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219"/>
  </p:notesMasterIdLst>
  <p:sldIdLst>
    <p:sldId id="260" r:id="rId4"/>
    <p:sldId id="2142533677" r:id="rId5"/>
    <p:sldId id="782" r:id="rId6"/>
    <p:sldId id="2142533672" r:id="rId7"/>
    <p:sldId id="2142533690" r:id="rId8"/>
    <p:sldId id="2142533499" r:id="rId9"/>
    <p:sldId id="2142533813" r:id="rId10"/>
    <p:sldId id="2142533678" r:id="rId11"/>
    <p:sldId id="2142533691" r:id="rId12"/>
    <p:sldId id="2142533814" r:id="rId13"/>
    <p:sldId id="2142533815" r:id="rId14"/>
    <p:sldId id="2142533822" r:id="rId15"/>
    <p:sldId id="2142533692" r:id="rId16"/>
    <p:sldId id="2142533699" r:id="rId17"/>
    <p:sldId id="2142533551" r:id="rId18"/>
    <p:sldId id="2142533554" r:id="rId19"/>
    <p:sldId id="2142533553" r:id="rId20"/>
    <p:sldId id="2142533686" r:id="rId21"/>
    <p:sldId id="2142533812" r:id="rId22"/>
    <p:sldId id="2142533816" r:id="rId23"/>
    <p:sldId id="2142533817" r:id="rId24"/>
    <p:sldId id="2142533818" r:id="rId25"/>
    <p:sldId id="2142533820" r:id="rId26"/>
    <p:sldId id="2142533821" r:id="rId27"/>
    <p:sldId id="2142533836" r:id="rId28"/>
    <p:sldId id="2142533786" r:id="rId29"/>
    <p:sldId id="2142533788" r:id="rId30"/>
    <p:sldId id="2142533705" r:id="rId31"/>
    <p:sldId id="2142533827" r:id="rId32"/>
    <p:sldId id="2142533829" r:id="rId33"/>
    <p:sldId id="2142533828" r:id="rId34"/>
    <p:sldId id="2142533685" r:id="rId35"/>
    <p:sldId id="2142533695" r:id="rId36"/>
    <p:sldId id="2142533688" r:id="rId37"/>
    <p:sldId id="2142533706" r:id="rId38"/>
    <p:sldId id="2142533785" r:id="rId39"/>
    <p:sldId id="2142533787" r:id="rId40"/>
    <p:sldId id="2142533838" r:id="rId41"/>
    <p:sldId id="2142533696" r:id="rId42"/>
    <p:sldId id="2142533771" r:id="rId43"/>
    <p:sldId id="2142533789" r:id="rId44"/>
    <p:sldId id="2142533698" r:id="rId45"/>
    <p:sldId id="2142533701" r:id="rId46"/>
    <p:sldId id="2142533700" r:id="rId47"/>
    <p:sldId id="2142533790" r:id="rId48"/>
    <p:sldId id="2142533791" r:id="rId49"/>
    <p:sldId id="2142533702" r:id="rId50"/>
    <p:sldId id="2142533703" r:id="rId51"/>
    <p:sldId id="2142533793" r:id="rId52"/>
    <p:sldId id="2142533704" r:id="rId53"/>
    <p:sldId id="2142533689" r:id="rId54"/>
    <p:sldId id="2142533779" r:id="rId55"/>
    <p:sldId id="2142533795" r:id="rId56"/>
    <p:sldId id="2142533835" r:id="rId57"/>
    <p:sldId id="2142533796" r:id="rId58"/>
    <p:sldId id="2142533797" r:id="rId59"/>
    <p:sldId id="2142533780" r:id="rId60"/>
    <p:sldId id="2142533773" r:id="rId61"/>
    <p:sldId id="2142533792" r:id="rId62"/>
    <p:sldId id="2142533830" r:id="rId63"/>
    <p:sldId id="2142533800" r:id="rId64"/>
    <p:sldId id="2142533794" r:id="rId65"/>
    <p:sldId id="2142533775" r:id="rId66"/>
    <p:sldId id="2142533831" r:id="rId67"/>
    <p:sldId id="2142533798" r:id="rId68"/>
    <p:sldId id="2142533834" r:id="rId69"/>
    <p:sldId id="2142533776" r:id="rId70"/>
    <p:sldId id="2142533717" r:id="rId71"/>
    <p:sldId id="2142533707" r:id="rId72"/>
    <p:sldId id="2142533711" r:id="rId73"/>
    <p:sldId id="2142533770" r:id="rId74"/>
    <p:sldId id="2142533837" r:id="rId75"/>
    <p:sldId id="2142533832" r:id="rId76"/>
    <p:sldId id="2142533748" r:id="rId77"/>
    <p:sldId id="2142533839" r:id="rId78"/>
    <p:sldId id="2142533801" r:id="rId79"/>
    <p:sldId id="2142533819" r:id="rId80"/>
    <p:sldId id="2142533750" r:id="rId81"/>
    <p:sldId id="2142533803" r:id="rId82"/>
    <p:sldId id="2142533804" r:id="rId83"/>
    <p:sldId id="2142533805" r:id="rId84"/>
    <p:sldId id="2142533840" r:id="rId85"/>
    <p:sldId id="2142533753" r:id="rId86"/>
    <p:sldId id="2142533754" r:id="rId87"/>
    <p:sldId id="2142533841" r:id="rId88"/>
    <p:sldId id="2142533842" r:id="rId89"/>
    <p:sldId id="2142533823" r:id="rId90"/>
    <p:sldId id="2142533824" r:id="rId91"/>
    <p:sldId id="2142533825" r:id="rId92"/>
    <p:sldId id="2142533826" r:id="rId93"/>
    <p:sldId id="2142533843" r:id="rId94"/>
    <p:sldId id="2142533844" r:id="rId95"/>
    <p:sldId id="2142533845" r:id="rId96"/>
    <p:sldId id="2142533833" r:id="rId97"/>
    <p:sldId id="2142533846" r:id="rId98"/>
    <p:sldId id="2142533847" r:id="rId99"/>
    <p:sldId id="2142533848" r:id="rId100"/>
    <p:sldId id="751" r:id="rId101"/>
    <p:sldId id="2142533849" r:id="rId102"/>
    <p:sldId id="2142533755" r:id="rId103"/>
    <p:sldId id="2142533863" r:id="rId104"/>
    <p:sldId id="2142533756" r:id="rId105"/>
    <p:sldId id="2142533761" r:id="rId106"/>
    <p:sldId id="2142533864" r:id="rId107"/>
    <p:sldId id="2142533757" r:id="rId108"/>
    <p:sldId id="2142533426" r:id="rId109"/>
    <p:sldId id="2142533850" r:id="rId110"/>
    <p:sldId id="2142533851" r:id="rId111"/>
    <p:sldId id="2142533852" r:id="rId112"/>
    <p:sldId id="2142533764" r:id="rId113"/>
    <p:sldId id="2142533763" r:id="rId114"/>
    <p:sldId id="2142533766" r:id="rId115"/>
    <p:sldId id="2142533767" r:id="rId116"/>
    <p:sldId id="2142533853" r:id="rId117"/>
    <p:sldId id="2142533854" r:id="rId118"/>
    <p:sldId id="2142533855" r:id="rId119"/>
    <p:sldId id="2142533856" r:id="rId120"/>
    <p:sldId id="2142533768" r:id="rId121"/>
    <p:sldId id="2142533857" r:id="rId122"/>
    <p:sldId id="2142533809" r:id="rId123"/>
    <p:sldId id="2142533858" r:id="rId124"/>
    <p:sldId id="2142533859" r:id="rId125"/>
    <p:sldId id="2142533810" r:id="rId126"/>
    <p:sldId id="2142533719" r:id="rId127"/>
    <p:sldId id="2142533709" r:id="rId128"/>
    <p:sldId id="2142533708" r:id="rId129"/>
    <p:sldId id="2142533721" r:id="rId130"/>
    <p:sldId id="2142533723" r:id="rId131"/>
    <p:sldId id="2142533722" r:id="rId132"/>
    <p:sldId id="2142533860" r:id="rId133"/>
    <p:sldId id="2142533712" r:id="rId134"/>
    <p:sldId id="2142533713" r:id="rId135"/>
    <p:sldId id="2142533714" r:id="rId136"/>
    <p:sldId id="2142533716" r:id="rId137"/>
    <p:sldId id="2142533861" r:id="rId138"/>
    <p:sldId id="2142533724" r:id="rId139"/>
    <p:sldId id="2142533720" r:id="rId140"/>
    <p:sldId id="2142533725" r:id="rId141"/>
    <p:sldId id="2142533726" r:id="rId142"/>
    <p:sldId id="2142533727" r:id="rId143"/>
    <p:sldId id="2142533728" r:id="rId144"/>
    <p:sldId id="2142533862" r:id="rId145"/>
    <p:sldId id="2142533865" r:id="rId146"/>
    <p:sldId id="2142533710" r:id="rId147"/>
    <p:sldId id="2142533866" r:id="rId148"/>
    <p:sldId id="2142533867" r:id="rId149"/>
    <p:sldId id="2142533868" r:id="rId150"/>
    <p:sldId id="2142533737" r:id="rId151"/>
    <p:sldId id="2142533730" r:id="rId152"/>
    <p:sldId id="2142533731" r:id="rId153"/>
    <p:sldId id="2142533738" r:id="rId154"/>
    <p:sldId id="2142533739" r:id="rId155"/>
    <p:sldId id="2142533740" r:id="rId156"/>
    <p:sldId id="2142533741" r:id="rId157"/>
    <p:sldId id="2142533869" r:id="rId158"/>
    <p:sldId id="2142533870" r:id="rId159"/>
    <p:sldId id="2142533871" r:id="rId160"/>
    <p:sldId id="2142533872" r:id="rId161"/>
    <p:sldId id="2142533873" r:id="rId162"/>
    <p:sldId id="2142533806" r:id="rId163"/>
    <p:sldId id="2142533807" r:id="rId164"/>
    <p:sldId id="2142533808" r:id="rId165"/>
    <p:sldId id="2142533742" r:id="rId166"/>
    <p:sldId id="2142533736" r:id="rId167"/>
    <p:sldId id="2142533874" r:id="rId168"/>
    <p:sldId id="2142533875" r:id="rId169"/>
    <p:sldId id="2142533876" r:id="rId170"/>
    <p:sldId id="2142533877" r:id="rId171"/>
    <p:sldId id="2142533878" r:id="rId172"/>
    <p:sldId id="2142533879" r:id="rId173"/>
    <p:sldId id="2142533880" r:id="rId174"/>
    <p:sldId id="2142533881" r:id="rId175"/>
    <p:sldId id="2142533882" r:id="rId176"/>
    <p:sldId id="2142533883" r:id="rId177"/>
    <p:sldId id="2142533884" r:id="rId178"/>
    <p:sldId id="2142533924" r:id="rId179"/>
    <p:sldId id="2142533745" r:id="rId180"/>
    <p:sldId id="2142533885" r:id="rId181"/>
    <p:sldId id="2142533886" r:id="rId182"/>
    <p:sldId id="2142533887" r:id="rId183"/>
    <p:sldId id="2142533888" r:id="rId184"/>
    <p:sldId id="2142533889" r:id="rId185"/>
    <p:sldId id="2142533890" r:id="rId186"/>
    <p:sldId id="2142533891" r:id="rId187"/>
    <p:sldId id="2142533892" r:id="rId188"/>
    <p:sldId id="2142533893" r:id="rId189"/>
    <p:sldId id="2142533894" r:id="rId190"/>
    <p:sldId id="2142533895" r:id="rId191"/>
    <p:sldId id="2142533896" r:id="rId192"/>
    <p:sldId id="2142533897" r:id="rId193"/>
    <p:sldId id="2142533898" r:id="rId194"/>
    <p:sldId id="2142533899" r:id="rId195"/>
    <p:sldId id="2142533900" r:id="rId196"/>
    <p:sldId id="2142533901" r:id="rId197"/>
    <p:sldId id="2142533902" r:id="rId198"/>
    <p:sldId id="2142533903" r:id="rId199"/>
    <p:sldId id="2142533904" r:id="rId200"/>
    <p:sldId id="2142533905" r:id="rId201"/>
    <p:sldId id="2142533906" r:id="rId202"/>
    <p:sldId id="2142533907" r:id="rId203"/>
    <p:sldId id="2142533908" r:id="rId204"/>
    <p:sldId id="2142533909" r:id="rId205"/>
    <p:sldId id="2142533910" r:id="rId206"/>
    <p:sldId id="2142533911" r:id="rId207"/>
    <p:sldId id="2142533912" r:id="rId208"/>
    <p:sldId id="2142533913" r:id="rId209"/>
    <p:sldId id="2142533914" r:id="rId210"/>
    <p:sldId id="2142533915" r:id="rId211"/>
    <p:sldId id="2142533916" r:id="rId212"/>
    <p:sldId id="2142533917" r:id="rId213"/>
    <p:sldId id="2142533918" r:id="rId214"/>
    <p:sldId id="2142533919" r:id="rId215"/>
    <p:sldId id="2142533920" r:id="rId216"/>
    <p:sldId id="2142533921" r:id="rId217"/>
    <p:sldId id="2142533922" r:id="rId218"/>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48" autoAdjust="0"/>
    <p:restoredTop sz="94660"/>
  </p:normalViewPr>
  <p:slideViewPr>
    <p:cSldViewPr snapToGrid="0">
      <p:cViewPr varScale="1">
        <p:scale>
          <a:sx n="107" d="100"/>
          <a:sy n="107" d="100"/>
        </p:scale>
        <p:origin x="88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205" Type="http://schemas.openxmlformats.org/officeDocument/2006/relationships/slide" Target="slides/slide202.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16" Type="http://schemas.openxmlformats.org/officeDocument/2006/relationships/slide" Target="slides/slide213.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206" Type="http://schemas.openxmlformats.org/officeDocument/2006/relationships/slide" Target="slides/slide203.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217" Type="http://schemas.openxmlformats.org/officeDocument/2006/relationships/slide" Target="slides/slide214.xml"/><Relationship Id="rId6" Type="http://schemas.openxmlformats.org/officeDocument/2006/relationships/slide" Target="slides/slide3.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slide" Target="slides/slide190.xml"/><Relationship Id="rId207" Type="http://schemas.openxmlformats.org/officeDocument/2006/relationships/slide" Target="slides/slide204.xml"/><Relationship Id="rId13" Type="http://schemas.openxmlformats.org/officeDocument/2006/relationships/slide" Target="slides/slide10.xml"/><Relationship Id="rId109" Type="http://schemas.openxmlformats.org/officeDocument/2006/relationships/slide" Target="slides/slide106.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18" Type="http://schemas.openxmlformats.org/officeDocument/2006/relationships/slide" Target="slides/slide215.xml"/><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14" Type="http://schemas.openxmlformats.org/officeDocument/2006/relationships/slide" Target="slides/slide11.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189" Type="http://schemas.openxmlformats.org/officeDocument/2006/relationships/slide" Target="slides/slide186.xml"/><Relationship Id="rId219" Type="http://schemas.openxmlformats.org/officeDocument/2006/relationships/notesMaster" Target="notesMasters/notesMaster1.xml"/><Relationship Id="rId3" Type="http://schemas.openxmlformats.org/officeDocument/2006/relationships/slideMaster" Target="slideMasters/slideMaster3.xml"/><Relationship Id="rId214" Type="http://schemas.openxmlformats.org/officeDocument/2006/relationships/slide" Target="slides/slide211.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95" Type="http://schemas.openxmlformats.org/officeDocument/2006/relationships/slide" Target="slides/slide192.xml"/><Relationship Id="rId209" Type="http://schemas.openxmlformats.org/officeDocument/2006/relationships/slide" Target="slides/slide206.xml"/><Relationship Id="rId190" Type="http://schemas.openxmlformats.org/officeDocument/2006/relationships/slide" Target="slides/slide187.xml"/><Relationship Id="rId204" Type="http://schemas.openxmlformats.org/officeDocument/2006/relationships/slide" Target="slides/slide201.xml"/><Relationship Id="rId220" Type="http://schemas.openxmlformats.org/officeDocument/2006/relationships/presProps" Target="presProp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10" Type="http://schemas.openxmlformats.org/officeDocument/2006/relationships/slide" Target="slides/slide207.xml"/><Relationship Id="rId215" Type="http://schemas.openxmlformats.org/officeDocument/2006/relationships/slide" Target="slides/slide212.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viewProps" Target="viewProps.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222" Type="http://schemas.openxmlformats.org/officeDocument/2006/relationships/theme" Target="theme/theme1.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12" Type="http://schemas.openxmlformats.org/officeDocument/2006/relationships/slide" Target="slides/slide209.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202" Type="http://schemas.openxmlformats.org/officeDocument/2006/relationships/slide" Target="slides/slide199.xml"/><Relationship Id="rId223" Type="http://schemas.openxmlformats.org/officeDocument/2006/relationships/tableStyles" Target="tableStyles.xml"/><Relationship Id="rId18" Type="http://schemas.openxmlformats.org/officeDocument/2006/relationships/slide" Target="slides/slide15.xml"/><Relationship Id="rId39" Type="http://schemas.openxmlformats.org/officeDocument/2006/relationships/slide" Target="slides/slide36.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 Type="http://schemas.openxmlformats.org/officeDocument/2006/relationships/slideMaster" Target="slideMasters/slideMaster2.xml"/><Relationship Id="rId29" Type="http://schemas.openxmlformats.org/officeDocument/2006/relationships/slide" Target="slides/slide26.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19" Type="http://schemas.openxmlformats.org/officeDocument/2006/relationships/slide" Target="slides/slide16.xml"/><Relationship Id="rId30" Type="http://schemas.openxmlformats.org/officeDocument/2006/relationships/slide" Target="slides/slide2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DB2A73-E53B-45A0-A479-9D60F9BB3A65}" type="datetimeFigureOut">
              <a:rPr lang="zh-TW" altLang="en-US" smtClean="0"/>
              <a:t>2024/5/14</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481A77-893F-4AD8-A4BF-8E4CEECDB2B6}" type="slidenum">
              <a:rPr lang="zh-TW" altLang="en-US" smtClean="0"/>
              <a:t>‹#›</a:t>
            </a:fld>
            <a:endParaRPr lang="zh-TW" altLang="en-US"/>
          </a:p>
        </p:txBody>
      </p:sp>
    </p:spTree>
    <p:extLst>
      <p:ext uri="{BB962C8B-B14F-4D97-AF65-F5344CB8AC3E}">
        <p14:creationId xmlns:p14="http://schemas.microsoft.com/office/powerpoint/2010/main" val="2550420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idx="12"/>
          </p:nvPr>
        </p:nvSpPr>
        <p:spPr/>
        <p:txBody>
          <a:bodyPr/>
          <a:lstStyle/>
          <a:p>
            <a:pPr marL="0" marR="0" lvl="0" indent="0" algn="r" defTabSz="1827213" rtl="0" eaLnBrk="1" fontAlgn="base" latinLnBrk="0" hangingPunct="1">
              <a:lnSpc>
                <a:spcPct val="100000"/>
              </a:lnSpc>
              <a:spcBef>
                <a:spcPct val="0"/>
              </a:spcBef>
              <a:spcAft>
                <a:spcPct val="0"/>
              </a:spcAft>
              <a:buClrTx/>
              <a:buSzPts val="1200"/>
              <a:buFont typeface="Calibri"/>
              <a:buNone/>
              <a:tabLst/>
              <a:defRPr/>
            </a:pPr>
            <a:fld id="{00000000-1234-1234-1234-123412341234}" type="slidenum">
              <a:rPr kumimoji="0" lang="en-US" sz="1200" b="0" i="0" u="none" strike="noStrike" kern="1200" cap="none" spc="0" normalizeH="0" baseline="0" noProof="0" smtClean="0">
                <a:ln>
                  <a:noFill/>
                </a:ln>
                <a:solidFill>
                  <a:prstClr val="black"/>
                </a:solidFill>
                <a:effectLst/>
                <a:uLnTx/>
                <a:uFillTx/>
                <a:latin typeface="Calibri Light" panose="020F0302020204030204" pitchFamily="34" charset="0"/>
                <a:ea typeface="+mn-ea"/>
                <a:cs typeface="Calibri"/>
                <a:sym typeface="Calibri"/>
              </a:rPr>
              <a:pPr marL="0" marR="0" lvl="0" indent="0" algn="r" defTabSz="1827213" rtl="0" eaLnBrk="1" fontAlgn="base" latinLnBrk="0" hangingPunct="1">
                <a:lnSpc>
                  <a:spcPct val="100000"/>
                </a:lnSpc>
                <a:spcBef>
                  <a:spcPct val="0"/>
                </a:spcBef>
                <a:spcAft>
                  <a:spcPct val="0"/>
                </a:spcAft>
                <a:buClrTx/>
                <a:buSzPts val="1200"/>
                <a:buFont typeface="Calibri"/>
                <a:buNone/>
                <a:tabLst/>
                <a:defRPr/>
              </a:pPr>
              <a:t>2</a:t>
            </a:fld>
            <a:endParaRPr kumimoji="0" lang="en-US" sz="1200" b="0" i="0" u="none" strike="noStrike" kern="1200" cap="none" spc="0" normalizeH="0" baseline="0" noProof="0">
              <a:ln>
                <a:noFill/>
              </a:ln>
              <a:solidFill>
                <a:prstClr val="black"/>
              </a:solidFill>
              <a:effectLst/>
              <a:uLnTx/>
              <a:uFillTx/>
              <a:latin typeface="Calibri Light" panose="020F0302020204030204" pitchFamily="34" charset="0"/>
              <a:ea typeface="+mn-ea"/>
              <a:cs typeface="+mn-cs"/>
            </a:endParaRPr>
          </a:p>
        </p:txBody>
      </p:sp>
    </p:spTree>
    <p:extLst>
      <p:ext uri="{BB962C8B-B14F-4D97-AF65-F5344CB8AC3E}">
        <p14:creationId xmlns:p14="http://schemas.microsoft.com/office/powerpoint/2010/main" val="739945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82031304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630947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3912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762964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5014989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545551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9903225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1" i="0" kern="1200" dirty="0">
                <a:solidFill>
                  <a:schemeClr val="tx1"/>
                </a:solidFill>
                <a:effectLst/>
                <a:latin typeface="+mn-lt"/>
                <a:ea typeface="+mn-ea"/>
                <a:cs typeface="+mn-cs"/>
              </a:rPr>
              <a:t>Data Exploration and Understanding:</a:t>
            </a:r>
            <a:r>
              <a:rPr lang="en-US" altLang="zh-TW" sz="1200" b="0" i="0" kern="1200" dirty="0">
                <a:solidFill>
                  <a:schemeClr val="tx1"/>
                </a:solidFill>
                <a:effectLst/>
                <a:latin typeface="+mn-lt"/>
                <a:ea typeface="+mn-ea"/>
                <a:cs typeface="+mn-cs"/>
              </a:rPr>
              <a:t> Explore and understand the dataset, including the types of features and their distributions. Understanding the shape of the data is key.</a:t>
            </a:r>
          </a:p>
          <a:p>
            <a:r>
              <a:rPr lang="en-US" altLang="zh-TW" sz="1200" b="1" i="0" kern="1200" dirty="0">
                <a:solidFill>
                  <a:schemeClr val="tx1"/>
                </a:solidFill>
                <a:effectLst/>
                <a:latin typeface="+mn-lt"/>
                <a:ea typeface="+mn-ea"/>
                <a:cs typeface="+mn-cs"/>
              </a:rPr>
              <a:t>Handling Missing Data:</a:t>
            </a:r>
            <a:r>
              <a:rPr lang="en-US" altLang="zh-TW" sz="1200" b="0" i="0" kern="1200" dirty="0">
                <a:solidFill>
                  <a:schemeClr val="tx1"/>
                </a:solidFill>
                <a:effectLst/>
                <a:latin typeface="+mn-lt"/>
                <a:ea typeface="+mn-ea"/>
                <a:cs typeface="+mn-cs"/>
              </a:rPr>
              <a:t> Address missing values through imputation or removal of instances or features with missing data. There are many algorithmic approaches to handling missing data.</a:t>
            </a:r>
          </a:p>
          <a:p>
            <a:r>
              <a:rPr lang="en-US" altLang="zh-TW" sz="1200" b="1" i="0" kern="1200" dirty="0">
                <a:solidFill>
                  <a:schemeClr val="tx1"/>
                </a:solidFill>
                <a:effectLst/>
                <a:latin typeface="+mn-lt"/>
                <a:ea typeface="+mn-ea"/>
                <a:cs typeface="+mn-cs"/>
              </a:rPr>
              <a:t>Variable Encoding:</a:t>
            </a:r>
            <a:r>
              <a:rPr lang="en-US" altLang="zh-TW" sz="1200" b="0" i="0" kern="1200" dirty="0">
                <a:solidFill>
                  <a:schemeClr val="tx1"/>
                </a:solidFill>
                <a:effectLst/>
                <a:latin typeface="+mn-lt"/>
                <a:ea typeface="+mn-ea"/>
                <a:cs typeface="+mn-cs"/>
              </a:rPr>
              <a:t> Convert categorical variables into a numerical format suitable for machine learning algorithms using methods.</a:t>
            </a:r>
          </a:p>
          <a:p>
            <a:r>
              <a:rPr lang="en-US" altLang="zh-TW" sz="1200" b="1" i="0" kern="1200" dirty="0">
                <a:solidFill>
                  <a:schemeClr val="tx1"/>
                </a:solidFill>
                <a:effectLst/>
                <a:latin typeface="+mn-lt"/>
                <a:ea typeface="+mn-ea"/>
                <a:cs typeface="+mn-cs"/>
              </a:rPr>
              <a:t>Feature Scaling:</a:t>
            </a:r>
            <a:r>
              <a:rPr lang="en-US" altLang="zh-TW" sz="1200" b="0" i="0" kern="1200" dirty="0">
                <a:solidFill>
                  <a:schemeClr val="tx1"/>
                </a:solidFill>
                <a:effectLst/>
                <a:latin typeface="+mn-lt"/>
                <a:ea typeface="+mn-ea"/>
                <a:cs typeface="+mn-cs"/>
              </a:rPr>
              <a:t> Standardize or normalize numerical features to ensure they are on a similar scale, improving model performance.</a:t>
            </a:r>
          </a:p>
          <a:p>
            <a:r>
              <a:rPr lang="en-US" altLang="zh-TW" sz="1200" b="1" i="0" kern="1200" dirty="0">
                <a:solidFill>
                  <a:schemeClr val="tx1"/>
                </a:solidFill>
                <a:effectLst/>
                <a:latin typeface="+mn-lt"/>
                <a:ea typeface="+mn-ea"/>
                <a:cs typeface="+mn-cs"/>
              </a:rPr>
              <a:t>Feature Creation: </a:t>
            </a:r>
            <a:r>
              <a:rPr lang="en-US" altLang="zh-TW" sz="1200" b="0" i="0" kern="1200" dirty="0">
                <a:solidFill>
                  <a:schemeClr val="tx1"/>
                </a:solidFill>
                <a:effectLst/>
                <a:latin typeface="+mn-lt"/>
                <a:ea typeface="+mn-ea"/>
                <a:cs typeface="+mn-cs"/>
              </a:rPr>
              <a:t>Generate new features by combining existing ones to capture relationships between variables.</a:t>
            </a:r>
          </a:p>
          <a:p>
            <a:r>
              <a:rPr lang="en-US" altLang="zh-TW" sz="1200" b="1" i="0" kern="1200" dirty="0">
                <a:solidFill>
                  <a:schemeClr val="tx1"/>
                </a:solidFill>
                <a:effectLst/>
                <a:latin typeface="+mn-lt"/>
                <a:ea typeface="+mn-ea"/>
                <a:cs typeface="+mn-cs"/>
              </a:rPr>
              <a:t>Handling Outliers:</a:t>
            </a:r>
            <a:r>
              <a:rPr lang="en-US" altLang="zh-TW" sz="1200" b="0" i="0" kern="1200" dirty="0">
                <a:solidFill>
                  <a:schemeClr val="tx1"/>
                </a:solidFill>
                <a:effectLst/>
                <a:latin typeface="+mn-lt"/>
                <a:ea typeface="+mn-ea"/>
                <a:cs typeface="+mn-cs"/>
              </a:rPr>
              <a:t> Identify and address outliers in the data through techniques like trimming or transforming the data.</a:t>
            </a:r>
          </a:p>
          <a:p>
            <a:r>
              <a:rPr lang="en-US" altLang="zh-TW" sz="1200" b="1" i="0" kern="1200" dirty="0">
                <a:solidFill>
                  <a:schemeClr val="tx1"/>
                </a:solidFill>
                <a:effectLst/>
                <a:latin typeface="+mn-lt"/>
                <a:ea typeface="+mn-ea"/>
                <a:cs typeface="+mn-cs"/>
              </a:rPr>
              <a:t>Normalization:</a:t>
            </a:r>
            <a:r>
              <a:rPr lang="en-US" altLang="zh-TW" sz="1200" b="0" i="0" kern="1200" dirty="0">
                <a:solidFill>
                  <a:schemeClr val="tx1"/>
                </a:solidFill>
                <a:effectLst/>
                <a:latin typeface="+mn-lt"/>
                <a:ea typeface="+mn-ea"/>
                <a:cs typeface="+mn-cs"/>
              </a:rPr>
              <a:t> Normalize features to bring them to a common scale, important for algorithms sensitive to feature magnitudes.</a:t>
            </a:r>
          </a:p>
          <a:p>
            <a:r>
              <a:rPr lang="en-US" altLang="zh-TW" sz="1200" b="1" i="0" kern="1200" dirty="0">
                <a:solidFill>
                  <a:schemeClr val="tx1"/>
                </a:solidFill>
                <a:effectLst/>
                <a:latin typeface="+mn-lt"/>
                <a:ea typeface="+mn-ea"/>
                <a:cs typeface="+mn-cs"/>
              </a:rPr>
              <a:t>Binning or Discretization:</a:t>
            </a:r>
            <a:r>
              <a:rPr lang="en-US" altLang="zh-TW" sz="1200" b="0" i="0" kern="1200" dirty="0">
                <a:solidFill>
                  <a:schemeClr val="tx1"/>
                </a:solidFill>
                <a:effectLst/>
                <a:latin typeface="+mn-lt"/>
                <a:ea typeface="+mn-ea"/>
                <a:cs typeface="+mn-cs"/>
              </a:rPr>
              <a:t> Convert continuous features into discrete bins to capture specific patterns in certain ranges.</a:t>
            </a:r>
          </a:p>
          <a:p>
            <a:r>
              <a:rPr lang="en-US" altLang="zh-TW" sz="1200" b="1" i="0" kern="1200" dirty="0">
                <a:solidFill>
                  <a:schemeClr val="tx1"/>
                </a:solidFill>
                <a:effectLst/>
                <a:latin typeface="+mn-lt"/>
                <a:ea typeface="+mn-ea"/>
                <a:cs typeface="+mn-cs"/>
              </a:rPr>
              <a:t>Text Data Processing:</a:t>
            </a:r>
            <a:r>
              <a:rPr lang="en-US" altLang="zh-TW" sz="1200" b="0" i="0" kern="1200" dirty="0">
                <a:solidFill>
                  <a:schemeClr val="tx1"/>
                </a:solidFill>
                <a:effectLst/>
                <a:latin typeface="+mn-lt"/>
                <a:ea typeface="+mn-ea"/>
                <a:cs typeface="+mn-cs"/>
              </a:rPr>
              <a:t> If dealing with text data, perform tasks such as tokenization, stemming, and removing stop words.</a:t>
            </a:r>
          </a:p>
          <a:p>
            <a:r>
              <a:rPr lang="en-US" altLang="zh-TW" sz="1200" b="1" i="0" kern="1200" dirty="0">
                <a:solidFill>
                  <a:schemeClr val="tx1"/>
                </a:solidFill>
                <a:effectLst/>
                <a:latin typeface="+mn-lt"/>
                <a:ea typeface="+mn-ea"/>
                <a:cs typeface="+mn-cs"/>
              </a:rPr>
              <a:t>Time Series Features:</a:t>
            </a:r>
            <a:r>
              <a:rPr lang="en-US" altLang="zh-TW" sz="1200" b="0" i="0" kern="1200" dirty="0">
                <a:solidFill>
                  <a:schemeClr val="tx1"/>
                </a:solidFill>
                <a:effectLst/>
                <a:latin typeface="+mn-lt"/>
                <a:ea typeface="+mn-ea"/>
                <a:cs typeface="+mn-cs"/>
              </a:rPr>
              <a:t> Extract relevant </a:t>
            </a:r>
            <a:r>
              <a:rPr lang="en-US" altLang="zh-TW" sz="1200" b="0" i="0" kern="1200" dirty="0" err="1">
                <a:solidFill>
                  <a:schemeClr val="tx1"/>
                </a:solidFill>
                <a:effectLst/>
                <a:latin typeface="+mn-lt"/>
                <a:ea typeface="+mn-ea"/>
                <a:cs typeface="+mn-cs"/>
              </a:rPr>
              <a:t>timebased</a:t>
            </a:r>
            <a:r>
              <a:rPr lang="en-US" altLang="zh-TW" sz="1200" b="0" i="0" kern="1200" dirty="0">
                <a:solidFill>
                  <a:schemeClr val="tx1"/>
                </a:solidFill>
                <a:effectLst/>
                <a:latin typeface="+mn-lt"/>
                <a:ea typeface="+mn-ea"/>
                <a:cs typeface="+mn-cs"/>
              </a:rPr>
              <a:t> features such as lag features or rolling statistics for time series data.</a:t>
            </a:r>
          </a:p>
          <a:p>
            <a:r>
              <a:rPr lang="en-US" altLang="zh-TW" sz="1200" b="1" i="0" kern="1200" dirty="0">
                <a:solidFill>
                  <a:schemeClr val="tx1"/>
                </a:solidFill>
                <a:effectLst/>
                <a:latin typeface="+mn-lt"/>
                <a:ea typeface="+mn-ea"/>
                <a:cs typeface="+mn-cs"/>
              </a:rPr>
              <a:t>Vector Features: </a:t>
            </a:r>
            <a:r>
              <a:rPr lang="en-US" altLang="zh-TW" sz="1200" b="0" i="0" kern="1200" dirty="0">
                <a:solidFill>
                  <a:schemeClr val="tx1"/>
                </a:solidFill>
                <a:effectLst/>
                <a:latin typeface="+mn-lt"/>
                <a:ea typeface="+mn-ea"/>
                <a:cs typeface="+mn-cs"/>
              </a:rPr>
              <a:t>Vector features are commonly used for training in machine learning. In machine learning, data is represented in the form of features, and these features are often organized into vectors. A vector is a mathematical object that has both magnitude and direction and can be represented as an array of numbers.</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3BD5CA-6D96-4380-B87F-7DF618C14C9C}"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062128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頁尾版面配置區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投影片編號版面配置區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9D38AF-115C-411C-9C74-928D43DC8209}" type="slidenum">
              <a:rPr kumimoji="0" lang="en-US" alt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alt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0526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這個目標函數試圖最小化兩個部分的和：第一部分是 </a:t>
            </a:r>
            <a:r>
              <a:rPr lang="en-US" altLang="zh-TW" sz="1200" b="0" i="0" kern="1200" dirty="0">
                <a:solidFill>
                  <a:schemeClr val="tx1"/>
                </a:solidFill>
                <a:effectLst/>
                <a:latin typeface="+mn-lt"/>
                <a:ea typeface="+mn-ea"/>
                <a:cs typeface="+mn-cs"/>
              </a:rPr>
              <a:t>12∥�∥221​∥</a:t>
            </a:r>
            <a:r>
              <a:rPr lang="en-US" altLang="zh-TW" sz="1200" b="1" i="0" kern="1200" dirty="0">
                <a:solidFill>
                  <a:schemeClr val="tx1"/>
                </a:solidFill>
                <a:effectLst/>
                <a:latin typeface="+mn-lt"/>
                <a:ea typeface="+mn-ea"/>
                <a:cs typeface="+mn-cs"/>
              </a:rPr>
              <a:t>w</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，它代表模型的複雜度，其中 ∥�∥∥</a:t>
            </a:r>
            <a:r>
              <a:rPr lang="en-US" altLang="zh-TW" sz="1200" b="1" i="0" kern="1200" dirty="0">
                <a:solidFill>
                  <a:schemeClr val="tx1"/>
                </a:solidFill>
                <a:effectLst/>
                <a:latin typeface="+mn-lt"/>
                <a:ea typeface="+mn-ea"/>
                <a:cs typeface="+mn-cs"/>
              </a:rPr>
              <a:t>w</a:t>
            </a:r>
            <a:r>
              <a:rPr lang="zh-TW" altLang="en-US" sz="1200" b="0" i="0" kern="1200" dirty="0">
                <a:solidFill>
                  <a:schemeClr val="tx1"/>
                </a:solidFill>
                <a:effectLst/>
                <a:latin typeface="+mn-lt"/>
                <a:ea typeface="+mn-ea"/>
                <a:cs typeface="+mn-cs"/>
              </a:rPr>
              <a:t>∥ 是權重向量的 �</a:t>
            </a:r>
            <a:r>
              <a:rPr lang="en-US" altLang="zh-TW" sz="1200" b="0" i="0" kern="1200" dirty="0">
                <a:solidFill>
                  <a:schemeClr val="tx1"/>
                </a:solidFill>
                <a:effectLst/>
                <a:latin typeface="+mn-lt"/>
                <a:ea typeface="+mn-ea"/>
                <a:cs typeface="+mn-cs"/>
              </a:rPr>
              <a:t>2</a:t>
            </a:r>
            <a:r>
              <a:rPr lang="en-US" altLang="zh-TW" sz="1200" b="0" i="1" kern="1200" dirty="0">
                <a:solidFill>
                  <a:schemeClr val="tx1"/>
                </a:solidFill>
                <a:effectLst/>
                <a:latin typeface="+mn-lt"/>
                <a:ea typeface="+mn-ea"/>
                <a:cs typeface="+mn-cs"/>
              </a:rPr>
              <a:t>L</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 範數，這一項也被稱作正則化項。最小化權重向量的 �</a:t>
            </a:r>
            <a:r>
              <a:rPr lang="en-US" altLang="zh-TW" sz="1200" b="0" i="0" kern="1200" dirty="0">
                <a:solidFill>
                  <a:schemeClr val="tx1"/>
                </a:solidFill>
                <a:effectLst/>
                <a:latin typeface="+mn-lt"/>
                <a:ea typeface="+mn-ea"/>
                <a:cs typeface="+mn-cs"/>
              </a:rPr>
              <a:t>2</a:t>
            </a:r>
            <a:r>
              <a:rPr lang="en-US" altLang="zh-TW" sz="1200" b="0" i="1" kern="1200" dirty="0">
                <a:solidFill>
                  <a:schemeClr val="tx1"/>
                </a:solidFill>
                <a:effectLst/>
                <a:latin typeface="+mn-lt"/>
                <a:ea typeface="+mn-ea"/>
                <a:cs typeface="+mn-cs"/>
              </a:rPr>
              <a:t>L</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 範數有助於防止模型過擬合，確保模型的泛化能力。</a:t>
            </a:r>
          </a:p>
          <a:p>
            <a:r>
              <a:rPr lang="zh-TW" altLang="en-US" sz="1200" b="0" i="0" kern="1200" dirty="0">
                <a:solidFill>
                  <a:schemeClr val="tx1"/>
                </a:solidFill>
                <a:effectLst/>
                <a:latin typeface="+mn-lt"/>
                <a:ea typeface="+mn-ea"/>
                <a:cs typeface="+mn-cs"/>
              </a:rPr>
              <a:t>第二部分是 �∑�</a:t>
            </a:r>
            <a:r>
              <a:rPr lang="en-US" altLang="zh-TW" sz="1200" b="0" i="0" kern="1200" dirty="0">
                <a:solidFill>
                  <a:schemeClr val="tx1"/>
                </a:solidFill>
                <a:effectLst/>
                <a:latin typeface="+mn-lt"/>
                <a:ea typeface="+mn-ea"/>
                <a:cs typeface="+mn-cs"/>
              </a:rPr>
              <a:t>=1�(��+��∗)</a:t>
            </a:r>
            <a:r>
              <a:rPr lang="en-US" altLang="zh-TW" sz="1200" b="0" i="1" kern="1200" dirty="0">
                <a:solidFill>
                  <a:schemeClr val="tx1"/>
                </a:solidFill>
                <a:effectLst/>
                <a:latin typeface="+mn-lt"/>
                <a:ea typeface="+mn-ea"/>
                <a:cs typeface="+mn-cs"/>
              </a:rPr>
              <a:t>C</a:t>
            </a:r>
            <a:r>
              <a:rPr lang="zh-TW" altLang="en-US"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i</a:t>
            </a:r>
            <a:r>
              <a:rPr lang="en-US" altLang="zh-TW" sz="1200" b="0" i="0" kern="1200" dirty="0">
                <a:solidFill>
                  <a:schemeClr val="tx1"/>
                </a:solidFill>
                <a:effectLst/>
                <a:latin typeface="+mn-lt"/>
                <a:ea typeface="+mn-ea"/>
                <a:cs typeface="+mn-cs"/>
              </a:rPr>
              <a:t>=1</a:t>
            </a:r>
            <a:r>
              <a:rPr lang="en-US" altLang="zh-TW" sz="1200" b="0" i="1" kern="1200" dirty="0">
                <a:solidFill>
                  <a:schemeClr val="tx1"/>
                </a:solidFill>
                <a:effectLst/>
                <a:latin typeface="+mn-lt"/>
                <a:ea typeface="+mn-ea"/>
                <a:cs typeface="+mn-cs"/>
              </a:rPr>
              <a:t>m</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，其中 �</a:t>
            </a:r>
            <a:r>
              <a:rPr lang="en-US" altLang="zh-TW" sz="1200" b="0" i="1" kern="1200" dirty="0">
                <a:solidFill>
                  <a:schemeClr val="tx1"/>
                </a:solidFill>
                <a:effectLst/>
                <a:latin typeface="+mn-lt"/>
                <a:ea typeface="+mn-ea"/>
                <a:cs typeface="+mn-cs"/>
              </a:rPr>
              <a:t>C</a:t>
            </a:r>
            <a:r>
              <a:rPr lang="zh-TW" altLang="en-US" sz="1200" b="0" i="0" kern="1200" dirty="0">
                <a:solidFill>
                  <a:schemeClr val="tx1"/>
                </a:solidFill>
                <a:effectLst/>
                <a:latin typeface="+mn-lt"/>
                <a:ea typeface="+mn-ea"/>
                <a:cs typeface="+mn-cs"/>
              </a:rPr>
              <a:t> 是一個調節參數，它平衡了正則化項和損失項的重要性。��</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 和 ��∗</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 是松弛變量（</a:t>
            </a:r>
            <a:r>
              <a:rPr lang="en-US" altLang="zh-TW" sz="1200" b="0" i="0" kern="1200" dirty="0">
                <a:solidFill>
                  <a:schemeClr val="tx1"/>
                </a:solidFill>
                <a:effectLst/>
                <a:latin typeface="+mn-lt"/>
                <a:ea typeface="+mn-ea"/>
                <a:cs typeface="+mn-cs"/>
              </a:rPr>
              <a:t>slack variables</a:t>
            </a:r>
            <a:r>
              <a:rPr lang="zh-TW" altLang="en-US" sz="1200" b="0" i="0" kern="1200" dirty="0">
                <a:solidFill>
                  <a:schemeClr val="tx1"/>
                </a:solidFill>
                <a:effectLst/>
                <a:latin typeface="+mn-lt"/>
                <a:ea typeface="+mn-ea"/>
                <a:cs typeface="+mn-cs"/>
              </a:rPr>
              <a:t>），它們用於衡量數據點的預測值與實際值之間的誤差；這些變量允許某些數據點可以位於「街道」的邊界或錯誤的一側。</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171D2F-9304-4D2D-8539-2B59454F65DC}"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912716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202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zh-TW" altLang="en-US" b="1" i="0" dirty="0">
                <a:solidFill>
                  <a:srgbClr val="0D0D0D"/>
                </a:solidFill>
                <a:effectLst/>
                <a:highlight>
                  <a:srgbClr val="FFFFFF"/>
                </a:highlight>
                <a:latin typeface="Söhne"/>
              </a:rPr>
              <a:t>等距尺度（</a:t>
            </a:r>
            <a:r>
              <a:rPr lang="en-US" altLang="zh-TW" b="1" i="0" dirty="0">
                <a:solidFill>
                  <a:srgbClr val="0D0D0D"/>
                </a:solidFill>
                <a:effectLst/>
                <a:highlight>
                  <a:srgbClr val="FFFFFF"/>
                </a:highlight>
                <a:latin typeface="Söhne"/>
              </a:rPr>
              <a:t>Interval Scale</a:t>
            </a:r>
            <a:r>
              <a:rPr lang="zh-TW" altLang="en-US" b="1" i="0" dirty="0">
                <a:solidFill>
                  <a:srgbClr val="0D0D0D"/>
                </a:solidFill>
                <a:effectLst/>
                <a:highlight>
                  <a:srgbClr val="FFFFFF"/>
                </a:highlight>
                <a:latin typeface="Söhne"/>
              </a:rPr>
              <a:t>）</a:t>
            </a:r>
          </a:p>
          <a:p>
            <a:pPr algn="l"/>
            <a:r>
              <a:rPr lang="zh-TW" altLang="en-US" b="0" i="0" dirty="0">
                <a:solidFill>
                  <a:srgbClr val="0D0D0D"/>
                </a:solidFill>
                <a:effectLst/>
                <a:highlight>
                  <a:srgbClr val="FFFFFF"/>
                </a:highlight>
                <a:latin typeface="Söhne"/>
              </a:rPr>
              <a:t>等距尺度具有固定的間隔大小，但沒有真正的“零點”。這意味著等距尺度可以表達數據之間的差異和順序，但不能表達比例。</a:t>
            </a:r>
          </a:p>
          <a:p>
            <a:pPr algn="l">
              <a:buFont typeface="Arial" panose="020B0604020202020204" pitchFamily="34" charset="0"/>
              <a:buChar char="•"/>
            </a:pPr>
            <a:r>
              <a:rPr lang="zh-TW" altLang="en-US" b="1" i="0" dirty="0">
                <a:solidFill>
                  <a:srgbClr val="0D0D0D"/>
                </a:solidFill>
                <a:effectLst/>
                <a:highlight>
                  <a:srgbClr val="FFFFFF"/>
                </a:highlight>
                <a:latin typeface="Söhne"/>
              </a:rPr>
              <a:t>特徵</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固定間隔</a:t>
            </a:r>
            <a:r>
              <a:rPr lang="zh-TW" altLang="en-US" b="0" i="0" dirty="0">
                <a:solidFill>
                  <a:srgbClr val="0D0D0D"/>
                </a:solidFill>
                <a:effectLst/>
                <a:highlight>
                  <a:srgbClr val="FFFFFF"/>
                </a:highlight>
                <a:latin typeface="Söhne"/>
              </a:rPr>
              <a:t>：尺度上每個點之間的差異是相等的。例如，溫度尺度（如攝氏或華氏）中，</a:t>
            </a:r>
            <a:r>
              <a:rPr lang="en-US" altLang="zh-TW" b="0" i="0" dirty="0">
                <a:solidFill>
                  <a:srgbClr val="0D0D0D"/>
                </a:solidFill>
                <a:effectLst/>
                <a:highlight>
                  <a:srgbClr val="FFFFFF"/>
                </a:highlight>
                <a:latin typeface="Söhne"/>
              </a:rPr>
              <a:t>1</a:t>
            </a:r>
            <a:r>
              <a:rPr lang="zh-TW" altLang="en-US" b="0" i="0" dirty="0">
                <a:solidFill>
                  <a:srgbClr val="0D0D0D"/>
                </a:solidFill>
                <a:effectLst/>
                <a:highlight>
                  <a:srgbClr val="FFFFFF"/>
                </a:highlight>
                <a:latin typeface="Söhne"/>
              </a:rPr>
              <a:t>度與</a:t>
            </a:r>
            <a:r>
              <a:rPr lang="en-US" altLang="zh-TW" b="0" i="0" dirty="0">
                <a:solidFill>
                  <a:srgbClr val="0D0D0D"/>
                </a:solidFill>
                <a:effectLst/>
                <a:highlight>
                  <a:srgbClr val="FFFFFF"/>
                </a:highlight>
                <a:latin typeface="Söhne"/>
              </a:rPr>
              <a:t>1</a:t>
            </a:r>
            <a:r>
              <a:rPr lang="zh-TW" altLang="en-US" b="0" i="0" dirty="0">
                <a:solidFill>
                  <a:srgbClr val="0D0D0D"/>
                </a:solidFill>
                <a:effectLst/>
                <a:highlight>
                  <a:srgbClr val="FFFFFF"/>
                </a:highlight>
                <a:latin typeface="Söhne"/>
              </a:rPr>
              <a:t>度之間的差異在整個尺度上是一致的。</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沒有真實零點</a:t>
            </a:r>
            <a:r>
              <a:rPr lang="zh-TW" altLang="en-US" b="0" i="0" dirty="0">
                <a:solidFill>
                  <a:srgbClr val="0D0D0D"/>
                </a:solidFill>
                <a:effectLst/>
                <a:highlight>
                  <a:srgbClr val="FFFFFF"/>
                </a:highlight>
                <a:latin typeface="Söhne"/>
              </a:rPr>
              <a:t>：尺度的零點不代表數據的絕對缺乏，而只是一個參考點。例如，</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度攝氏並不意味著沒有溫度。</a:t>
            </a:r>
          </a:p>
          <a:p>
            <a:pPr algn="l">
              <a:buFont typeface="Arial" panose="020B0604020202020204" pitchFamily="34" charset="0"/>
              <a:buChar char="•"/>
            </a:pPr>
            <a:r>
              <a:rPr lang="zh-TW" altLang="en-US" b="1" i="0" dirty="0">
                <a:solidFill>
                  <a:srgbClr val="0D0D0D"/>
                </a:solidFill>
                <a:effectLst/>
                <a:highlight>
                  <a:srgbClr val="FFFFFF"/>
                </a:highlight>
                <a:latin typeface="Söhne"/>
              </a:rPr>
              <a:t>例子</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溫度</a:t>
            </a:r>
            <a:r>
              <a:rPr lang="zh-TW" altLang="en-US" b="0" i="0" dirty="0">
                <a:solidFill>
                  <a:srgbClr val="0D0D0D"/>
                </a:solidFill>
                <a:effectLst/>
                <a:highlight>
                  <a:srgbClr val="FFFFFF"/>
                </a:highlight>
                <a:latin typeface="Söhne"/>
              </a:rPr>
              <a:t>（攝氏或華氏）</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時間</a:t>
            </a:r>
            <a:r>
              <a:rPr lang="zh-TW" altLang="en-US" b="0" i="0" dirty="0">
                <a:solidFill>
                  <a:srgbClr val="0D0D0D"/>
                </a:solidFill>
                <a:effectLst/>
                <a:highlight>
                  <a:srgbClr val="FFFFFF"/>
                </a:highlight>
                <a:latin typeface="Söhne"/>
              </a:rPr>
              <a:t>（年、月、日）</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智商測試分數</a:t>
            </a:r>
            <a:endParaRPr lang="zh-TW" altLang="en-US" b="0" i="0" dirty="0">
              <a:solidFill>
                <a:srgbClr val="0D0D0D"/>
              </a:solidFill>
              <a:effectLst/>
              <a:highlight>
                <a:srgbClr val="FFFFFF"/>
              </a:highlight>
              <a:latin typeface="Söhne"/>
            </a:endParaRPr>
          </a:p>
          <a:p>
            <a:pPr algn="l"/>
            <a:r>
              <a:rPr lang="zh-TW" altLang="en-US" b="1" i="0" dirty="0">
                <a:solidFill>
                  <a:srgbClr val="0D0D0D"/>
                </a:solidFill>
                <a:effectLst/>
                <a:highlight>
                  <a:srgbClr val="FFFFFF"/>
                </a:highlight>
                <a:latin typeface="Söhne"/>
              </a:rPr>
              <a:t>等比尺度（</a:t>
            </a:r>
            <a:r>
              <a:rPr lang="en-US" altLang="zh-TW" b="1" i="0" dirty="0">
                <a:solidFill>
                  <a:srgbClr val="0D0D0D"/>
                </a:solidFill>
                <a:effectLst/>
                <a:highlight>
                  <a:srgbClr val="FFFFFF"/>
                </a:highlight>
                <a:latin typeface="Söhne"/>
              </a:rPr>
              <a:t>Ratio Scale</a:t>
            </a:r>
            <a:r>
              <a:rPr lang="zh-TW" altLang="en-US" b="1" i="0" dirty="0">
                <a:solidFill>
                  <a:srgbClr val="0D0D0D"/>
                </a:solidFill>
                <a:effectLst/>
                <a:highlight>
                  <a:srgbClr val="FFFFFF"/>
                </a:highlight>
                <a:latin typeface="Söhne"/>
              </a:rPr>
              <a:t>）</a:t>
            </a:r>
          </a:p>
          <a:p>
            <a:pPr algn="l"/>
            <a:r>
              <a:rPr lang="zh-TW" altLang="en-US" b="0" i="0" dirty="0">
                <a:solidFill>
                  <a:srgbClr val="0D0D0D"/>
                </a:solidFill>
                <a:effectLst/>
                <a:highlight>
                  <a:srgbClr val="FFFFFF"/>
                </a:highlight>
                <a:latin typeface="Söhne"/>
              </a:rPr>
              <a:t>等比尺度除了具有等距尺度的所有特性外，還具有一個絕對的零點，可以表示數量的完全缺乏。這使得等比尺度可以表達數據之間的比例關係。</a:t>
            </a:r>
          </a:p>
          <a:p>
            <a:pPr algn="l">
              <a:buFont typeface="Arial" panose="020B0604020202020204" pitchFamily="34" charset="0"/>
              <a:buChar char="•"/>
            </a:pPr>
            <a:r>
              <a:rPr lang="zh-TW" altLang="en-US" b="1" i="0" dirty="0">
                <a:solidFill>
                  <a:srgbClr val="0D0D0D"/>
                </a:solidFill>
                <a:effectLst/>
                <a:highlight>
                  <a:srgbClr val="FFFFFF"/>
                </a:highlight>
                <a:latin typeface="Söhne"/>
              </a:rPr>
              <a:t>特徵</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固定間隔與真實零點</a:t>
            </a:r>
            <a:r>
              <a:rPr lang="zh-TW" altLang="en-US" b="0" i="0" dirty="0">
                <a:solidFill>
                  <a:srgbClr val="0D0D0D"/>
                </a:solidFill>
                <a:effectLst/>
                <a:highlight>
                  <a:srgbClr val="FFFFFF"/>
                </a:highlight>
                <a:latin typeface="Söhne"/>
              </a:rPr>
              <a:t>：不僅間隔固定，而且零點代表了數據的完全缺乏，這允許進行乘法和除法計算。</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可以表達比例</a:t>
            </a:r>
            <a:r>
              <a:rPr lang="zh-TW" altLang="en-US" b="0" i="0" dirty="0">
                <a:solidFill>
                  <a:srgbClr val="0D0D0D"/>
                </a:solidFill>
                <a:effectLst/>
                <a:highlight>
                  <a:srgbClr val="FFFFFF"/>
                </a:highlight>
                <a:latin typeface="Söhne"/>
              </a:rPr>
              <a:t>：由於有了真實的零點，數據之間的比例（例如兩倍、三倍）是有意義的。</a:t>
            </a:r>
          </a:p>
          <a:p>
            <a:pPr algn="l">
              <a:buFont typeface="Arial" panose="020B0604020202020204" pitchFamily="34" charset="0"/>
              <a:buChar char="•"/>
            </a:pPr>
            <a:r>
              <a:rPr lang="zh-TW" altLang="en-US" b="1" i="0" dirty="0">
                <a:solidFill>
                  <a:srgbClr val="0D0D0D"/>
                </a:solidFill>
                <a:effectLst/>
                <a:highlight>
                  <a:srgbClr val="FFFFFF"/>
                </a:highlight>
                <a:latin typeface="Söhne"/>
              </a:rPr>
              <a:t>例子</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身高</a:t>
            </a:r>
            <a:r>
              <a:rPr lang="zh-TW" altLang="en-US" b="0" i="0" dirty="0">
                <a:solidFill>
                  <a:srgbClr val="0D0D0D"/>
                </a:solidFill>
                <a:effectLst/>
                <a:highlight>
                  <a:srgbClr val="FFFFFF"/>
                </a:highlight>
                <a:latin typeface="Söhne"/>
              </a:rPr>
              <a:t>、</a:t>
            </a:r>
            <a:r>
              <a:rPr lang="zh-TW" altLang="en-US" b="1" i="0" dirty="0">
                <a:solidFill>
                  <a:srgbClr val="0D0D0D"/>
                </a:solidFill>
                <a:effectLst/>
                <a:highlight>
                  <a:srgbClr val="FFFFFF"/>
                </a:highlight>
                <a:latin typeface="Söhne"/>
              </a:rPr>
              <a:t>體重</a:t>
            </a:r>
            <a:r>
              <a:rPr lang="zh-TW" altLang="en-US" b="0" i="0" dirty="0">
                <a:solidFill>
                  <a:srgbClr val="0D0D0D"/>
                </a:solidFill>
                <a:effectLst/>
                <a:highlight>
                  <a:srgbClr val="FFFFFF"/>
                </a:highlight>
                <a:latin typeface="Söhne"/>
              </a:rPr>
              <a:t>：這些都是可以達到零的測量（例如，體重可以是</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公斤）。</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血壓</a:t>
            </a:r>
            <a:r>
              <a:rPr lang="zh-TW" altLang="en-US" b="0" i="0" dirty="0">
                <a:solidFill>
                  <a:srgbClr val="0D0D0D"/>
                </a:solidFill>
                <a:effectLst/>
                <a:highlight>
                  <a:srgbClr val="FFFFFF"/>
                </a:highlight>
                <a:latin typeface="Söhne"/>
              </a:rPr>
              <a:t>：血壓測量也有絕對零點，</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毫米汞柱意味著完全沒有血壓。</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收入</a:t>
            </a:r>
            <a:r>
              <a:rPr lang="zh-TW" altLang="en-US" b="0" i="0" dirty="0">
                <a:solidFill>
                  <a:srgbClr val="0D0D0D"/>
                </a:solidFill>
                <a:effectLst/>
                <a:highlight>
                  <a:srgbClr val="FFFFFF"/>
                </a:highlight>
                <a:latin typeface="Söhne"/>
              </a:rPr>
              <a:t>：收入為</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意味著沒有收入。</a:t>
            </a:r>
          </a:p>
          <a:p>
            <a:pPr algn="l"/>
            <a:r>
              <a:rPr lang="zh-TW" altLang="en-US" b="1" i="0" dirty="0">
                <a:solidFill>
                  <a:srgbClr val="0D0D0D"/>
                </a:solidFill>
                <a:effectLst/>
                <a:highlight>
                  <a:srgbClr val="FFFFFF"/>
                </a:highlight>
                <a:latin typeface="Söhne"/>
              </a:rPr>
              <a:t>差異</a:t>
            </a:r>
          </a:p>
          <a:p>
            <a:pPr algn="l">
              <a:buFont typeface="Arial" panose="020B0604020202020204" pitchFamily="34" charset="0"/>
              <a:buChar char="•"/>
            </a:pPr>
            <a:r>
              <a:rPr lang="zh-TW" altLang="en-US" b="1" i="0" dirty="0">
                <a:solidFill>
                  <a:srgbClr val="0D0D0D"/>
                </a:solidFill>
                <a:effectLst/>
                <a:highlight>
                  <a:srgbClr val="FFFFFF"/>
                </a:highlight>
                <a:latin typeface="Söhne"/>
              </a:rPr>
              <a:t>比例關係</a:t>
            </a:r>
            <a:r>
              <a:rPr lang="zh-TW" altLang="en-US" b="0" i="0" dirty="0">
                <a:solidFill>
                  <a:srgbClr val="0D0D0D"/>
                </a:solidFill>
                <a:effectLst/>
                <a:highlight>
                  <a:srgbClr val="FFFFFF"/>
                </a:highlight>
                <a:latin typeface="Söhne"/>
              </a:rPr>
              <a:t>：等比尺度允許計算數據之間的比例，而等距尺度不可以。</a:t>
            </a:r>
          </a:p>
          <a:p>
            <a:pPr algn="l">
              <a:buFont typeface="Arial" panose="020B0604020202020204" pitchFamily="34" charset="0"/>
              <a:buChar char="•"/>
            </a:pPr>
            <a:r>
              <a:rPr lang="zh-TW" altLang="en-US" b="1" i="0" dirty="0">
                <a:solidFill>
                  <a:srgbClr val="0D0D0D"/>
                </a:solidFill>
                <a:effectLst/>
                <a:highlight>
                  <a:srgbClr val="FFFFFF"/>
                </a:highlight>
                <a:latin typeface="Söhne"/>
              </a:rPr>
              <a:t>運算</a:t>
            </a:r>
            <a:r>
              <a:rPr lang="zh-TW" altLang="en-US" b="0" i="0" dirty="0">
                <a:solidFill>
                  <a:srgbClr val="0D0D0D"/>
                </a:solidFill>
                <a:effectLst/>
                <a:highlight>
                  <a:srgbClr val="FFFFFF"/>
                </a:highlight>
                <a:latin typeface="Söhne"/>
              </a:rPr>
              <a:t>：等比尺度可以進行加、減、乘、除四則運算，而等距尺度只適用於加法和減法。</a:t>
            </a:r>
          </a:p>
          <a:p>
            <a:pPr algn="l">
              <a:buFont typeface="Arial" panose="020B0604020202020204" pitchFamily="34" charset="0"/>
              <a:buChar char="•"/>
            </a:pPr>
            <a:r>
              <a:rPr lang="zh-TW" altLang="en-US" b="1" i="0" dirty="0">
                <a:solidFill>
                  <a:srgbClr val="0D0D0D"/>
                </a:solidFill>
                <a:effectLst/>
                <a:highlight>
                  <a:srgbClr val="FFFFFF"/>
                </a:highlight>
                <a:latin typeface="Söhne"/>
              </a:rPr>
              <a:t>零點的含義</a:t>
            </a:r>
            <a:r>
              <a:rPr lang="zh-TW" altLang="en-US" b="0" i="0" dirty="0">
                <a:solidFill>
                  <a:srgbClr val="0D0D0D"/>
                </a:solidFill>
                <a:effectLst/>
                <a:highlight>
                  <a:srgbClr val="FFFFFF"/>
                </a:highlight>
                <a:latin typeface="Söhne"/>
              </a:rPr>
              <a:t>：等比尺度的零點代表“無”或“不存在”，而等距尺度的零點則沒有這種絕對意義。</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171D2F-9304-4D2D-8539-2B59454F65DC}"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0066667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24328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1738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7316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90163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8C1DDD-78AD-4F0F-A881-C20E4E1ADB7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1065674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1" i="0" kern="1200" dirty="0">
                <a:solidFill>
                  <a:schemeClr val="tx1"/>
                </a:solidFill>
                <a:effectLst/>
                <a:latin typeface="+mn-lt"/>
                <a:ea typeface="+mn-ea"/>
                <a:cs typeface="+mn-cs"/>
              </a:rPr>
              <a:t>閾值很低</a:t>
            </a:r>
            <a:r>
              <a:rPr lang="zh-TW" altLang="en-US" sz="1200" b="0" i="0" kern="1200" dirty="0">
                <a:solidFill>
                  <a:schemeClr val="tx1"/>
                </a:solidFill>
                <a:effectLst/>
                <a:latin typeface="+mn-lt"/>
                <a:ea typeface="+mn-ea"/>
                <a:cs typeface="+mn-cs"/>
              </a:rPr>
              <a:t>（例如</a:t>
            </a:r>
            <a:r>
              <a:rPr lang="en-US" altLang="zh-TW" sz="1200" b="0" i="0" kern="1200" dirty="0">
                <a:solidFill>
                  <a:schemeClr val="tx1"/>
                </a:solidFill>
                <a:effectLst/>
                <a:latin typeface="+mn-lt"/>
                <a:ea typeface="+mn-ea"/>
                <a:cs typeface="+mn-cs"/>
              </a:rPr>
              <a:t>0.1</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p>
          <a:p>
            <a:pPr lvl="1"/>
            <a:r>
              <a:rPr lang="zh-TW" altLang="en-US" sz="1200" b="0" i="0" kern="1200" dirty="0">
                <a:solidFill>
                  <a:schemeClr val="tx1"/>
                </a:solidFill>
                <a:effectLst/>
                <a:latin typeface="+mn-lt"/>
                <a:ea typeface="+mn-ea"/>
                <a:cs typeface="+mn-cs"/>
              </a:rPr>
              <a:t>模型會傾向於將更多的實例預測為正類，這可能會導致高召回率（</a:t>
            </a:r>
            <a:r>
              <a:rPr lang="en-US" altLang="zh-TW" sz="1200" b="0" i="0" kern="1200" dirty="0">
                <a:solidFill>
                  <a:schemeClr val="tx1"/>
                </a:solidFill>
                <a:effectLst/>
                <a:latin typeface="+mn-lt"/>
                <a:ea typeface="+mn-ea"/>
                <a:cs typeface="+mn-cs"/>
              </a:rPr>
              <a:t>recall</a:t>
            </a:r>
            <a:r>
              <a:rPr lang="zh-TW" altLang="en-US" sz="1200" b="0" i="0" kern="1200" dirty="0">
                <a:solidFill>
                  <a:schemeClr val="tx1"/>
                </a:solidFill>
                <a:effectLst/>
                <a:latin typeface="+mn-lt"/>
                <a:ea typeface="+mn-ea"/>
                <a:cs typeface="+mn-cs"/>
              </a:rPr>
              <a:t>高），因為幾乎所有的正類實例都會被捕捉到。</a:t>
            </a:r>
          </a:p>
          <a:p>
            <a:pPr lvl="1"/>
            <a:r>
              <a:rPr lang="zh-TW" altLang="en-US" sz="1200" b="0" i="0" kern="1200" dirty="0">
                <a:solidFill>
                  <a:schemeClr val="tx1"/>
                </a:solidFill>
                <a:effectLst/>
                <a:latin typeface="+mn-lt"/>
                <a:ea typeface="+mn-ea"/>
                <a:cs typeface="+mn-cs"/>
              </a:rPr>
              <a:t>然而，這也可能導致低精確度（</a:t>
            </a:r>
            <a:r>
              <a:rPr lang="en-US" altLang="zh-TW" sz="1200" b="0" i="0" kern="1200" dirty="0">
                <a:solidFill>
                  <a:schemeClr val="tx1"/>
                </a:solidFill>
                <a:effectLst/>
                <a:latin typeface="+mn-lt"/>
                <a:ea typeface="+mn-ea"/>
                <a:cs typeface="+mn-cs"/>
              </a:rPr>
              <a:t>precision</a:t>
            </a:r>
            <a:r>
              <a:rPr lang="zh-TW" altLang="en-US" sz="1200" b="0" i="0" kern="1200" dirty="0">
                <a:solidFill>
                  <a:schemeClr val="tx1"/>
                </a:solidFill>
                <a:effectLst/>
                <a:latin typeface="+mn-lt"/>
                <a:ea typeface="+mn-ea"/>
                <a:cs typeface="+mn-cs"/>
              </a:rPr>
              <a:t>低），因為許多實際上是負類的實例也被錯誤地預測為正類。</a:t>
            </a:r>
          </a:p>
          <a:p>
            <a:r>
              <a:rPr lang="zh-TW" altLang="en-US" sz="1200" b="1" i="0" kern="1200" dirty="0">
                <a:solidFill>
                  <a:schemeClr val="tx1"/>
                </a:solidFill>
                <a:effectLst/>
                <a:latin typeface="+mn-lt"/>
                <a:ea typeface="+mn-ea"/>
                <a:cs typeface="+mn-cs"/>
              </a:rPr>
              <a:t>閾值很高</a:t>
            </a:r>
            <a:r>
              <a:rPr lang="zh-TW" altLang="en-US" sz="1200" b="0" i="0" kern="1200" dirty="0">
                <a:solidFill>
                  <a:schemeClr val="tx1"/>
                </a:solidFill>
                <a:effectLst/>
                <a:latin typeface="+mn-lt"/>
                <a:ea typeface="+mn-ea"/>
                <a:cs typeface="+mn-cs"/>
              </a:rPr>
              <a:t>（例如</a:t>
            </a:r>
            <a:r>
              <a:rPr lang="en-US" altLang="zh-TW" sz="1200" b="0" i="0" kern="1200" dirty="0">
                <a:solidFill>
                  <a:schemeClr val="tx1"/>
                </a:solidFill>
                <a:effectLst/>
                <a:latin typeface="+mn-lt"/>
                <a:ea typeface="+mn-ea"/>
                <a:cs typeface="+mn-cs"/>
              </a:rPr>
              <a:t>0.9</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p>
          <a:p>
            <a:pPr lvl="1"/>
            <a:r>
              <a:rPr lang="zh-TW" altLang="en-US" sz="1200" b="0" i="0" kern="1200" dirty="0">
                <a:solidFill>
                  <a:schemeClr val="tx1"/>
                </a:solidFill>
                <a:effectLst/>
                <a:latin typeface="+mn-lt"/>
                <a:ea typeface="+mn-ea"/>
                <a:cs typeface="+mn-cs"/>
              </a:rPr>
              <a:t>模型會更加保守，只有當它非常確信一個實例是正類時才會進行預測，導致高精確度（</a:t>
            </a:r>
            <a:r>
              <a:rPr lang="en-US" altLang="zh-TW" sz="1200" b="0" i="0" kern="1200" dirty="0">
                <a:solidFill>
                  <a:schemeClr val="tx1"/>
                </a:solidFill>
                <a:effectLst/>
                <a:latin typeface="+mn-lt"/>
                <a:ea typeface="+mn-ea"/>
                <a:cs typeface="+mn-cs"/>
              </a:rPr>
              <a:t>precision</a:t>
            </a:r>
            <a:r>
              <a:rPr lang="zh-TW" altLang="en-US" sz="1200" b="0" i="0" kern="1200" dirty="0">
                <a:solidFill>
                  <a:schemeClr val="tx1"/>
                </a:solidFill>
                <a:effectLst/>
                <a:latin typeface="+mn-lt"/>
                <a:ea typeface="+mn-ea"/>
                <a:cs typeface="+mn-cs"/>
              </a:rPr>
              <a:t>高），因為預測為正類的實例中真正的正類比例較高。</a:t>
            </a:r>
          </a:p>
          <a:p>
            <a:pPr lvl="1"/>
            <a:r>
              <a:rPr lang="zh-TW" altLang="en-US" sz="1200" b="0" i="0" kern="1200" dirty="0">
                <a:solidFill>
                  <a:schemeClr val="tx1"/>
                </a:solidFill>
                <a:effectLst/>
                <a:latin typeface="+mn-lt"/>
                <a:ea typeface="+mn-ea"/>
                <a:cs typeface="+mn-cs"/>
              </a:rPr>
              <a:t>但這也可能導致低召回率（</a:t>
            </a:r>
            <a:r>
              <a:rPr lang="en-US" altLang="zh-TW" sz="1200" b="0" i="0" kern="1200" dirty="0">
                <a:solidFill>
                  <a:schemeClr val="tx1"/>
                </a:solidFill>
                <a:effectLst/>
                <a:latin typeface="+mn-lt"/>
                <a:ea typeface="+mn-ea"/>
                <a:cs typeface="+mn-cs"/>
              </a:rPr>
              <a:t>recall</a:t>
            </a:r>
            <a:r>
              <a:rPr lang="zh-TW" altLang="en-US" sz="1200" b="0" i="0" kern="1200" dirty="0">
                <a:solidFill>
                  <a:schemeClr val="tx1"/>
                </a:solidFill>
                <a:effectLst/>
                <a:latin typeface="+mn-lt"/>
                <a:ea typeface="+mn-ea"/>
                <a:cs typeface="+mn-cs"/>
              </a:rPr>
              <a:t>低），因為許多正類實例可能由於模型不夠確信而未被預測出來。</a:t>
            </a:r>
          </a:p>
          <a:p>
            <a:r>
              <a:rPr lang="zh-TW" altLang="en-US" sz="1200" b="1" i="0" kern="1200" dirty="0">
                <a:solidFill>
                  <a:schemeClr val="tx1"/>
                </a:solidFill>
                <a:effectLst/>
                <a:latin typeface="+mn-lt"/>
                <a:ea typeface="+mn-ea"/>
                <a:cs typeface="+mn-cs"/>
              </a:rPr>
              <a:t>中間閾值</a:t>
            </a:r>
            <a:r>
              <a:rPr lang="zh-TW" altLang="en-US" sz="1200" b="0" i="0" kern="1200" dirty="0">
                <a:solidFill>
                  <a:schemeClr val="tx1"/>
                </a:solidFill>
                <a:effectLst/>
                <a:latin typeface="+mn-lt"/>
                <a:ea typeface="+mn-ea"/>
                <a:cs typeface="+mn-cs"/>
              </a:rPr>
              <a:t>（例如</a:t>
            </a:r>
            <a:r>
              <a:rPr lang="en-US" altLang="zh-TW" sz="1200" b="0" i="0" kern="1200" dirty="0">
                <a:solidFill>
                  <a:schemeClr val="tx1"/>
                </a:solidFill>
                <a:effectLst/>
                <a:latin typeface="+mn-lt"/>
                <a:ea typeface="+mn-ea"/>
                <a:cs typeface="+mn-cs"/>
              </a:rPr>
              <a:t>0.5</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p>
          <a:p>
            <a:pPr lvl="1"/>
            <a:r>
              <a:rPr lang="zh-TW" altLang="en-US" sz="1200" b="0" i="0" kern="1200" dirty="0">
                <a:solidFill>
                  <a:schemeClr val="tx1"/>
                </a:solidFill>
                <a:effectLst/>
                <a:latin typeface="+mn-lt"/>
                <a:ea typeface="+mn-ea"/>
                <a:cs typeface="+mn-cs"/>
              </a:rPr>
              <a:t>通常被用作平衡點，試圖達到精確度和召回率的平衡。這是一個常見的初始選擇，可以根據具體應用場景進一步微調。</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8C1DDD-78AD-4F0F-A881-C20E4E1ADB7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9745419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50639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4036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zh-TW" altLang="en-US" b="1" i="0" dirty="0">
                <a:solidFill>
                  <a:srgbClr val="0D0D0D"/>
                </a:solidFill>
                <a:effectLst/>
                <a:highlight>
                  <a:srgbClr val="FFFFFF"/>
                </a:highlight>
                <a:latin typeface="Söhne"/>
              </a:rPr>
              <a:t>等距尺度（</a:t>
            </a:r>
            <a:r>
              <a:rPr lang="en-US" altLang="zh-TW" b="1" i="0" dirty="0">
                <a:solidFill>
                  <a:srgbClr val="0D0D0D"/>
                </a:solidFill>
                <a:effectLst/>
                <a:highlight>
                  <a:srgbClr val="FFFFFF"/>
                </a:highlight>
                <a:latin typeface="Söhne"/>
              </a:rPr>
              <a:t>Interval Scale</a:t>
            </a:r>
            <a:r>
              <a:rPr lang="zh-TW" altLang="en-US" b="1" i="0" dirty="0">
                <a:solidFill>
                  <a:srgbClr val="0D0D0D"/>
                </a:solidFill>
                <a:effectLst/>
                <a:highlight>
                  <a:srgbClr val="FFFFFF"/>
                </a:highlight>
                <a:latin typeface="Söhne"/>
              </a:rPr>
              <a:t>）</a:t>
            </a:r>
          </a:p>
          <a:p>
            <a:pPr algn="l"/>
            <a:r>
              <a:rPr lang="zh-TW" altLang="en-US" b="0" i="0" dirty="0">
                <a:solidFill>
                  <a:srgbClr val="0D0D0D"/>
                </a:solidFill>
                <a:effectLst/>
                <a:highlight>
                  <a:srgbClr val="FFFFFF"/>
                </a:highlight>
                <a:latin typeface="Söhne"/>
              </a:rPr>
              <a:t>等距尺度具有固定的間隔大小，但沒有真正的“零點”。這意味著等距尺度可以表達數據之間的差異和順序，但不能表達比例。</a:t>
            </a:r>
          </a:p>
          <a:p>
            <a:pPr algn="l">
              <a:buFont typeface="Arial" panose="020B0604020202020204" pitchFamily="34" charset="0"/>
              <a:buChar char="•"/>
            </a:pPr>
            <a:r>
              <a:rPr lang="zh-TW" altLang="en-US" b="1" i="0" dirty="0">
                <a:solidFill>
                  <a:srgbClr val="0D0D0D"/>
                </a:solidFill>
                <a:effectLst/>
                <a:highlight>
                  <a:srgbClr val="FFFFFF"/>
                </a:highlight>
                <a:latin typeface="Söhne"/>
              </a:rPr>
              <a:t>特徵</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固定間隔</a:t>
            </a:r>
            <a:r>
              <a:rPr lang="zh-TW" altLang="en-US" b="0" i="0" dirty="0">
                <a:solidFill>
                  <a:srgbClr val="0D0D0D"/>
                </a:solidFill>
                <a:effectLst/>
                <a:highlight>
                  <a:srgbClr val="FFFFFF"/>
                </a:highlight>
                <a:latin typeface="Söhne"/>
              </a:rPr>
              <a:t>：尺度上每個點之間的差異是相等的。例如，溫度尺度（如攝氏或華氏）中，</a:t>
            </a:r>
            <a:r>
              <a:rPr lang="en-US" altLang="zh-TW" b="0" i="0" dirty="0">
                <a:solidFill>
                  <a:srgbClr val="0D0D0D"/>
                </a:solidFill>
                <a:effectLst/>
                <a:highlight>
                  <a:srgbClr val="FFFFFF"/>
                </a:highlight>
                <a:latin typeface="Söhne"/>
              </a:rPr>
              <a:t>1</a:t>
            </a:r>
            <a:r>
              <a:rPr lang="zh-TW" altLang="en-US" b="0" i="0" dirty="0">
                <a:solidFill>
                  <a:srgbClr val="0D0D0D"/>
                </a:solidFill>
                <a:effectLst/>
                <a:highlight>
                  <a:srgbClr val="FFFFFF"/>
                </a:highlight>
                <a:latin typeface="Söhne"/>
              </a:rPr>
              <a:t>度與</a:t>
            </a:r>
            <a:r>
              <a:rPr lang="en-US" altLang="zh-TW" b="0" i="0" dirty="0">
                <a:solidFill>
                  <a:srgbClr val="0D0D0D"/>
                </a:solidFill>
                <a:effectLst/>
                <a:highlight>
                  <a:srgbClr val="FFFFFF"/>
                </a:highlight>
                <a:latin typeface="Söhne"/>
              </a:rPr>
              <a:t>1</a:t>
            </a:r>
            <a:r>
              <a:rPr lang="zh-TW" altLang="en-US" b="0" i="0" dirty="0">
                <a:solidFill>
                  <a:srgbClr val="0D0D0D"/>
                </a:solidFill>
                <a:effectLst/>
                <a:highlight>
                  <a:srgbClr val="FFFFFF"/>
                </a:highlight>
                <a:latin typeface="Söhne"/>
              </a:rPr>
              <a:t>度之間的差異在整個尺度上是一致的。</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沒有真實零點</a:t>
            </a:r>
            <a:r>
              <a:rPr lang="zh-TW" altLang="en-US" b="0" i="0" dirty="0">
                <a:solidFill>
                  <a:srgbClr val="0D0D0D"/>
                </a:solidFill>
                <a:effectLst/>
                <a:highlight>
                  <a:srgbClr val="FFFFFF"/>
                </a:highlight>
                <a:latin typeface="Söhne"/>
              </a:rPr>
              <a:t>：尺度的零點不代表數據的絕對缺乏，而只是一個參考點。例如，</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度攝氏並不意味著沒有溫度。</a:t>
            </a:r>
          </a:p>
          <a:p>
            <a:pPr algn="l">
              <a:buFont typeface="Arial" panose="020B0604020202020204" pitchFamily="34" charset="0"/>
              <a:buChar char="•"/>
            </a:pPr>
            <a:r>
              <a:rPr lang="zh-TW" altLang="en-US" b="1" i="0" dirty="0">
                <a:solidFill>
                  <a:srgbClr val="0D0D0D"/>
                </a:solidFill>
                <a:effectLst/>
                <a:highlight>
                  <a:srgbClr val="FFFFFF"/>
                </a:highlight>
                <a:latin typeface="Söhne"/>
              </a:rPr>
              <a:t>例子</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溫度</a:t>
            </a:r>
            <a:r>
              <a:rPr lang="zh-TW" altLang="en-US" b="0" i="0" dirty="0">
                <a:solidFill>
                  <a:srgbClr val="0D0D0D"/>
                </a:solidFill>
                <a:effectLst/>
                <a:highlight>
                  <a:srgbClr val="FFFFFF"/>
                </a:highlight>
                <a:latin typeface="Söhne"/>
              </a:rPr>
              <a:t>（攝氏或華氏）</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時間</a:t>
            </a:r>
            <a:r>
              <a:rPr lang="zh-TW" altLang="en-US" b="0" i="0" dirty="0">
                <a:solidFill>
                  <a:srgbClr val="0D0D0D"/>
                </a:solidFill>
                <a:effectLst/>
                <a:highlight>
                  <a:srgbClr val="FFFFFF"/>
                </a:highlight>
                <a:latin typeface="Söhne"/>
              </a:rPr>
              <a:t>（年、月、日）</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智商測試分數</a:t>
            </a:r>
            <a:endParaRPr lang="zh-TW" altLang="en-US" b="0" i="0" dirty="0">
              <a:solidFill>
                <a:srgbClr val="0D0D0D"/>
              </a:solidFill>
              <a:effectLst/>
              <a:highlight>
                <a:srgbClr val="FFFFFF"/>
              </a:highlight>
              <a:latin typeface="Söhne"/>
            </a:endParaRPr>
          </a:p>
          <a:p>
            <a:pPr algn="l"/>
            <a:r>
              <a:rPr lang="zh-TW" altLang="en-US" b="1" i="0" dirty="0">
                <a:solidFill>
                  <a:srgbClr val="0D0D0D"/>
                </a:solidFill>
                <a:effectLst/>
                <a:highlight>
                  <a:srgbClr val="FFFFFF"/>
                </a:highlight>
                <a:latin typeface="Söhne"/>
              </a:rPr>
              <a:t>等比尺度（</a:t>
            </a:r>
            <a:r>
              <a:rPr lang="en-US" altLang="zh-TW" b="1" i="0" dirty="0">
                <a:solidFill>
                  <a:srgbClr val="0D0D0D"/>
                </a:solidFill>
                <a:effectLst/>
                <a:highlight>
                  <a:srgbClr val="FFFFFF"/>
                </a:highlight>
                <a:latin typeface="Söhne"/>
              </a:rPr>
              <a:t>Ratio Scale</a:t>
            </a:r>
            <a:r>
              <a:rPr lang="zh-TW" altLang="en-US" b="1" i="0" dirty="0">
                <a:solidFill>
                  <a:srgbClr val="0D0D0D"/>
                </a:solidFill>
                <a:effectLst/>
                <a:highlight>
                  <a:srgbClr val="FFFFFF"/>
                </a:highlight>
                <a:latin typeface="Söhne"/>
              </a:rPr>
              <a:t>）</a:t>
            </a:r>
          </a:p>
          <a:p>
            <a:pPr algn="l"/>
            <a:r>
              <a:rPr lang="zh-TW" altLang="en-US" b="0" i="0" dirty="0">
                <a:solidFill>
                  <a:srgbClr val="0D0D0D"/>
                </a:solidFill>
                <a:effectLst/>
                <a:highlight>
                  <a:srgbClr val="FFFFFF"/>
                </a:highlight>
                <a:latin typeface="Söhne"/>
              </a:rPr>
              <a:t>等比尺度除了具有等距尺度的所有特性外，還具有一個絕對的零點，可以表示數量的完全缺乏。這使得等比尺度可以表達數據之間的比例關係。</a:t>
            </a:r>
          </a:p>
          <a:p>
            <a:pPr algn="l">
              <a:buFont typeface="Arial" panose="020B0604020202020204" pitchFamily="34" charset="0"/>
              <a:buChar char="•"/>
            </a:pPr>
            <a:r>
              <a:rPr lang="zh-TW" altLang="en-US" b="1" i="0" dirty="0">
                <a:solidFill>
                  <a:srgbClr val="0D0D0D"/>
                </a:solidFill>
                <a:effectLst/>
                <a:highlight>
                  <a:srgbClr val="FFFFFF"/>
                </a:highlight>
                <a:latin typeface="Söhne"/>
              </a:rPr>
              <a:t>特徵</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固定間隔與真實零點</a:t>
            </a:r>
            <a:r>
              <a:rPr lang="zh-TW" altLang="en-US" b="0" i="0" dirty="0">
                <a:solidFill>
                  <a:srgbClr val="0D0D0D"/>
                </a:solidFill>
                <a:effectLst/>
                <a:highlight>
                  <a:srgbClr val="FFFFFF"/>
                </a:highlight>
                <a:latin typeface="Söhne"/>
              </a:rPr>
              <a:t>：不僅間隔固定，而且零點代表了數據的完全缺乏，這允許進行乘法和除法計算。</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可以表達比例</a:t>
            </a:r>
            <a:r>
              <a:rPr lang="zh-TW" altLang="en-US" b="0" i="0" dirty="0">
                <a:solidFill>
                  <a:srgbClr val="0D0D0D"/>
                </a:solidFill>
                <a:effectLst/>
                <a:highlight>
                  <a:srgbClr val="FFFFFF"/>
                </a:highlight>
                <a:latin typeface="Söhne"/>
              </a:rPr>
              <a:t>：由於有了真實的零點，數據之間的比例（例如兩倍、三倍）是有意義的。</a:t>
            </a:r>
          </a:p>
          <a:p>
            <a:pPr algn="l">
              <a:buFont typeface="Arial" panose="020B0604020202020204" pitchFamily="34" charset="0"/>
              <a:buChar char="•"/>
            </a:pPr>
            <a:r>
              <a:rPr lang="zh-TW" altLang="en-US" b="1" i="0" dirty="0">
                <a:solidFill>
                  <a:srgbClr val="0D0D0D"/>
                </a:solidFill>
                <a:effectLst/>
                <a:highlight>
                  <a:srgbClr val="FFFFFF"/>
                </a:highlight>
                <a:latin typeface="Söhne"/>
              </a:rPr>
              <a:t>例子</a:t>
            </a:r>
            <a:r>
              <a:rPr lang="zh-TW" alt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身高</a:t>
            </a:r>
            <a:r>
              <a:rPr lang="zh-TW" altLang="en-US" b="0" i="0" dirty="0">
                <a:solidFill>
                  <a:srgbClr val="0D0D0D"/>
                </a:solidFill>
                <a:effectLst/>
                <a:highlight>
                  <a:srgbClr val="FFFFFF"/>
                </a:highlight>
                <a:latin typeface="Söhne"/>
              </a:rPr>
              <a:t>、</a:t>
            </a:r>
            <a:r>
              <a:rPr lang="zh-TW" altLang="en-US" b="1" i="0" dirty="0">
                <a:solidFill>
                  <a:srgbClr val="0D0D0D"/>
                </a:solidFill>
                <a:effectLst/>
                <a:highlight>
                  <a:srgbClr val="FFFFFF"/>
                </a:highlight>
                <a:latin typeface="Söhne"/>
              </a:rPr>
              <a:t>體重</a:t>
            </a:r>
            <a:r>
              <a:rPr lang="zh-TW" altLang="en-US" b="0" i="0" dirty="0">
                <a:solidFill>
                  <a:srgbClr val="0D0D0D"/>
                </a:solidFill>
                <a:effectLst/>
                <a:highlight>
                  <a:srgbClr val="FFFFFF"/>
                </a:highlight>
                <a:latin typeface="Söhne"/>
              </a:rPr>
              <a:t>：這些都是可以達到零的測量（例如，體重可以是</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公斤）。</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血壓</a:t>
            </a:r>
            <a:r>
              <a:rPr lang="zh-TW" altLang="en-US" b="0" i="0" dirty="0">
                <a:solidFill>
                  <a:srgbClr val="0D0D0D"/>
                </a:solidFill>
                <a:effectLst/>
                <a:highlight>
                  <a:srgbClr val="FFFFFF"/>
                </a:highlight>
                <a:latin typeface="Söhne"/>
              </a:rPr>
              <a:t>：血壓測量也有絕對零點，</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毫米汞柱意味著完全沒有血壓。</a:t>
            </a:r>
          </a:p>
          <a:p>
            <a:pPr marL="742950" lvl="1" indent="-285750" algn="l">
              <a:buFont typeface="Arial" panose="020B0604020202020204" pitchFamily="34" charset="0"/>
              <a:buChar char="•"/>
            </a:pPr>
            <a:r>
              <a:rPr lang="zh-TW" altLang="en-US" b="1" i="0" dirty="0">
                <a:solidFill>
                  <a:srgbClr val="0D0D0D"/>
                </a:solidFill>
                <a:effectLst/>
                <a:highlight>
                  <a:srgbClr val="FFFFFF"/>
                </a:highlight>
                <a:latin typeface="Söhne"/>
              </a:rPr>
              <a:t>收入</a:t>
            </a:r>
            <a:r>
              <a:rPr lang="zh-TW" altLang="en-US" b="0" i="0" dirty="0">
                <a:solidFill>
                  <a:srgbClr val="0D0D0D"/>
                </a:solidFill>
                <a:effectLst/>
                <a:highlight>
                  <a:srgbClr val="FFFFFF"/>
                </a:highlight>
                <a:latin typeface="Söhne"/>
              </a:rPr>
              <a:t>：收入為</a:t>
            </a:r>
            <a:r>
              <a:rPr lang="en-US" altLang="zh-TW" b="0" i="0" dirty="0">
                <a:solidFill>
                  <a:srgbClr val="0D0D0D"/>
                </a:solidFill>
                <a:effectLst/>
                <a:highlight>
                  <a:srgbClr val="FFFFFF"/>
                </a:highlight>
                <a:latin typeface="Söhne"/>
              </a:rPr>
              <a:t>0</a:t>
            </a:r>
            <a:r>
              <a:rPr lang="zh-TW" altLang="en-US" b="0" i="0" dirty="0">
                <a:solidFill>
                  <a:srgbClr val="0D0D0D"/>
                </a:solidFill>
                <a:effectLst/>
                <a:highlight>
                  <a:srgbClr val="FFFFFF"/>
                </a:highlight>
                <a:latin typeface="Söhne"/>
              </a:rPr>
              <a:t>意味著沒有收入。</a:t>
            </a:r>
          </a:p>
          <a:p>
            <a:pPr algn="l"/>
            <a:r>
              <a:rPr lang="zh-TW" altLang="en-US" b="1" i="0" dirty="0">
                <a:solidFill>
                  <a:srgbClr val="0D0D0D"/>
                </a:solidFill>
                <a:effectLst/>
                <a:highlight>
                  <a:srgbClr val="FFFFFF"/>
                </a:highlight>
                <a:latin typeface="Söhne"/>
              </a:rPr>
              <a:t>差異</a:t>
            </a:r>
          </a:p>
          <a:p>
            <a:pPr algn="l">
              <a:buFont typeface="Arial" panose="020B0604020202020204" pitchFamily="34" charset="0"/>
              <a:buChar char="•"/>
            </a:pPr>
            <a:r>
              <a:rPr lang="zh-TW" altLang="en-US" b="1" i="0" dirty="0">
                <a:solidFill>
                  <a:srgbClr val="0D0D0D"/>
                </a:solidFill>
                <a:effectLst/>
                <a:highlight>
                  <a:srgbClr val="FFFFFF"/>
                </a:highlight>
                <a:latin typeface="Söhne"/>
              </a:rPr>
              <a:t>比例關係</a:t>
            </a:r>
            <a:r>
              <a:rPr lang="zh-TW" altLang="en-US" b="0" i="0" dirty="0">
                <a:solidFill>
                  <a:srgbClr val="0D0D0D"/>
                </a:solidFill>
                <a:effectLst/>
                <a:highlight>
                  <a:srgbClr val="FFFFFF"/>
                </a:highlight>
                <a:latin typeface="Söhne"/>
              </a:rPr>
              <a:t>：等比尺度允許計算數據之間的比例，而等距尺度不可以。</a:t>
            </a:r>
          </a:p>
          <a:p>
            <a:pPr algn="l">
              <a:buFont typeface="Arial" panose="020B0604020202020204" pitchFamily="34" charset="0"/>
              <a:buChar char="•"/>
            </a:pPr>
            <a:r>
              <a:rPr lang="zh-TW" altLang="en-US" b="1" i="0" dirty="0">
                <a:solidFill>
                  <a:srgbClr val="0D0D0D"/>
                </a:solidFill>
                <a:effectLst/>
                <a:highlight>
                  <a:srgbClr val="FFFFFF"/>
                </a:highlight>
                <a:latin typeface="Söhne"/>
              </a:rPr>
              <a:t>運算</a:t>
            </a:r>
            <a:r>
              <a:rPr lang="zh-TW" altLang="en-US" b="0" i="0" dirty="0">
                <a:solidFill>
                  <a:srgbClr val="0D0D0D"/>
                </a:solidFill>
                <a:effectLst/>
                <a:highlight>
                  <a:srgbClr val="FFFFFF"/>
                </a:highlight>
                <a:latin typeface="Söhne"/>
              </a:rPr>
              <a:t>：等比尺度可以進行加、減、乘、除四則運算，而等距尺度只適用於加法和減法。</a:t>
            </a:r>
          </a:p>
          <a:p>
            <a:pPr algn="l">
              <a:buFont typeface="Arial" panose="020B0604020202020204" pitchFamily="34" charset="0"/>
              <a:buChar char="•"/>
            </a:pPr>
            <a:r>
              <a:rPr lang="zh-TW" altLang="en-US" b="1" i="0" dirty="0">
                <a:solidFill>
                  <a:srgbClr val="0D0D0D"/>
                </a:solidFill>
                <a:effectLst/>
                <a:highlight>
                  <a:srgbClr val="FFFFFF"/>
                </a:highlight>
                <a:latin typeface="Söhne"/>
              </a:rPr>
              <a:t>零點的含義</a:t>
            </a:r>
            <a:r>
              <a:rPr lang="zh-TW" altLang="en-US" b="0" i="0" dirty="0">
                <a:solidFill>
                  <a:srgbClr val="0D0D0D"/>
                </a:solidFill>
                <a:effectLst/>
                <a:highlight>
                  <a:srgbClr val="FFFFFF"/>
                </a:highlight>
                <a:latin typeface="Söhne"/>
              </a:rPr>
              <a:t>：等比尺度的零點代表“無”或“不存在”，而等距尺度的零點則沒有這種絕對意義。</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171D2F-9304-4D2D-8539-2B59454F65DC}"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9612347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這個目標函數試圖最小化兩個部分的和：第一部分是 </a:t>
            </a:r>
            <a:r>
              <a:rPr lang="en-US" altLang="zh-TW" sz="1200" b="0" i="0" kern="1200" dirty="0">
                <a:solidFill>
                  <a:schemeClr val="tx1"/>
                </a:solidFill>
                <a:effectLst/>
                <a:latin typeface="+mn-lt"/>
                <a:ea typeface="+mn-ea"/>
                <a:cs typeface="+mn-cs"/>
              </a:rPr>
              <a:t>12∥�∥221​∥</a:t>
            </a:r>
            <a:r>
              <a:rPr lang="en-US" altLang="zh-TW" sz="1200" b="1" i="0" kern="1200" dirty="0">
                <a:solidFill>
                  <a:schemeClr val="tx1"/>
                </a:solidFill>
                <a:effectLst/>
                <a:latin typeface="+mn-lt"/>
                <a:ea typeface="+mn-ea"/>
                <a:cs typeface="+mn-cs"/>
              </a:rPr>
              <a:t>w</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，它代表模型的複雜度，其中 ∥�∥∥</a:t>
            </a:r>
            <a:r>
              <a:rPr lang="en-US" altLang="zh-TW" sz="1200" b="1" i="0" kern="1200" dirty="0">
                <a:solidFill>
                  <a:schemeClr val="tx1"/>
                </a:solidFill>
                <a:effectLst/>
                <a:latin typeface="+mn-lt"/>
                <a:ea typeface="+mn-ea"/>
                <a:cs typeface="+mn-cs"/>
              </a:rPr>
              <a:t>w</a:t>
            </a:r>
            <a:r>
              <a:rPr lang="zh-TW" altLang="en-US" sz="1200" b="0" i="0" kern="1200" dirty="0">
                <a:solidFill>
                  <a:schemeClr val="tx1"/>
                </a:solidFill>
                <a:effectLst/>
                <a:latin typeface="+mn-lt"/>
                <a:ea typeface="+mn-ea"/>
                <a:cs typeface="+mn-cs"/>
              </a:rPr>
              <a:t>∥ 是權重向量的 �</a:t>
            </a:r>
            <a:r>
              <a:rPr lang="en-US" altLang="zh-TW" sz="1200" b="0" i="0" kern="1200" dirty="0">
                <a:solidFill>
                  <a:schemeClr val="tx1"/>
                </a:solidFill>
                <a:effectLst/>
                <a:latin typeface="+mn-lt"/>
                <a:ea typeface="+mn-ea"/>
                <a:cs typeface="+mn-cs"/>
              </a:rPr>
              <a:t>2</a:t>
            </a:r>
            <a:r>
              <a:rPr lang="en-US" altLang="zh-TW" sz="1200" b="0" i="1" kern="1200" dirty="0">
                <a:solidFill>
                  <a:schemeClr val="tx1"/>
                </a:solidFill>
                <a:effectLst/>
                <a:latin typeface="+mn-lt"/>
                <a:ea typeface="+mn-ea"/>
                <a:cs typeface="+mn-cs"/>
              </a:rPr>
              <a:t>L</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 範數，這一項也被稱作正則化項。最小化權重向量的 �</a:t>
            </a:r>
            <a:r>
              <a:rPr lang="en-US" altLang="zh-TW" sz="1200" b="0" i="0" kern="1200" dirty="0">
                <a:solidFill>
                  <a:schemeClr val="tx1"/>
                </a:solidFill>
                <a:effectLst/>
                <a:latin typeface="+mn-lt"/>
                <a:ea typeface="+mn-ea"/>
                <a:cs typeface="+mn-cs"/>
              </a:rPr>
              <a:t>2</a:t>
            </a:r>
            <a:r>
              <a:rPr lang="en-US" altLang="zh-TW" sz="1200" b="0" i="1" kern="1200" dirty="0">
                <a:solidFill>
                  <a:schemeClr val="tx1"/>
                </a:solidFill>
                <a:effectLst/>
                <a:latin typeface="+mn-lt"/>
                <a:ea typeface="+mn-ea"/>
                <a:cs typeface="+mn-cs"/>
              </a:rPr>
              <a:t>L</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 範數有助於防止模型過擬合，確保模型的泛化能力。</a:t>
            </a:r>
          </a:p>
          <a:p>
            <a:r>
              <a:rPr lang="zh-TW" altLang="en-US" sz="1200" b="0" i="0" kern="1200" dirty="0">
                <a:solidFill>
                  <a:schemeClr val="tx1"/>
                </a:solidFill>
                <a:effectLst/>
                <a:latin typeface="+mn-lt"/>
                <a:ea typeface="+mn-ea"/>
                <a:cs typeface="+mn-cs"/>
              </a:rPr>
              <a:t>第二部分是 �∑�</a:t>
            </a:r>
            <a:r>
              <a:rPr lang="en-US" altLang="zh-TW" sz="1200" b="0" i="0" kern="1200" dirty="0">
                <a:solidFill>
                  <a:schemeClr val="tx1"/>
                </a:solidFill>
                <a:effectLst/>
                <a:latin typeface="+mn-lt"/>
                <a:ea typeface="+mn-ea"/>
                <a:cs typeface="+mn-cs"/>
              </a:rPr>
              <a:t>=1�(��+��∗)</a:t>
            </a:r>
            <a:r>
              <a:rPr lang="en-US" altLang="zh-TW" sz="1200" b="0" i="1" kern="1200" dirty="0">
                <a:solidFill>
                  <a:schemeClr val="tx1"/>
                </a:solidFill>
                <a:effectLst/>
                <a:latin typeface="+mn-lt"/>
                <a:ea typeface="+mn-ea"/>
                <a:cs typeface="+mn-cs"/>
              </a:rPr>
              <a:t>C</a:t>
            </a:r>
            <a:r>
              <a:rPr lang="zh-TW" altLang="en-US"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i</a:t>
            </a:r>
            <a:r>
              <a:rPr lang="en-US" altLang="zh-TW" sz="1200" b="0" i="0" kern="1200" dirty="0">
                <a:solidFill>
                  <a:schemeClr val="tx1"/>
                </a:solidFill>
                <a:effectLst/>
                <a:latin typeface="+mn-lt"/>
                <a:ea typeface="+mn-ea"/>
                <a:cs typeface="+mn-cs"/>
              </a:rPr>
              <a:t>=1</a:t>
            </a:r>
            <a:r>
              <a:rPr lang="en-US" altLang="zh-TW" sz="1200" b="0" i="1" kern="1200" dirty="0">
                <a:solidFill>
                  <a:schemeClr val="tx1"/>
                </a:solidFill>
                <a:effectLst/>
                <a:latin typeface="+mn-lt"/>
                <a:ea typeface="+mn-ea"/>
                <a:cs typeface="+mn-cs"/>
              </a:rPr>
              <a:t>m</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，其中 �</a:t>
            </a:r>
            <a:r>
              <a:rPr lang="en-US" altLang="zh-TW" sz="1200" b="0" i="1" kern="1200" dirty="0">
                <a:solidFill>
                  <a:schemeClr val="tx1"/>
                </a:solidFill>
                <a:effectLst/>
                <a:latin typeface="+mn-lt"/>
                <a:ea typeface="+mn-ea"/>
                <a:cs typeface="+mn-cs"/>
              </a:rPr>
              <a:t>C</a:t>
            </a:r>
            <a:r>
              <a:rPr lang="zh-TW" altLang="en-US" sz="1200" b="0" i="0" kern="1200" dirty="0">
                <a:solidFill>
                  <a:schemeClr val="tx1"/>
                </a:solidFill>
                <a:effectLst/>
                <a:latin typeface="+mn-lt"/>
                <a:ea typeface="+mn-ea"/>
                <a:cs typeface="+mn-cs"/>
              </a:rPr>
              <a:t> 是一個調節參數，它平衡了正則化項和損失項的重要性。��</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 和 ��∗</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 是松弛變量（</a:t>
            </a:r>
            <a:r>
              <a:rPr lang="en-US" altLang="zh-TW" sz="1200" b="0" i="0" kern="1200" dirty="0">
                <a:solidFill>
                  <a:schemeClr val="tx1"/>
                </a:solidFill>
                <a:effectLst/>
                <a:latin typeface="+mn-lt"/>
                <a:ea typeface="+mn-ea"/>
                <a:cs typeface="+mn-cs"/>
              </a:rPr>
              <a:t>slack variables</a:t>
            </a:r>
            <a:r>
              <a:rPr lang="zh-TW" altLang="en-US" sz="1200" b="0" i="0" kern="1200" dirty="0">
                <a:solidFill>
                  <a:schemeClr val="tx1"/>
                </a:solidFill>
                <a:effectLst/>
                <a:latin typeface="+mn-lt"/>
                <a:ea typeface="+mn-ea"/>
                <a:cs typeface="+mn-cs"/>
              </a:rPr>
              <a:t>），它們用於衡量數據點的預測值與實際值之間的誤差；這些變量允許某些數據點可以位於「街道」的邊界或錯誤的一側。</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171D2F-9304-4D2D-8539-2B59454F65DC}"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7715919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這個目標函數試圖最小化兩個部分的和：第一部分是 </a:t>
            </a:r>
            <a:r>
              <a:rPr lang="en-US" altLang="zh-TW" sz="1200" b="0" i="0" kern="1200" dirty="0">
                <a:solidFill>
                  <a:schemeClr val="tx1"/>
                </a:solidFill>
                <a:effectLst/>
                <a:latin typeface="+mn-lt"/>
                <a:ea typeface="+mn-ea"/>
                <a:cs typeface="+mn-cs"/>
              </a:rPr>
              <a:t>12∥�∥221​∥</a:t>
            </a:r>
            <a:r>
              <a:rPr lang="en-US" altLang="zh-TW" sz="1200" b="1" i="0" kern="1200" dirty="0">
                <a:solidFill>
                  <a:schemeClr val="tx1"/>
                </a:solidFill>
                <a:effectLst/>
                <a:latin typeface="+mn-lt"/>
                <a:ea typeface="+mn-ea"/>
                <a:cs typeface="+mn-cs"/>
              </a:rPr>
              <a:t>w</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，它代表模型的複雜度，其中 ∥�∥∥</a:t>
            </a:r>
            <a:r>
              <a:rPr lang="en-US" altLang="zh-TW" sz="1200" b="1" i="0" kern="1200" dirty="0">
                <a:solidFill>
                  <a:schemeClr val="tx1"/>
                </a:solidFill>
                <a:effectLst/>
                <a:latin typeface="+mn-lt"/>
                <a:ea typeface="+mn-ea"/>
                <a:cs typeface="+mn-cs"/>
              </a:rPr>
              <a:t>w</a:t>
            </a:r>
            <a:r>
              <a:rPr lang="zh-TW" altLang="en-US" sz="1200" b="0" i="0" kern="1200" dirty="0">
                <a:solidFill>
                  <a:schemeClr val="tx1"/>
                </a:solidFill>
                <a:effectLst/>
                <a:latin typeface="+mn-lt"/>
                <a:ea typeface="+mn-ea"/>
                <a:cs typeface="+mn-cs"/>
              </a:rPr>
              <a:t>∥ 是權重向量的 �</a:t>
            </a:r>
            <a:r>
              <a:rPr lang="en-US" altLang="zh-TW" sz="1200" b="0" i="0" kern="1200" dirty="0">
                <a:solidFill>
                  <a:schemeClr val="tx1"/>
                </a:solidFill>
                <a:effectLst/>
                <a:latin typeface="+mn-lt"/>
                <a:ea typeface="+mn-ea"/>
                <a:cs typeface="+mn-cs"/>
              </a:rPr>
              <a:t>2</a:t>
            </a:r>
            <a:r>
              <a:rPr lang="en-US" altLang="zh-TW" sz="1200" b="0" i="1" kern="1200" dirty="0">
                <a:solidFill>
                  <a:schemeClr val="tx1"/>
                </a:solidFill>
                <a:effectLst/>
                <a:latin typeface="+mn-lt"/>
                <a:ea typeface="+mn-ea"/>
                <a:cs typeface="+mn-cs"/>
              </a:rPr>
              <a:t>L</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 範數，這一項也被稱作正則化項。最小化權重向量的 �</a:t>
            </a:r>
            <a:r>
              <a:rPr lang="en-US" altLang="zh-TW" sz="1200" b="0" i="0" kern="1200" dirty="0">
                <a:solidFill>
                  <a:schemeClr val="tx1"/>
                </a:solidFill>
                <a:effectLst/>
                <a:latin typeface="+mn-lt"/>
                <a:ea typeface="+mn-ea"/>
                <a:cs typeface="+mn-cs"/>
              </a:rPr>
              <a:t>2</a:t>
            </a:r>
            <a:r>
              <a:rPr lang="en-US" altLang="zh-TW" sz="1200" b="0" i="1" kern="1200" dirty="0">
                <a:solidFill>
                  <a:schemeClr val="tx1"/>
                </a:solidFill>
                <a:effectLst/>
                <a:latin typeface="+mn-lt"/>
                <a:ea typeface="+mn-ea"/>
                <a:cs typeface="+mn-cs"/>
              </a:rPr>
              <a:t>L</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 範數有助於防止模型過擬合，確保模型的泛化能力。</a:t>
            </a:r>
          </a:p>
          <a:p>
            <a:r>
              <a:rPr lang="zh-TW" altLang="en-US" sz="1200" b="0" i="0" kern="1200" dirty="0">
                <a:solidFill>
                  <a:schemeClr val="tx1"/>
                </a:solidFill>
                <a:effectLst/>
                <a:latin typeface="+mn-lt"/>
                <a:ea typeface="+mn-ea"/>
                <a:cs typeface="+mn-cs"/>
              </a:rPr>
              <a:t>第二部分是 �∑�</a:t>
            </a:r>
            <a:r>
              <a:rPr lang="en-US" altLang="zh-TW" sz="1200" b="0" i="0" kern="1200" dirty="0">
                <a:solidFill>
                  <a:schemeClr val="tx1"/>
                </a:solidFill>
                <a:effectLst/>
                <a:latin typeface="+mn-lt"/>
                <a:ea typeface="+mn-ea"/>
                <a:cs typeface="+mn-cs"/>
              </a:rPr>
              <a:t>=1�(��+��∗)</a:t>
            </a:r>
            <a:r>
              <a:rPr lang="en-US" altLang="zh-TW" sz="1200" b="0" i="1" kern="1200" dirty="0">
                <a:solidFill>
                  <a:schemeClr val="tx1"/>
                </a:solidFill>
                <a:effectLst/>
                <a:latin typeface="+mn-lt"/>
                <a:ea typeface="+mn-ea"/>
                <a:cs typeface="+mn-cs"/>
              </a:rPr>
              <a:t>C</a:t>
            </a:r>
            <a:r>
              <a:rPr lang="zh-TW" altLang="en-US"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i</a:t>
            </a:r>
            <a:r>
              <a:rPr lang="en-US" altLang="zh-TW" sz="1200" b="0" i="0" kern="1200" dirty="0">
                <a:solidFill>
                  <a:schemeClr val="tx1"/>
                </a:solidFill>
                <a:effectLst/>
                <a:latin typeface="+mn-lt"/>
                <a:ea typeface="+mn-ea"/>
                <a:cs typeface="+mn-cs"/>
              </a:rPr>
              <a:t>=1</a:t>
            </a:r>
            <a:r>
              <a:rPr lang="en-US" altLang="zh-TW" sz="1200" b="0" i="1" kern="1200" dirty="0">
                <a:solidFill>
                  <a:schemeClr val="tx1"/>
                </a:solidFill>
                <a:effectLst/>
                <a:latin typeface="+mn-lt"/>
                <a:ea typeface="+mn-ea"/>
                <a:cs typeface="+mn-cs"/>
              </a:rPr>
              <a:t>m</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，其中 �</a:t>
            </a:r>
            <a:r>
              <a:rPr lang="en-US" altLang="zh-TW" sz="1200" b="0" i="1" kern="1200" dirty="0">
                <a:solidFill>
                  <a:schemeClr val="tx1"/>
                </a:solidFill>
                <a:effectLst/>
                <a:latin typeface="+mn-lt"/>
                <a:ea typeface="+mn-ea"/>
                <a:cs typeface="+mn-cs"/>
              </a:rPr>
              <a:t>C</a:t>
            </a:r>
            <a:r>
              <a:rPr lang="zh-TW" altLang="en-US" sz="1200" b="0" i="0" kern="1200" dirty="0">
                <a:solidFill>
                  <a:schemeClr val="tx1"/>
                </a:solidFill>
                <a:effectLst/>
                <a:latin typeface="+mn-lt"/>
                <a:ea typeface="+mn-ea"/>
                <a:cs typeface="+mn-cs"/>
              </a:rPr>
              <a:t> 是一個調節參數，它平衡了正則化項和損失項的重要性。��</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 和 ��∗</a:t>
            </a:r>
            <a:r>
              <a:rPr lang="en-US" altLang="zh-TW" sz="1200" b="0" i="1" kern="1200" dirty="0" err="1">
                <a:solidFill>
                  <a:schemeClr val="tx1"/>
                </a:solidFill>
                <a:effectLst/>
                <a:latin typeface="+mn-lt"/>
                <a:ea typeface="+mn-ea"/>
                <a:cs typeface="+mn-cs"/>
              </a:rPr>
              <a:t>ξi</a:t>
            </a:r>
            <a:r>
              <a:rPr lang="zh-TW" altLang="en-US" sz="1200" b="0" i="0" kern="1200" dirty="0">
                <a:solidFill>
                  <a:schemeClr val="tx1"/>
                </a:solidFill>
                <a:effectLst/>
                <a:latin typeface="+mn-lt"/>
                <a:ea typeface="+mn-ea"/>
                <a:cs typeface="+mn-cs"/>
              </a:rPr>
              <a:t>∗​ 是松弛變量（</a:t>
            </a:r>
            <a:r>
              <a:rPr lang="en-US" altLang="zh-TW" sz="1200" b="0" i="0" kern="1200" dirty="0">
                <a:solidFill>
                  <a:schemeClr val="tx1"/>
                </a:solidFill>
                <a:effectLst/>
                <a:latin typeface="+mn-lt"/>
                <a:ea typeface="+mn-ea"/>
                <a:cs typeface="+mn-cs"/>
              </a:rPr>
              <a:t>slack variables</a:t>
            </a:r>
            <a:r>
              <a:rPr lang="zh-TW" altLang="en-US" sz="1200" b="0" i="0" kern="1200" dirty="0">
                <a:solidFill>
                  <a:schemeClr val="tx1"/>
                </a:solidFill>
                <a:effectLst/>
                <a:latin typeface="+mn-lt"/>
                <a:ea typeface="+mn-ea"/>
                <a:cs typeface="+mn-cs"/>
              </a:rPr>
              <a:t>），它們用於衡量數據點的預測值與實際值之間的誤差；這些變量允許某些數據點可以位於「街道」的邊界或錯誤的一側。</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171D2F-9304-4D2D-8539-2B59454F65DC}"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8537505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11285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56379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03413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382887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24468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idx="12"/>
          </p:nvPr>
        </p:nvSpPr>
        <p:spPr/>
        <p:txBody>
          <a:bodyPr/>
          <a:lstStyle/>
          <a:p>
            <a:pPr marL="0" marR="0" lvl="0" indent="0" algn="r" defTabSz="1827213" rtl="0" eaLnBrk="1" fontAlgn="base" latinLnBrk="0" hangingPunct="1">
              <a:lnSpc>
                <a:spcPct val="100000"/>
              </a:lnSpc>
              <a:spcBef>
                <a:spcPct val="0"/>
              </a:spcBef>
              <a:spcAft>
                <a:spcPct val="0"/>
              </a:spcAft>
              <a:buClrTx/>
              <a:buSzPts val="1200"/>
              <a:buFont typeface="Calibri"/>
              <a:buNone/>
              <a:tabLst/>
              <a:defRPr/>
            </a:pPr>
            <a:fld id="{00000000-1234-1234-1234-123412341234}" type="slidenum">
              <a:rPr kumimoji="0" lang="en-US" sz="1200" b="0" i="0" u="none" strike="noStrike" kern="1200" cap="none" spc="0" normalizeH="0" baseline="0" noProof="0" smtClean="0">
                <a:ln>
                  <a:noFill/>
                </a:ln>
                <a:solidFill>
                  <a:prstClr val="black"/>
                </a:solidFill>
                <a:effectLst/>
                <a:uLnTx/>
                <a:uFillTx/>
                <a:latin typeface="Calibri Light" panose="020F0302020204030204" pitchFamily="34" charset="0"/>
                <a:ea typeface="+mn-ea"/>
                <a:cs typeface="Calibri"/>
                <a:sym typeface="Calibri"/>
              </a:rPr>
              <a:pPr marL="0" marR="0" lvl="0" indent="0" algn="r" defTabSz="1827213" rtl="0" eaLnBrk="1" fontAlgn="base" latinLnBrk="0" hangingPunct="1">
                <a:lnSpc>
                  <a:spcPct val="100000"/>
                </a:lnSpc>
                <a:spcBef>
                  <a:spcPct val="0"/>
                </a:spcBef>
                <a:spcAft>
                  <a:spcPct val="0"/>
                </a:spcAft>
                <a:buClrTx/>
                <a:buSzPts val="1200"/>
                <a:buFont typeface="Calibri"/>
                <a:buNone/>
                <a:tabLst/>
                <a:defRPr/>
              </a:pPr>
              <a:t>6</a:t>
            </a:fld>
            <a:endParaRPr kumimoji="0" lang="en-US" sz="1200" b="0" i="0" u="none" strike="noStrike" kern="1200" cap="none" spc="0" normalizeH="0" baseline="0" noProof="0">
              <a:ln>
                <a:noFill/>
              </a:ln>
              <a:solidFill>
                <a:prstClr val="black"/>
              </a:solidFill>
              <a:effectLst/>
              <a:uLnTx/>
              <a:uFillTx/>
              <a:latin typeface="Calibri Light" panose="020F0302020204030204" pitchFamily="34" charset="0"/>
              <a:ea typeface="+mn-ea"/>
              <a:cs typeface="+mn-cs"/>
            </a:endParaRPr>
          </a:p>
        </p:txBody>
      </p:sp>
    </p:spTree>
    <p:extLst>
      <p:ext uri="{BB962C8B-B14F-4D97-AF65-F5344CB8AC3E}">
        <p14:creationId xmlns:p14="http://schemas.microsoft.com/office/powerpoint/2010/main" val="38350207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頁尾版面配置區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投影片編號版面配置區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9D38AF-115C-411C-9C74-928D43DC8209}" type="slidenum">
              <a:rPr kumimoji="0" lang="en-US" alt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alt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56056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17981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9869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73040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40561627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45047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48484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47887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62703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390930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73293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683431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53094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5994523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36053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67147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79084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406246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13508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11835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98274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179815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3618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2720954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74D4D-6C6D-4C11-848B-74ADAFFC5864}"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87040523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74D4D-6C6D-4C11-848B-74ADAFFC5864}"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4117500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84013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49176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560950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85755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3188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7C27B2-A8F0-4026-A2A5-AD3F826E9D9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85923122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096233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458105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182534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439820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783939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340515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29864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177229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274201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907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AEC087-3FF6-4FB2-8D73-D89312097E9E}"/>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C776B58F-BB82-434D-AAE9-25D6D9D16F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9D927DD0-7E5D-41F2-BE87-9B77236D6BB8}"/>
              </a:ext>
            </a:extLst>
          </p:cNvPr>
          <p:cNvSpPr>
            <a:spLocks noGrp="1"/>
          </p:cNvSpPr>
          <p:nvPr>
            <p:ph type="dt" sz="half" idx="10"/>
          </p:nvPr>
        </p:nvSpPr>
        <p:spPr/>
        <p:txBody>
          <a:bodyPr/>
          <a:lstStyle/>
          <a:p>
            <a:fld id="{0BD68F18-F9AC-4B85-8D0A-7D85620FEA2D}" type="datetimeFigureOut">
              <a:rPr lang="zh-TW" altLang="en-US" smtClean="0"/>
              <a:t>2024/5/14</a:t>
            </a:fld>
            <a:endParaRPr lang="zh-TW" altLang="en-US"/>
          </a:p>
        </p:txBody>
      </p:sp>
      <p:sp>
        <p:nvSpPr>
          <p:cNvPr id="5" name="頁尾版面配置區 4">
            <a:extLst>
              <a:ext uri="{FF2B5EF4-FFF2-40B4-BE49-F238E27FC236}">
                <a16:creationId xmlns:a16="http://schemas.microsoft.com/office/drawing/2014/main" id="{CAF90789-9EBF-4650-BE4E-1833935C659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CAF6305-9142-4DD4-98A3-EDAD6E9425CD}"/>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2599254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64A3EA-8E80-4E89-9334-00116802B9FF}"/>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98DCE8AA-4235-4488-995D-ABF574B961ED}"/>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2605B86-BB62-43DF-BDA8-978153B81E92}"/>
              </a:ext>
            </a:extLst>
          </p:cNvPr>
          <p:cNvSpPr>
            <a:spLocks noGrp="1"/>
          </p:cNvSpPr>
          <p:nvPr>
            <p:ph type="dt" sz="half" idx="10"/>
          </p:nvPr>
        </p:nvSpPr>
        <p:spPr/>
        <p:txBody>
          <a:bodyPr/>
          <a:lstStyle/>
          <a:p>
            <a:fld id="{0BD68F18-F9AC-4B85-8D0A-7D85620FEA2D}" type="datetimeFigureOut">
              <a:rPr lang="zh-TW" altLang="en-US" smtClean="0"/>
              <a:t>2024/5/14</a:t>
            </a:fld>
            <a:endParaRPr lang="zh-TW" altLang="en-US"/>
          </a:p>
        </p:txBody>
      </p:sp>
      <p:sp>
        <p:nvSpPr>
          <p:cNvPr id="5" name="頁尾版面配置區 4">
            <a:extLst>
              <a:ext uri="{FF2B5EF4-FFF2-40B4-BE49-F238E27FC236}">
                <a16:creationId xmlns:a16="http://schemas.microsoft.com/office/drawing/2014/main" id="{2C781EF9-B91B-4A98-885B-588F7323104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E6A7E3F-460C-40E0-8AA1-81E6389633FA}"/>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2487221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3ED7548C-148B-4CAC-A7A3-61E9B5322ED8}"/>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604D93AC-CADE-4E47-ACB3-376994A58302}"/>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2122AE1-7B3F-4010-8064-37755578F36C}"/>
              </a:ext>
            </a:extLst>
          </p:cNvPr>
          <p:cNvSpPr>
            <a:spLocks noGrp="1"/>
          </p:cNvSpPr>
          <p:nvPr>
            <p:ph type="dt" sz="half" idx="10"/>
          </p:nvPr>
        </p:nvSpPr>
        <p:spPr/>
        <p:txBody>
          <a:bodyPr/>
          <a:lstStyle/>
          <a:p>
            <a:fld id="{0BD68F18-F9AC-4B85-8D0A-7D85620FEA2D}" type="datetimeFigureOut">
              <a:rPr lang="zh-TW" altLang="en-US" smtClean="0"/>
              <a:t>2024/5/14</a:t>
            </a:fld>
            <a:endParaRPr lang="zh-TW" altLang="en-US"/>
          </a:p>
        </p:txBody>
      </p:sp>
      <p:sp>
        <p:nvSpPr>
          <p:cNvPr id="5" name="頁尾版面配置區 4">
            <a:extLst>
              <a:ext uri="{FF2B5EF4-FFF2-40B4-BE49-F238E27FC236}">
                <a16:creationId xmlns:a16="http://schemas.microsoft.com/office/drawing/2014/main" id="{46C6FEFD-D152-4B23-B1F3-920774D534A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1995078-DFD5-48AB-947F-D6CEBDEEE25D}"/>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11493709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A9A4F6-0FFA-48F0-8CA6-22615CE04110}"/>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04E38BF1-A99E-4859-93AA-79174E2F2D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DFFE6463-BD57-4879-BB28-63FD65FD4179}"/>
              </a:ext>
            </a:extLst>
          </p:cNvPr>
          <p:cNvSpPr>
            <a:spLocks noGrp="1"/>
          </p:cNvSpPr>
          <p:nvPr>
            <p:ph type="dt" sz="half" idx="10"/>
          </p:nvPr>
        </p:nvSpPr>
        <p:spPr/>
        <p:txBody>
          <a:bodyPr/>
          <a:lstStyle/>
          <a:p>
            <a:fld id="{31FD710E-6D1F-4D20-A41F-B67A6DEC6515}" type="datetime1">
              <a:rPr lang="zh-TW" altLang="en-US" smtClean="0"/>
              <a:t>2024/5/14</a:t>
            </a:fld>
            <a:endParaRPr lang="zh-TW" altLang="en-US"/>
          </a:p>
        </p:txBody>
      </p:sp>
      <p:sp>
        <p:nvSpPr>
          <p:cNvPr id="5" name="頁尾版面配置區 4">
            <a:extLst>
              <a:ext uri="{FF2B5EF4-FFF2-40B4-BE49-F238E27FC236}">
                <a16:creationId xmlns:a16="http://schemas.microsoft.com/office/drawing/2014/main" id="{AA074369-7C9E-4C7F-BC7C-120E28FE0AF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309A97D-CCF8-40A2-BA90-A3D74521243B}"/>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1908572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9D438C-F880-4F41-9B4A-86D025C0DA3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CB6BB79C-7EE1-4FAF-9351-CE18B28A3724}"/>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57048AE-4A33-4AF7-AFFB-09AD2140C771}"/>
              </a:ext>
            </a:extLst>
          </p:cNvPr>
          <p:cNvSpPr>
            <a:spLocks noGrp="1"/>
          </p:cNvSpPr>
          <p:nvPr>
            <p:ph type="dt" sz="half" idx="10"/>
          </p:nvPr>
        </p:nvSpPr>
        <p:spPr/>
        <p:txBody>
          <a:bodyPr/>
          <a:lstStyle/>
          <a:p>
            <a:fld id="{6A0E34E4-28E6-4007-A136-02A4B2C875F7}" type="datetime1">
              <a:rPr lang="zh-TW" altLang="en-US" smtClean="0"/>
              <a:t>2024/5/14</a:t>
            </a:fld>
            <a:endParaRPr lang="zh-TW" altLang="en-US"/>
          </a:p>
        </p:txBody>
      </p:sp>
      <p:sp>
        <p:nvSpPr>
          <p:cNvPr id="5" name="頁尾版面配置區 4">
            <a:extLst>
              <a:ext uri="{FF2B5EF4-FFF2-40B4-BE49-F238E27FC236}">
                <a16:creationId xmlns:a16="http://schemas.microsoft.com/office/drawing/2014/main" id="{53468512-4BE4-48C7-B140-59CCED4D1FC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E80C6F7-AF0E-4E3A-A6E6-BC00968847EE}"/>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35711140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83FA3E-009F-4465-9EB3-01FC78B078A0}"/>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490FDFC4-2D5D-46B9-B2F2-FF22EA87EB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D82D3F92-739C-4DFC-9459-738A30F382D6}"/>
              </a:ext>
            </a:extLst>
          </p:cNvPr>
          <p:cNvSpPr>
            <a:spLocks noGrp="1"/>
          </p:cNvSpPr>
          <p:nvPr>
            <p:ph type="dt" sz="half" idx="10"/>
          </p:nvPr>
        </p:nvSpPr>
        <p:spPr/>
        <p:txBody>
          <a:bodyPr/>
          <a:lstStyle/>
          <a:p>
            <a:fld id="{8E83BEB7-2240-4348-9D7B-FCC78AC1C63B}" type="datetime1">
              <a:rPr lang="zh-TW" altLang="en-US" smtClean="0"/>
              <a:t>2024/5/14</a:t>
            </a:fld>
            <a:endParaRPr lang="zh-TW" altLang="en-US"/>
          </a:p>
        </p:txBody>
      </p:sp>
      <p:sp>
        <p:nvSpPr>
          <p:cNvPr id="5" name="頁尾版面配置區 4">
            <a:extLst>
              <a:ext uri="{FF2B5EF4-FFF2-40B4-BE49-F238E27FC236}">
                <a16:creationId xmlns:a16="http://schemas.microsoft.com/office/drawing/2014/main" id="{D8F344A7-4DF7-458C-B218-1B3C3FF2270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0FFB654-E9A1-4ED2-8C12-EB83C5B97061}"/>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22981186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4D1039-7017-4BF5-8A57-CB886E2BD972}"/>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6C382DE-AA94-480A-95AA-535F0E058F04}"/>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9CAA63BF-3F75-42D9-A874-A7B5C99608FB}"/>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62222A21-8C81-487D-958B-38FD671AE3E4}"/>
              </a:ext>
            </a:extLst>
          </p:cNvPr>
          <p:cNvSpPr>
            <a:spLocks noGrp="1"/>
          </p:cNvSpPr>
          <p:nvPr>
            <p:ph type="dt" sz="half" idx="10"/>
          </p:nvPr>
        </p:nvSpPr>
        <p:spPr/>
        <p:txBody>
          <a:bodyPr/>
          <a:lstStyle/>
          <a:p>
            <a:fld id="{ED86209D-B63E-46DB-B783-769C8CF30AF2}" type="datetime1">
              <a:rPr lang="zh-TW" altLang="en-US" smtClean="0"/>
              <a:t>2024/5/14</a:t>
            </a:fld>
            <a:endParaRPr lang="zh-TW" altLang="en-US"/>
          </a:p>
        </p:txBody>
      </p:sp>
      <p:sp>
        <p:nvSpPr>
          <p:cNvPr id="6" name="頁尾版面配置區 5">
            <a:extLst>
              <a:ext uri="{FF2B5EF4-FFF2-40B4-BE49-F238E27FC236}">
                <a16:creationId xmlns:a16="http://schemas.microsoft.com/office/drawing/2014/main" id="{29C1138D-1B6A-4B0A-8488-A8FC373E7C6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9B8705C-CFFF-4CBC-A262-1D930D82F485}"/>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9712558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4CC2BC-4673-4701-9796-7FC345E579C9}"/>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2E026F9C-2FB1-4904-9B7A-34B8EC7D4D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FB51F2E0-A64D-4313-B164-217EE6BD8A3D}"/>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4918D14B-1174-4276-A8D5-7491C3333D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41172C96-7789-49BA-A537-DBF96328700E}"/>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8C5ADA22-898A-4D99-BCBF-428E661C5162}"/>
              </a:ext>
            </a:extLst>
          </p:cNvPr>
          <p:cNvSpPr>
            <a:spLocks noGrp="1"/>
          </p:cNvSpPr>
          <p:nvPr>
            <p:ph type="dt" sz="half" idx="10"/>
          </p:nvPr>
        </p:nvSpPr>
        <p:spPr/>
        <p:txBody>
          <a:bodyPr/>
          <a:lstStyle/>
          <a:p>
            <a:fld id="{DCB68E84-80E0-40EC-B6E3-1B3AB1B17876}" type="datetime1">
              <a:rPr lang="zh-TW" altLang="en-US" smtClean="0"/>
              <a:t>2024/5/14</a:t>
            </a:fld>
            <a:endParaRPr lang="zh-TW" altLang="en-US"/>
          </a:p>
        </p:txBody>
      </p:sp>
      <p:sp>
        <p:nvSpPr>
          <p:cNvPr id="8" name="頁尾版面配置區 7">
            <a:extLst>
              <a:ext uri="{FF2B5EF4-FFF2-40B4-BE49-F238E27FC236}">
                <a16:creationId xmlns:a16="http://schemas.microsoft.com/office/drawing/2014/main" id="{0F5FC791-C0B2-4DB1-B393-D73092BF00A8}"/>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863DFA1E-CEB8-4F34-95E1-5A21FF2DF93B}"/>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405566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D12F5E-6802-4417-8532-1C05B4E17E24}"/>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477A147D-84AF-44F7-91EE-72A608B41769}"/>
              </a:ext>
            </a:extLst>
          </p:cNvPr>
          <p:cNvSpPr>
            <a:spLocks noGrp="1"/>
          </p:cNvSpPr>
          <p:nvPr>
            <p:ph type="dt" sz="half" idx="10"/>
          </p:nvPr>
        </p:nvSpPr>
        <p:spPr/>
        <p:txBody>
          <a:bodyPr/>
          <a:lstStyle/>
          <a:p>
            <a:fld id="{FD6F5C12-27BE-4F5D-9843-42C69AE1A8C5}" type="datetime1">
              <a:rPr lang="zh-TW" altLang="en-US" smtClean="0"/>
              <a:t>2024/5/14</a:t>
            </a:fld>
            <a:endParaRPr lang="zh-TW" altLang="en-US"/>
          </a:p>
        </p:txBody>
      </p:sp>
      <p:sp>
        <p:nvSpPr>
          <p:cNvPr id="4" name="頁尾版面配置區 3">
            <a:extLst>
              <a:ext uri="{FF2B5EF4-FFF2-40B4-BE49-F238E27FC236}">
                <a16:creationId xmlns:a16="http://schemas.microsoft.com/office/drawing/2014/main" id="{401A71F0-A5FD-407F-829B-D44833E1C639}"/>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BE1CE1F8-1CFF-40BE-84A5-C05D51CFE549}"/>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14446314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DA1E422B-F315-45A3-954E-DD0DD6890E2B}"/>
              </a:ext>
            </a:extLst>
          </p:cNvPr>
          <p:cNvSpPr>
            <a:spLocks noGrp="1"/>
          </p:cNvSpPr>
          <p:nvPr>
            <p:ph type="dt" sz="half" idx="10"/>
          </p:nvPr>
        </p:nvSpPr>
        <p:spPr/>
        <p:txBody>
          <a:bodyPr/>
          <a:lstStyle/>
          <a:p>
            <a:fld id="{93580F05-C2AC-45D7-BB8C-BB1F7E28D8E6}" type="datetime1">
              <a:rPr lang="zh-TW" altLang="en-US" smtClean="0"/>
              <a:t>2024/5/14</a:t>
            </a:fld>
            <a:endParaRPr lang="zh-TW" altLang="en-US"/>
          </a:p>
        </p:txBody>
      </p:sp>
      <p:sp>
        <p:nvSpPr>
          <p:cNvPr id="3" name="頁尾版面配置區 2">
            <a:extLst>
              <a:ext uri="{FF2B5EF4-FFF2-40B4-BE49-F238E27FC236}">
                <a16:creationId xmlns:a16="http://schemas.microsoft.com/office/drawing/2014/main" id="{DFEBCA60-DB8D-4F64-BE6F-C6587FD67832}"/>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744E138A-AF07-462A-802B-7FD09E3EC2BC}"/>
              </a:ext>
            </a:extLst>
          </p:cNvPr>
          <p:cNvSpPr>
            <a:spLocks noGrp="1"/>
          </p:cNvSpPr>
          <p:nvPr>
            <p:ph type="sldNum" sz="quarter" idx="12"/>
          </p:nvPr>
        </p:nvSpPr>
        <p:spPr>
          <a:xfrm>
            <a:off x="9067800" y="6356349"/>
            <a:ext cx="2743200" cy="365125"/>
          </a:xfrm>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5714460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E600FE-5C02-47D6-9186-456B1B1097A2}"/>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A84D0B59-0D97-4235-887F-DA9A670D66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7D451884-D501-4A44-86CC-F7699874D6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24759B8E-4576-4268-9878-4ED3704FB256}"/>
              </a:ext>
            </a:extLst>
          </p:cNvPr>
          <p:cNvSpPr>
            <a:spLocks noGrp="1"/>
          </p:cNvSpPr>
          <p:nvPr>
            <p:ph type="dt" sz="half" idx="10"/>
          </p:nvPr>
        </p:nvSpPr>
        <p:spPr/>
        <p:txBody>
          <a:bodyPr/>
          <a:lstStyle/>
          <a:p>
            <a:fld id="{F1E4D14C-ABB3-4902-B6D1-18D9D8916CFD}" type="datetime1">
              <a:rPr lang="zh-TW" altLang="en-US" smtClean="0"/>
              <a:t>2024/5/14</a:t>
            </a:fld>
            <a:endParaRPr lang="zh-TW" altLang="en-US"/>
          </a:p>
        </p:txBody>
      </p:sp>
      <p:sp>
        <p:nvSpPr>
          <p:cNvPr id="6" name="頁尾版面配置區 5">
            <a:extLst>
              <a:ext uri="{FF2B5EF4-FFF2-40B4-BE49-F238E27FC236}">
                <a16:creationId xmlns:a16="http://schemas.microsoft.com/office/drawing/2014/main" id="{CB1A2A4A-2863-4E6D-872F-F0A8244DBAB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416556A3-3DE3-4DEF-9B16-3E0183860317}"/>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2709084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43B277-CB94-454A-B7E8-F79833BE20D1}"/>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E3CFCF8-B020-463E-801D-6BC89723B712}"/>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556C264-8BF2-45AE-96D8-14C4A76BBD26}"/>
              </a:ext>
            </a:extLst>
          </p:cNvPr>
          <p:cNvSpPr>
            <a:spLocks noGrp="1"/>
          </p:cNvSpPr>
          <p:nvPr>
            <p:ph type="dt" sz="half" idx="10"/>
          </p:nvPr>
        </p:nvSpPr>
        <p:spPr/>
        <p:txBody>
          <a:bodyPr/>
          <a:lstStyle/>
          <a:p>
            <a:fld id="{0BD68F18-F9AC-4B85-8D0A-7D85620FEA2D}" type="datetimeFigureOut">
              <a:rPr lang="zh-TW" altLang="en-US" smtClean="0"/>
              <a:t>2024/5/14</a:t>
            </a:fld>
            <a:endParaRPr lang="zh-TW" altLang="en-US"/>
          </a:p>
        </p:txBody>
      </p:sp>
      <p:sp>
        <p:nvSpPr>
          <p:cNvPr id="5" name="頁尾版面配置區 4">
            <a:extLst>
              <a:ext uri="{FF2B5EF4-FFF2-40B4-BE49-F238E27FC236}">
                <a16:creationId xmlns:a16="http://schemas.microsoft.com/office/drawing/2014/main" id="{FAA796E9-6376-40E6-9528-559CF62C984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9EA588F-96DF-49B1-9362-3E7DB22CCE52}"/>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42351118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935C09-1BB8-4E7D-9A35-F430FAA24106}"/>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9ED510C3-B1F4-4A96-A93E-4A375DD327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96A729F3-C3D5-4E3E-B585-D62D6C3FE8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0F2CCAB1-EF6B-4941-8081-D0C05C93E642}"/>
              </a:ext>
            </a:extLst>
          </p:cNvPr>
          <p:cNvSpPr>
            <a:spLocks noGrp="1"/>
          </p:cNvSpPr>
          <p:nvPr>
            <p:ph type="dt" sz="half" idx="10"/>
          </p:nvPr>
        </p:nvSpPr>
        <p:spPr/>
        <p:txBody>
          <a:bodyPr/>
          <a:lstStyle/>
          <a:p>
            <a:fld id="{D7A186CE-0C64-401E-8F38-E31DB94607CC}" type="datetime1">
              <a:rPr lang="zh-TW" altLang="en-US" smtClean="0"/>
              <a:t>2024/5/14</a:t>
            </a:fld>
            <a:endParaRPr lang="zh-TW" altLang="en-US"/>
          </a:p>
        </p:txBody>
      </p:sp>
      <p:sp>
        <p:nvSpPr>
          <p:cNvPr id="6" name="頁尾版面配置區 5">
            <a:extLst>
              <a:ext uri="{FF2B5EF4-FFF2-40B4-BE49-F238E27FC236}">
                <a16:creationId xmlns:a16="http://schemas.microsoft.com/office/drawing/2014/main" id="{46748E66-1495-4F20-BF21-E047A2184999}"/>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A629395B-99BB-446B-AF74-BBE0F445F55B}"/>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496354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A3F2535-DE37-471F-A835-9CC0E905387E}"/>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DAAAE998-AEFF-44B3-99BC-4572CA113DA9}"/>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47211303-AB3F-4DB1-9F92-80A92B750262}"/>
              </a:ext>
            </a:extLst>
          </p:cNvPr>
          <p:cNvSpPr>
            <a:spLocks noGrp="1"/>
          </p:cNvSpPr>
          <p:nvPr>
            <p:ph type="dt" sz="half" idx="10"/>
          </p:nvPr>
        </p:nvSpPr>
        <p:spPr/>
        <p:txBody>
          <a:bodyPr/>
          <a:lstStyle/>
          <a:p>
            <a:fld id="{0013D553-43CF-41AC-B8BE-228F204087F9}" type="datetime1">
              <a:rPr lang="zh-TW" altLang="en-US" smtClean="0"/>
              <a:t>2024/5/14</a:t>
            </a:fld>
            <a:endParaRPr lang="zh-TW" altLang="en-US"/>
          </a:p>
        </p:txBody>
      </p:sp>
      <p:sp>
        <p:nvSpPr>
          <p:cNvPr id="5" name="頁尾版面配置區 4">
            <a:extLst>
              <a:ext uri="{FF2B5EF4-FFF2-40B4-BE49-F238E27FC236}">
                <a16:creationId xmlns:a16="http://schemas.microsoft.com/office/drawing/2014/main" id="{B9267FBC-E264-4E9A-B960-3C4019989B2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63BAD49-06B8-4C40-97D4-7F6292DC463C}"/>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4756943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1BFFBEED-0E47-44E6-A153-11AF8FEDF165}"/>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82C69258-C840-4159-B943-DBFB49F2DC10}"/>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8E46206-B2F4-419A-A71D-D064207AEB66}"/>
              </a:ext>
            </a:extLst>
          </p:cNvPr>
          <p:cNvSpPr>
            <a:spLocks noGrp="1"/>
          </p:cNvSpPr>
          <p:nvPr>
            <p:ph type="dt" sz="half" idx="10"/>
          </p:nvPr>
        </p:nvSpPr>
        <p:spPr/>
        <p:txBody>
          <a:bodyPr/>
          <a:lstStyle/>
          <a:p>
            <a:fld id="{80713A86-51E0-4757-A812-AD8AA6EBF155}" type="datetime1">
              <a:rPr lang="zh-TW" altLang="en-US" smtClean="0"/>
              <a:t>2024/5/14</a:t>
            </a:fld>
            <a:endParaRPr lang="zh-TW" altLang="en-US"/>
          </a:p>
        </p:txBody>
      </p:sp>
      <p:sp>
        <p:nvSpPr>
          <p:cNvPr id="5" name="頁尾版面配置區 4">
            <a:extLst>
              <a:ext uri="{FF2B5EF4-FFF2-40B4-BE49-F238E27FC236}">
                <a16:creationId xmlns:a16="http://schemas.microsoft.com/office/drawing/2014/main" id="{CB01FF39-2B44-4D7D-8997-7836D93FB09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EA2979A-F078-4626-9397-EBBB801A5892}"/>
              </a:ext>
            </a:extLst>
          </p:cNvPr>
          <p:cNvSpPr>
            <a:spLocks noGrp="1"/>
          </p:cNvSpPr>
          <p:nvPr>
            <p:ph type="sldNum" sz="quarter" idx="12"/>
          </p:nvPr>
        </p:nvSpPr>
        <p:spPr/>
        <p:txBody>
          <a:body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7860211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9275EF9D-446A-4BA9-9A8F-8795C824CFA3}" type="datetimeFigureOut">
              <a:rPr lang="zh-TW" altLang="en-US" smtClean="0"/>
              <a:t>2024/5/14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B0A2E34-17E6-46B6-A0CD-23734D57E7FF}" type="slidenum">
              <a:rPr lang="zh-TW" altLang="en-US" smtClean="0"/>
              <a:t>‹#›</a:t>
            </a:fld>
            <a:endParaRPr lang="zh-TW" altLang="en-US"/>
          </a:p>
        </p:txBody>
      </p:sp>
      <p:sp>
        <p:nvSpPr>
          <p:cNvPr id="7" name="矩形 6">
            <a:extLst>
              <a:ext uri="{FF2B5EF4-FFF2-40B4-BE49-F238E27FC236}">
                <a16:creationId xmlns:a16="http://schemas.microsoft.com/office/drawing/2014/main" id="{DA890134-0E62-9687-3C51-990201B410A5}"/>
              </a:ext>
            </a:extLst>
          </p:cNvPr>
          <p:cNvSpPr/>
          <p:nvPr userDrawn="1"/>
        </p:nvSpPr>
        <p:spPr>
          <a:xfrm>
            <a:off x="-24938" y="273683"/>
            <a:ext cx="116378" cy="623455"/>
          </a:xfrm>
          <a:prstGeom prst="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1135036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標題 1"/>
          <p:cNvSpPr>
            <a:spLocks noGrp="1"/>
          </p:cNvSpPr>
          <p:nvPr>
            <p:ph type="title"/>
          </p:nvPr>
        </p:nvSpPr>
        <p:spPr>
          <a:xfrm>
            <a:off x="838419" y="365126"/>
            <a:ext cx="10515163" cy="777875"/>
          </a:xfrm>
        </p:spPr>
        <p:txBody>
          <a:bodyPr/>
          <a:lstStyle>
            <a:lvl1pPr algn="ctr">
              <a:defRPr/>
            </a:lvl1pPr>
          </a:lstStyle>
          <a:p>
            <a:r>
              <a:rPr lang="zh-TW" altLang="en-US"/>
              <a:t>按一下以編輯母片標題樣式</a:t>
            </a:r>
          </a:p>
        </p:txBody>
      </p:sp>
      <p:sp>
        <p:nvSpPr>
          <p:cNvPr id="4" name="內容版面配置區 2"/>
          <p:cNvSpPr>
            <a:spLocks noGrp="1"/>
          </p:cNvSpPr>
          <p:nvPr>
            <p:ph sz="half" idx="1"/>
          </p:nvPr>
        </p:nvSpPr>
        <p:spPr>
          <a:xfrm>
            <a:off x="838418" y="1253331"/>
            <a:ext cx="5219472"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3"/>
          <p:cNvSpPr>
            <a:spLocks noGrp="1"/>
          </p:cNvSpPr>
          <p:nvPr>
            <p:ph sz="half" idx="2"/>
          </p:nvPr>
        </p:nvSpPr>
        <p:spPr>
          <a:xfrm>
            <a:off x="6134110" y="1253331"/>
            <a:ext cx="5219472"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矩形 5">
            <a:extLst>
              <a:ext uri="{FF2B5EF4-FFF2-40B4-BE49-F238E27FC236}">
                <a16:creationId xmlns:a16="http://schemas.microsoft.com/office/drawing/2014/main" id="{B6E7C5C5-DDBE-4FD3-252A-FB3E2896BC4B}"/>
              </a:ext>
            </a:extLst>
          </p:cNvPr>
          <p:cNvSpPr/>
          <p:nvPr userDrawn="1"/>
        </p:nvSpPr>
        <p:spPr>
          <a:xfrm>
            <a:off x="-24938" y="273683"/>
            <a:ext cx="116378" cy="623455"/>
          </a:xfrm>
          <a:prstGeom prst="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54228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矩形 2">
            <a:extLst>
              <a:ext uri="{FF2B5EF4-FFF2-40B4-BE49-F238E27FC236}">
                <a16:creationId xmlns:a16="http://schemas.microsoft.com/office/drawing/2014/main" id="{C8A54C8D-7080-BC5C-993A-270862287F17}"/>
              </a:ext>
            </a:extLst>
          </p:cNvPr>
          <p:cNvSpPr/>
          <p:nvPr userDrawn="1"/>
        </p:nvSpPr>
        <p:spPr>
          <a:xfrm>
            <a:off x="-24938" y="273683"/>
            <a:ext cx="116378" cy="623455"/>
          </a:xfrm>
          <a:prstGeom prst="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8014565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標題 1"/>
          <p:cNvSpPr>
            <a:spLocks noGrp="1"/>
          </p:cNvSpPr>
          <p:nvPr>
            <p:ph type="title"/>
          </p:nvPr>
        </p:nvSpPr>
        <p:spPr>
          <a:xfrm>
            <a:off x="449004" y="241556"/>
            <a:ext cx="11358143" cy="777875"/>
          </a:xfrm>
        </p:spPr>
        <p:txBody>
          <a:bodyPr/>
          <a:lstStyle>
            <a:lvl1pPr algn="l">
              <a:defRPr/>
            </a:lvl1pPr>
          </a:lstStyle>
          <a:p>
            <a:r>
              <a:rPr lang="zh-TW" altLang="en-US"/>
              <a:t>按一下以編輯母片標題樣式</a:t>
            </a:r>
          </a:p>
        </p:txBody>
      </p:sp>
      <p:sp>
        <p:nvSpPr>
          <p:cNvPr id="3" name="內容版面配置區 2"/>
          <p:cNvSpPr>
            <a:spLocks noGrp="1"/>
          </p:cNvSpPr>
          <p:nvPr>
            <p:ph idx="1"/>
          </p:nvPr>
        </p:nvSpPr>
        <p:spPr>
          <a:xfrm>
            <a:off x="449004" y="1392488"/>
            <a:ext cx="11358143" cy="4351338"/>
          </a:xfrm>
        </p:spPr>
        <p:txBody>
          <a:bodyPr/>
          <a:lstStyle>
            <a:lvl1pPr>
              <a:defRPr>
                <a:solidFill>
                  <a:schemeClr val="tx1">
                    <a:lumMod val="75000"/>
                  </a:schemeClr>
                </a:solidFill>
              </a:defRPr>
            </a:lvl1pPr>
            <a:lvl2pPr>
              <a:defRPr>
                <a:solidFill>
                  <a:schemeClr val="tx1">
                    <a:lumMod val="75000"/>
                  </a:schemeClr>
                </a:solidFill>
              </a:defRPr>
            </a:lvl2pPr>
            <a:lvl3pPr>
              <a:defRPr>
                <a:solidFill>
                  <a:schemeClr val="tx1">
                    <a:lumMod val="75000"/>
                  </a:schemeClr>
                </a:solidFill>
              </a:defRPr>
            </a:lvl3pPr>
            <a:lvl4pPr>
              <a:defRPr>
                <a:solidFill>
                  <a:schemeClr val="tx1">
                    <a:lumMod val="75000"/>
                  </a:schemeClr>
                </a:solidFill>
              </a:defRPr>
            </a:lvl4pPr>
            <a:lvl5pPr>
              <a:defRPr>
                <a:solidFill>
                  <a:schemeClr val="tx1">
                    <a:lumMod val="75000"/>
                  </a:schemeClr>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矩形 4">
            <a:extLst>
              <a:ext uri="{FF2B5EF4-FFF2-40B4-BE49-F238E27FC236}">
                <a16:creationId xmlns:a16="http://schemas.microsoft.com/office/drawing/2014/main" id="{7BA6D637-2A31-7166-B824-3A190E52C60D}"/>
              </a:ext>
            </a:extLst>
          </p:cNvPr>
          <p:cNvSpPr/>
          <p:nvPr userDrawn="1"/>
        </p:nvSpPr>
        <p:spPr>
          <a:xfrm>
            <a:off x="-24938" y="273683"/>
            <a:ext cx="116378" cy="623455"/>
          </a:xfrm>
          <a:prstGeom prst="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3043554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A02B93-DA9B-4E41-9A22-D98700B7FEEF}"/>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684FFE00-A332-4485-B40D-1412CDF0D7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38D663E4-562C-4883-94F7-FA6C3BD7F986}"/>
              </a:ext>
            </a:extLst>
          </p:cNvPr>
          <p:cNvSpPr>
            <a:spLocks noGrp="1"/>
          </p:cNvSpPr>
          <p:nvPr>
            <p:ph type="dt" sz="half" idx="10"/>
          </p:nvPr>
        </p:nvSpPr>
        <p:spPr/>
        <p:txBody>
          <a:bodyPr/>
          <a:lstStyle/>
          <a:p>
            <a:fld id="{0BD68F18-F9AC-4B85-8D0A-7D85620FEA2D}" type="datetimeFigureOut">
              <a:rPr lang="zh-TW" altLang="en-US" smtClean="0"/>
              <a:t>2024/5/14</a:t>
            </a:fld>
            <a:endParaRPr lang="zh-TW" altLang="en-US"/>
          </a:p>
        </p:txBody>
      </p:sp>
      <p:sp>
        <p:nvSpPr>
          <p:cNvPr id="5" name="頁尾版面配置區 4">
            <a:extLst>
              <a:ext uri="{FF2B5EF4-FFF2-40B4-BE49-F238E27FC236}">
                <a16:creationId xmlns:a16="http://schemas.microsoft.com/office/drawing/2014/main" id="{7E3D23FF-9DD7-4831-BB39-66EC68E24C7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AC7B046-154E-4595-A565-117DE370486F}"/>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2714939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DE81B8-625F-4DEA-A0FE-52685CD198B0}"/>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E49B16CA-A4ED-4209-AD85-357746ED0C61}"/>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E9F819C4-F9A6-4D07-A45E-9D4F753165CB}"/>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2013FC28-41CF-43C9-81F0-F704A7BF48D9}"/>
              </a:ext>
            </a:extLst>
          </p:cNvPr>
          <p:cNvSpPr>
            <a:spLocks noGrp="1"/>
          </p:cNvSpPr>
          <p:nvPr>
            <p:ph type="dt" sz="half" idx="10"/>
          </p:nvPr>
        </p:nvSpPr>
        <p:spPr/>
        <p:txBody>
          <a:bodyPr/>
          <a:lstStyle/>
          <a:p>
            <a:fld id="{0BD68F18-F9AC-4B85-8D0A-7D85620FEA2D}" type="datetimeFigureOut">
              <a:rPr lang="zh-TW" altLang="en-US" smtClean="0"/>
              <a:t>2024/5/14</a:t>
            </a:fld>
            <a:endParaRPr lang="zh-TW" altLang="en-US"/>
          </a:p>
        </p:txBody>
      </p:sp>
      <p:sp>
        <p:nvSpPr>
          <p:cNvPr id="6" name="頁尾版面配置區 5">
            <a:extLst>
              <a:ext uri="{FF2B5EF4-FFF2-40B4-BE49-F238E27FC236}">
                <a16:creationId xmlns:a16="http://schemas.microsoft.com/office/drawing/2014/main" id="{8F7B3C71-DB6C-488D-B67C-4CA6B005554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B36622AF-01B9-4020-93EB-EA7330FE391E}"/>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2971775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982A66-975E-419A-8380-36FD01A70164}"/>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1900270-C903-4A3B-8D55-AC6214FC2A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6EB43DD9-B7D4-4555-9833-BE7F9A23C572}"/>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66557DC9-961B-45D6-B946-0C6262D2E1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D4275754-98F6-41EA-9FBC-EFA5E5FB07C0}"/>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EE79FE90-0D8B-4BD6-BFB3-1A82FAF27587}"/>
              </a:ext>
            </a:extLst>
          </p:cNvPr>
          <p:cNvSpPr>
            <a:spLocks noGrp="1"/>
          </p:cNvSpPr>
          <p:nvPr>
            <p:ph type="dt" sz="half" idx="10"/>
          </p:nvPr>
        </p:nvSpPr>
        <p:spPr/>
        <p:txBody>
          <a:bodyPr/>
          <a:lstStyle/>
          <a:p>
            <a:fld id="{0BD68F18-F9AC-4B85-8D0A-7D85620FEA2D}" type="datetimeFigureOut">
              <a:rPr lang="zh-TW" altLang="en-US" smtClean="0"/>
              <a:t>2024/5/14</a:t>
            </a:fld>
            <a:endParaRPr lang="zh-TW" altLang="en-US"/>
          </a:p>
        </p:txBody>
      </p:sp>
      <p:sp>
        <p:nvSpPr>
          <p:cNvPr id="8" name="頁尾版面配置區 7">
            <a:extLst>
              <a:ext uri="{FF2B5EF4-FFF2-40B4-BE49-F238E27FC236}">
                <a16:creationId xmlns:a16="http://schemas.microsoft.com/office/drawing/2014/main" id="{6643A785-CA5C-4B43-A793-3605D4F7C2D7}"/>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95A817A1-5E56-45DE-B1AD-7801092361F1}"/>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587095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926167-2DB8-415C-80B5-85443226B5A8}"/>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BB2C2722-7F24-421A-A60E-A06D01717F72}"/>
              </a:ext>
            </a:extLst>
          </p:cNvPr>
          <p:cNvSpPr>
            <a:spLocks noGrp="1"/>
          </p:cNvSpPr>
          <p:nvPr>
            <p:ph type="dt" sz="half" idx="10"/>
          </p:nvPr>
        </p:nvSpPr>
        <p:spPr/>
        <p:txBody>
          <a:bodyPr/>
          <a:lstStyle/>
          <a:p>
            <a:fld id="{0BD68F18-F9AC-4B85-8D0A-7D85620FEA2D}" type="datetimeFigureOut">
              <a:rPr lang="zh-TW" altLang="en-US" smtClean="0"/>
              <a:t>2024/5/14</a:t>
            </a:fld>
            <a:endParaRPr lang="zh-TW" altLang="en-US"/>
          </a:p>
        </p:txBody>
      </p:sp>
      <p:sp>
        <p:nvSpPr>
          <p:cNvPr id="4" name="頁尾版面配置區 3">
            <a:extLst>
              <a:ext uri="{FF2B5EF4-FFF2-40B4-BE49-F238E27FC236}">
                <a16:creationId xmlns:a16="http://schemas.microsoft.com/office/drawing/2014/main" id="{65D60EA1-998F-4A95-9888-8196712DCC02}"/>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490075AC-BD2F-4731-A1F3-4E8579D5E97E}"/>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233237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D43D3289-840A-4B2F-8BE8-EE161BB95ED9}"/>
              </a:ext>
            </a:extLst>
          </p:cNvPr>
          <p:cNvSpPr>
            <a:spLocks noGrp="1"/>
          </p:cNvSpPr>
          <p:nvPr>
            <p:ph type="dt" sz="half" idx="10"/>
          </p:nvPr>
        </p:nvSpPr>
        <p:spPr/>
        <p:txBody>
          <a:bodyPr/>
          <a:lstStyle/>
          <a:p>
            <a:fld id="{0BD68F18-F9AC-4B85-8D0A-7D85620FEA2D}" type="datetimeFigureOut">
              <a:rPr lang="zh-TW" altLang="en-US" smtClean="0"/>
              <a:t>2024/5/14</a:t>
            </a:fld>
            <a:endParaRPr lang="zh-TW" altLang="en-US"/>
          </a:p>
        </p:txBody>
      </p:sp>
      <p:sp>
        <p:nvSpPr>
          <p:cNvPr id="3" name="頁尾版面配置區 2">
            <a:extLst>
              <a:ext uri="{FF2B5EF4-FFF2-40B4-BE49-F238E27FC236}">
                <a16:creationId xmlns:a16="http://schemas.microsoft.com/office/drawing/2014/main" id="{1847D335-6CA5-4027-8E2D-205F7B1C2055}"/>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5FDB5070-CCDB-4FCB-BC05-180476C9EF88}"/>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488792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108ED7-5A54-4EE9-8FBD-5AD0B7A1BDAC}"/>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B8156E46-1F02-4452-B42F-9319972920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CBBABCCF-A1D6-44AD-ACBF-E4AA2957AB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437BECE7-0029-4C33-96BD-40E33FEE6FD4}"/>
              </a:ext>
            </a:extLst>
          </p:cNvPr>
          <p:cNvSpPr>
            <a:spLocks noGrp="1"/>
          </p:cNvSpPr>
          <p:nvPr>
            <p:ph type="dt" sz="half" idx="10"/>
          </p:nvPr>
        </p:nvSpPr>
        <p:spPr/>
        <p:txBody>
          <a:bodyPr/>
          <a:lstStyle/>
          <a:p>
            <a:fld id="{0BD68F18-F9AC-4B85-8D0A-7D85620FEA2D}" type="datetimeFigureOut">
              <a:rPr lang="zh-TW" altLang="en-US" smtClean="0"/>
              <a:t>2024/5/14</a:t>
            </a:fld>
            <a:endParaRPr lang="zh-TW" altLang="en-US"/>
          </a:p>
        </p:txBody>
      </p:sp>
      <p:sp>
        <p:nvSpPr>
          <p:cNvPr id="6" name="頁尾版面配置區 5">
            <a:extLst>
              <a:ext uri="{FF2B5EF4-FFF2-40B4-BE49-F238E27FC236}">
                <a16:creationId xmlns:a16="http://schemas.microsoft.com/office/drawing/2014/main" id="{58110DB8-B209-4983-9272-C08288A76542}"/>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E01CB1EE-A20C-4234-B93E-A99CED4E06B2}"/>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2270557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F1D550-D94D-4057-B49A-08A6355E979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F4164461-ACE9-4708-8681-9D1F23C22E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3CCD611F-9947-4DE2-988D-7CFF50B5AB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AFD02AB0-FA8B-487E-B76B-D87B8D9215AF}"/>
              </a:ext>
            </a:extLst>
          </p:cNvPr>
          <p:cNvSpPr>
            <a:spLocks noGrp="1"/>
          </p:cNvSpPr>
          <p:nvPr>
            <p:ph type="dt" sz="half" idx="10"/>
          </p:nvPr>
        </p:nvSpPr>
        <p:spPr/>
        <p:txBody>
          <a:bodyPr/>
          <a:lstStyle/>
          <a:p>
            <a:fld id="{0BD68F18-F9AC-4B85-8D0A-7D85620FEA2D}" type="datetimeFigureOut">
              <a:rPr lang="zh-TW" altLang="en-US" smtClean="0"/>
              <a:t>2024/5/14</a:t>
            </a:fld>
            <a:endParaRPr lang="zh-TW" altLang="en-US"/>
          </a:p>
        </p:txBody>
      </p:sp>
      <p:sp>
        <p:nvSpPr>
          <p:cNvPr id="6" name="頁尾版面配置區 5">
            <a:extLst>
              <a:ext uri="{FF2B5EF4-FFF2-40B4-BE49-F238E27FC236}">
                <a16:creationId xmlns:a16="http://schemas.microsoft.com/office/drawing/2014/main" id="{A9A32E64-CD3B-4153-A7A9-671EB3434C4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11F7C79-DF97-4CD0-9580-B72FE07D260F}"/>
              </a:ext>
            </a:extLst>
          </p:cNvPr>
          <p:cNvSpPr>
            <a:spLocks noGrp="1"/>
          </p:cNvSpPr>
          <p:nvPr>
            <p:ph type="sldNum" sz="quarter" idx="12"/>
          </p:nvPr>
        </p:nvSpPr>
        <p:spPr/>
        <p:txBody>
          <a:body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2454101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25.xml"/><Relationship Id="rId7" Type="http://schemas.openxmlformats.org/officeDocument/2006/relationships/image" Target="../media/image2.pn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1.png"/><Relationship Id="rId5" Type="http://schemas.openxmlformats.org/officeDocument/2006/relationships/theme" Target="../theme/theme3.xml"/><Relationship Id="rId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97E8231C-B95F-4AE7-A57E-EFF4936C62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FBA1AC7B-3D1E-4D12-B350-E420E809F0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BDD3C59-245E-4551-8948-E0EE0726BF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D68F18-F9AC-4B85-8D0A-7D85620FEA2D}" type="datetimeFigureOut">
              <a:rPr lang="zh-TW" altLang="en-US" smtClean="0"/>
              <a:t>2024/5/14</a:t>
            </a:fld>
            <a:endParaRPr lang="zh-TW" altLang="en-US"/>
          </a:p>
        </p:txBody>
      </p:sp>
      <p:sp>
        <p:nvSpPr>
          <p:cNvPr id="5" name="頁尾版面配置區 4">
            <a:extLst>
              <a:ext uri="{FF2B5EF4-FFF2-40B4-BE49-F238E27FC236}">
                <a16:creationId xmlns:a16="http://schemas.microsoft.com/office/drawing/2014/main" id="{A6B93D69-6D9F-486B-8CDF-5539A74CAF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B9D219FF-1810-4156-9B19-04378CD9AA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8196EE-2988-4C73-9F55-BD4CC646219C}" type="slidenum">
              <a:rPr lang="zh-TW" altLang="en-US" smtClean="0"/>
              <a:t>‹#›</a:t>
            </a:fld>
            <a:endParaRPr lang="zh-TW" altLang="en-US"/>
          </a:p>
        </p:txBody>
      </p:sp>
    </p:spTree>
    <p:extLst>
      <p:ext uri="{BB962C8B-B14F-4D97-AF65-F5344CB8AC3E}">
        <p14:creationId xmlns:p14="http://schemas.microsoft.com/office/powerpoint/2010/main" val="21337585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FAF16992-3ADE-4607-BECD-176D82F5A1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F5E0B669-EA75-4424-874D-F121E5CFD6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E4DDE23-EDED-4B59-951C-006C67C7BD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071897-0B57-46F2-A6CB-B2627CDB99CE}" type="datetime1">
              <a:rPr lang="zh-TW" altLang="en-US" smtClean="0"/>
              <a:t>2024/5/14</a:t>
            </a:fld>
            <a:endParaRPr lang="zh-TW" altLang="en-US"/>
          </a:p>
        </p:txBody>
      </p:sp>
      <p:sp>
        <p:nvSpPr>
          <p:cNvPr id="5" name="頁尾版面配置區 4">
            <a:extLst>
              <a:ext uri="{FF2B5EF4-FFF2-40B4-BE49-F238E27FC236}">
                <a16:creationId xmlns:a16="http://schemas.microsoft.com/office/drawing/2014/main" id="{0971D6E2-4BDE-48F4-98B5-85F8E5A302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2C504DD8-31DE-48F7-BF5D-41A2003A53F6}"/>
              </a:ext>
            </a:extLst>
          </p:cNvPr>
          <p:cNvSpPr>
            <a:spLocks noGrp="1"/>
          </p:cNvSpPr>
          <p:nvPr>
            <p:ph type="sldNum" sz="quarter" idx="4"/>
          </p:nvPr>
        </p:nvSpPr>
        <p:spPr>
          <a:xfrm>
            <a:off x="8932334"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05E05A-C565-4ECA-A52B-AF5703A92FCB}" type="slidenum">
              <a:rPr lang="zh-TW" altLang="en-US" smtClean="0"/>
              <a:t>‹#›</a:t>
            </a:fld>
            <a:endParaRPr lang="zh-TW" altLang="en-US"/>
          </a:p>
        </p:txBody>
      </p:sp>
    </p:spTree>
    <p:extLst>
      <p:ext uri="{BB962C8B-B14F-4D97-AF65-F5344CB8AC3E}">
        <p14:creationId xmlns:p14="http://schemas.microsoft.com/office/powerpoint/2010/main" val="22408907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圖片 2" descr="一張含有 符號, 字型, 標誌, 圖形 的圖片&#10;&#10;自動產生的描述">
            <a:extLst>
              <a:ext uri="{FF2B5EF4-FFF2-40B4-BE49-F238E27FC236}">
                <a16:creationId xmlns:a16="http://schemas.microsoft.com/office/drawing/2014/main" id="{E3F26AA5-37F1-E779-C3CA-675ED39C264C}"/>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a:stretch/>
        </p:blipFill>
        <p:spPr>
          <a:xfrm>
            <a:off x="11463251" y="90891"/>
            <a:ext cx="682811" cy="682811"/>
          </a:xfrm>
          <a:prstGeom prst="rect">
            <a:avLst/>
          </a:prstGeom>
        </p:spPr>
      </p:pic>
      <p:sp>
        <p:nvSpPr>
          <p:cNvPr id="2" name="Rectangle 1">
            <a:extLst>
              <a:ext uri="{FF2B5EF4-FFF2-40B4-BE49-F238E27FC236}">
                <a16:creationId xmlns:a16="http://schemas.microsoft.com/office/drawing/2014/main" id="{AD433210-8B0A-C64E-1831-2C0BA62B65A8}"/>
              </a:ext>
            </a:extLst>
          </p:cNvPr>
          <p:cNvSpPr/>
          <p:nvPr userDrawn="1"/>
        </p:nvSpPr>
        <p:spPr>
          <a:xfrm>
            <a:off x="0" y="6337300"/>
            <a:ext cx="12192000" cy="52070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TW" sz="900"/>
          </a:p>
        </p:txBody>
      </p:sp>
      <p:sp>
        <p:nvSpPr>
          <p:cNvPr id="1027" name="Title Placeholder 1">
            <a:extLst>
              <a:ext uri="{FF2B5EF4-FFF2-40B4-BE49-F238E27FC236}">
                <a16:creationId xmlns:a16="http://schemas.microsoft.com/office/drawing/2014/main" id="{93E973A5-5263-8E02-69EB-80539EA404E6}"/>
              </a:ext>
            </a:extLst>
          </p:cNvPr>
          <p:cNvSpPr>
            <a:spLocks noGrp="1"/>
          </p:cNvSpPr>
          <p:nvPr>
            <p:ph type="title"/>
          </p:nvPr>
        </p:nvSpPr>
        <p:spPr bwMode="auto">
          <a:xfrm>
            <a:off x="838419" y="365125"/>
            <a:ext cx="10515163" cy="1325563"/>
          </a:xfrm>
          <a:prstGeom prst="rect">
            <a:avLst/>
          </a:prstGeom>
          <a:noFill/>
          <a:ln>
            <a:noFill/>
          </a:ln>
        </p:spPr>
        <p:txBody>
          <a:bodyPr vert="horz" wrap="square" lIns="91440" tIns="45720" rIns="91440" bIns="45720" numCol="1" anchor="ctr" anchorCtr="0" compatLnSpc="1">
            <a:prstTxWarp prst="textNoShape">
              <a:avLst/>
            </a:prstTxWarp>
          </a:bodyPr>
          <a:lstStyle/>
          <a:p>
            <a:pPr lvl="0"/>
            <a:r>
              <a:rPr lang="en-US" altLang="zh-TW"/>
              <a:t>Click to edit Master title style</a:t>
            </a:r>
          </a:p>
        </p:txBody>
      </p:sp>
      <p:sp>
        <p:nvSpPr>
          <p:cNvPr id="1028" name="Text Placeholder 2">
            <a:extLst>
              <a:ext uri="{FF2B5EF4-FFF2-40B4-BE49-F238E27FC236}">
                <a16:creationId xmlns:a16="http://schemas.microsoft.com/office/drawing/2014/main" id="{9DAFC519-F678-885D-E0DD-E5F546122D1B}"/>
              </a:ext>
            </a:extLst>
          </p:cNvPr>
          <p:cNvSpPr>
            <a:spLocks noGrp="1"/>
          </p:cNvSpPr>
          <p:nvPr>
            <p:ph type="body" idx="1"/>
          </p:nvPr>
        </p:nvSpPr>
        <p:spPr bwMode="auto">
          <a:xfrm>
            <a:off x="838419" y="1825625"/>
            <a:ext cx="10515163"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TW" dirty="0"/>
              <a:t>Click to edit Master text styles</a:t>
            </a:r>
          </a:p>
          <a:p>
            <a:pPr lvl="1"/>
            <a:r>
              <a:rPr lang="en-US" altLang="zh-TW" dirty="0"/>
              <a:t>Second level</a:t>
            </a:r>
          </a:p>
          <a:p>
            <a:pPr lvl="2"/>
            <a:r>
              <a:rPr lang="en-US" altLang="zh-TW" dirty="0"/>
              <a:t>Third level</a:t>
            </a:r>
          </a:p>
          <a:p>
            <a:pPr lvl="3"/>
            <a:r>
              <a:rPr lang="en-US" altLang="zh-TW" dirty="0"/>
              <a:t>Fourth level</a:t>
            </a:r>
          </a:p>
          <a:p>
            <a:pPr lvl="4"/>
            <a:r>
              <a:rPr lang="en-US" altLang="zh-TW" dirty="0"/>
              <a:t>Fifth level</a:t>
            </a:r>
          </a:p>
        </p:txBody>
      </p:sp>
      <p:cxnSp>
        <p:nvCxnSpPr>
          <p:cNvPr id="10" name="Straight Connector 9">
            <a:extLst>
              <a:ext uri="{FF2B5EF4-FFF2-40B4-BE49-F238E27FC236}">
                <a16:creationId xmlns:a16="http://schemas.microsoft.com/office/drawing/2014/main" id="{86E58D89-23F0-5FA3-8653-39139D05459A}"/>
              </a:ext>
            </a:extLst>
          </p:cNvPr>
          <p:cNvCxnSpPr>
            <a:cxnSpLocks noChangeAspect="1"/>
          </p:cNvCxnSpPr>
          <p:nvPr userDrawn="1"/>
        </p:nvCxnSpPr>
        <p:spPr>
          <a:xfrm>
            <a:off x="758125" y="6578563"/>
            <a:ext cx="0" cy="1436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32" name="TextBox 23">
            <a:extLst>
              <a:ext uri="{FF2B5EF4-FFF2-40B4-BE49-F238E27FC236}">
                <a16:creationId xmlns:a16="http://schemas.microsoft.com/office/drawing/2014/main" id="{B4C955E5-E786-ACDE-18FA-866C91B20F3A}"/>
              </a:ext>
            </a:extLst>
          </p:cNvPr>
          <p:cNvSpPr txBox="1">
            <a:spLocks noChangeArrowheads="1"/>
          </p:cNvSpPr>
          <p:nvPr userDrawn="1"/>
        </p:nvSpPr>
        <p:spPr bwMode="auto">
          <a:xfrm>
            <a:off x="11657453" y="6446044"/>
            <a:ext cx="352945" cy="276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p>
            <a:pPr algn="ctr"/>
            <a:fld id="{B137C29A-0912-4B9D-B63A-7EE0D168282D}" type="slidenum">
              <a:rPr lang="id-ID" altLang="zh-TW" sz="1200" b="1">
                <a:solidFill>
                  <a:schemeClr val="bg1"/>
                </a:solidFill>
                <a:latin typeface="Lato Light" panose="020F0502020204030203" pitchFamily="34" charset="0"/>
                <a:ea typeface="Lato Light" panose="020F0502020204030203" pitchFamily="34" charset="0"/>
                <a:cs typeface="Lato Light" panose="020F0502020204030203" pitchFamily="34" charset="0"/>
              </a:rPr>
              <a:pPr algn="ctr"/>
              <a:t>‹#›</a:t>
            </a:fld>
            <a:endParaRPr lang="id-ID" altLang="zh-TW" sz="1200" b="1" dirty="0">
              <a:solidFill>
                <a:schemeClr val="bg1"/>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033" name="文字方塊 2">
            <a:extLst>
              <a:ext uri="{FF2B5EF4-FFF2-40B4-BE49-F238E27FC236}">
                <a16:creationId xmlns:a16="http://schemas.microsoft.com/office/drawing/2014/main" id="{BDDECC3E-4DCB-7F34-9F52-35B9C2E6337D}"/>
              </a:ext>
            </a:extLst>
          </p:cNvPr>
          <p:cNvSpPr txBox="1">
            <a:spLocks noChangeArrowheads="1"/>
          </p:cNvSpPr>
          <p:nvPr userDrawn="1"/>
        </p:nvSpPr>
        <p:spPr bwMode="auto">
          <a:xfrm>
            <a:off x="7021754" y="6425407"/>
            <a:ext cx="43318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kumimoji="1" lang="zh-TW" altLang="en-US" sz="1000" dirty="0">
                <a:latin typeface="Microsoft YaHei" panose="020B0503020204020204" pitchFamily="34" charset="-122"/>
                <a:ea typeface="Microsoft YaHei" panose="020B0503020204020204" pitchFamily="34" charset="-122"/>
                <a:cs typeface="Arial" panose="020B0604020202020204" pitchFamily="34" charset="0"/>
              </a:rPr>
              <a:t>桑尼數據科學版權所有 保留一切權利</a:t>
            </a:r>
            <a:endParaRPr kumimoji="1" lang="en-US" altLang="zh-TW" sz="1000" dirty="0">
              <a:latin typeface="Microsoft YaHei" panose="020B0503020204020204" pitchFamily="34" charset="-122"/>
              <a:ea typeface="Microsoft YaHei" panose="020B0503020204020204" pitchFamily="34" charset="-122"/>
              <a:cs typeface="Arial" panose="020B0604020202020204" pitchFamily="34" charset="0"/>
            </a:endParaRPr>
          </a:p>
          <a:p>
            <a:pPr algn="r"/>
            <a:r>
              <a:rPr kumimoji="1" lang="en-US" altLang="zh-TW" sz="1000" dirty="0">
                <a:latin typeface="Microsoft YaHei" panose="020B0503020204020204" pitchFamily="34" charset="-122"/>
                <a:ea typeface="Microsoft YaHei" panose="020B0503020204020204" pitchFamily="34" charset="-122"/>
                <a:cs typeface="Arial" panose="020B0604020202020204" pitchFamily="34" charset="0"/>
              </a:rPr>
              <a:t>© 2024 SUNNY DATA SCIENCE. All rights reserved</a:t>
            </a:r>
            <a:endParaRPr kumimoji="1" lang="zh-TW" altLang="en-US" sz="1000" dirty="0">
              <a:latin typeface="Microsoft YaHei" panose="020B0503020204020204" pitchFamily="34" charset="-122"/>
              <a:ea typeface="Microsoft YaHei" panose="020B0503020204020204" pitchFamily="34" charset="-122"/>
              <a:cs typeface="Arial" panose="020B0604020202020204" pitchFamily="34" charset="0"/>
            </a:endParaRPr>
          </a:p>
        </p:txBody>
      </p:sp>
      <p:pic>
        <p:nvPicPr>
          <p:cNvPr id="11" name="圖片 10" descr="一張含有 符號, 字型, 標誌, 圖形 的圖片&#10;&#10;自動產生的描述">
            <a:extLst>
              <a:ext uri="{FF2B5EF4-FFF2-40B4-BE49-F238E27FC236}">
                <a16:creationId xmlns:a16="http://schemas.microsoft.com/office/drawing/2014/main" id="{03EEB0C0-4280-8DEC-D409-91128A8F0B3F}"/>
              </a:ext>
            </a:extLst>
          </p:cNvPr>
          <p:cNvPicPr>
            <a:picLocks noChangeAspect="1"/>
          </p:cNvPicPr>
          <p:nvPr userDrawn="1"/>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0" y="6222143"/>
            <a:ext cx="880395" cy="880395"/>
          </a:xfrm>
          <a:prstGeom prst="rect">
            <a:avLst/>
          </a:prstGeom>
        </p:spPr>
      </p:pic>
      <p:sp>
        <p:nvSpPr>
          <p:cNvPr id="12" name="文字方塊 11">
            <a:extLst>
              <a:ext uri="{FF2B5EF4-FFF2-40B4-BE49-F238E27FC236}">
                <a16:creationId xmlns:a16="http://schemas.microsoft.com/office/drawing/2014/main" id="{8C8D3311-5B2F-DECC-2760-17645E9F91AC}"/>
              </a:ext>
            </a:extLst>
          </p:cNvPr>
          <p:cNvSpPr txBox="1"/>
          <p:nvPr userDrawn="1"/>
        </p:nvSpPr>
        <p:spPr>
          <a:xfrm>
            <a:off x="758124" y="6515363"/>
            <a:ext cx="4331825" cy="276999"/>
          </a:xfrm>
          <a:prstGeom prst="rect">
            <a:avLst/>
          </a:prstGeom>
          <a:noFill/>
        </p:spPr>
        <p:txBody>
          <a:bodyPr wrap="square" rtlCol="0">
            <a:spAutoFit/>
          </a:bodyPr>
          <a:lstStyle/>
          <a:p>
            <a:r>
              <a:rPr lang="zh-TW" altLang="en-US" sz="1200" dirty="0">
                <a:latin typeface="微軟正黑體" panose="020B0604030504040204" pitchFamily="34" charset="-120"/>
                <a:ea typeface="微軟正黑體" panose="020B0604030504040204" pitchFamily="34" charset="-120"/>
              </a:rPr>
              <a:t>桑尼 </a:t>
            </a:r>
            <a:r>
              <a:rPr lang="en-US" altLang="zh-TW" sz="1200" dirty="0">
                <a:latin typeface="微軟正黑體" panose="020B0604030504040204" pitchFamily="34" charset="-120"/>
                <a:ea typeface="微軟正黑體" panose="020B0604030504040204" pitchFamily="34" charset="-120"/>
              </a:rPr>
              <a:t>x </a:t>
            </a:r>
            <a:r>
              <a:rPr lang="en-US" altLang="zh-TW" sz="1200" dirty="0" err="1">
                <a:latin typeface="微軟正黑體" panose="020B0604030504040204" pitchFamily="34" charset="-120"/>
                <a:ea typeface="微軟正黑體" panose="020B0604030504040204" pitchFamily="34" charset="-120"/>
              </a:rPr>
              <a:t>iSpan</a:t>
            </a:r>
            <a:r>
              <a:rPr lang="en-US" altLang="zh-TW" sz="1200" dirty="0">
                <a:latin typeface="微軟正黑體" panose="020B0604030504040204" pitchFamily="34" charset="-120"/>
                <a:ea typeface="微軟正黑體" panose="020B0604030504040204" pitchFamily="34" charset="-120"/>
              </a:rPr>
              <a:t> </a:t>
            </a:r>
            <a:r>
              <a:rPr lang="zh-TW" altLang="en-US" sz="1200" dirty="0">
                <a:latin typeface="微軟正黑體" panose="020B0604030504040204" pitchFamily="34" charset="-120"/>
                <a:ea typeface="微軟正黑體" panose="020B0604030504040204" pitchFamily="34" charset="-120"/>
              </a:rPr>
              <a:t>資展國際 </a:t>
            </a:r>
            <a:r>
              <a:rPr lang="en-US" altLang="zh-TW" sz="1200" dirty="0">
                <a:latin typeface="微軟正黑體" panose="020B0604030504040204" pitchFamily="34" charset="-120"/>
                <a:ea typeface="微軟正黑體" panose="020B0604030504040204" pitchFamily="34" charset="-120"/>
              </a:rPr>
              <a:t>– </a:t>
            </a:r>
            <a:r>
              <a:rPr lang="zh-TW" altLang="en-US" sz="1200" dirty="0">
                <a:latin typeface="微軟正黑體" panose="020B0604030504040204" pitchFamily="34" charset="-120"/>
                <a:ea typeface="微軟正黑體" panose="020B0604030504040204" pitchFamily="34" charset="-120"/>
              </a:rPr>
              <a:t>數據科學領導品牌</a:t>
            </a:r>
          </a:p>
        </p:txBody>
      </p:sp>
    </p:spTree>
    <p:extLst>
      <p:ext uri="{BB962C8B-B14F-4D97-AF65-F5344CB8AC3E}">
        <p14:creationId xmlns:p14="http://schemas.microsoft.com/office/powerpoint/2010/main" val="63984316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dt="0"/>
  <p:txStyles>
    <p:title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p:titleStyle>
    <p:body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100.xml.rels><?xml version="1.0" encoding="UTF-8" standalone="yes"?>
<Relationships xmlns="http://schemas.openxmlformats.org/package/2006/relationships"><Relationship Id="rId3" Type="http://schemas.openxmlformats.org/officeDocument/2006/relationships/hyperlink" Target="https://medium.com/@ashisharora2204/logistic-regression-maximum-likelihood-estimation-gradient-descent-a7962a452332" TargetMode="External"/><Relationship Id="rId2" Type="http://schemas.openxmlformats.org/officeDocument/2006/relationships/hyperlink" Target="https://ycc.idv.tw/deep-dl_2.html" TargetMode="External"/><Relationship Id="rId1" Type="http://schemas.openxmlformats.org/officeDocument/2006/relationships/slideLayout" Target="../slideLayouts/slideLayout2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2.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28.xml"/><Relationship Id="rId1" Type="http://schemas.openxmlformats.org/officeDocument/2006/relationships/slideLayout" Target="../slideLayouts/slideLayout23.xml"/><Relationship Id="rId4" Type="http://schemas.openxmlformats.org/officeDocument/2006/relationships/image" Target="../media/image229.png"/></Relationships>
</file>

<file path=ppt/slides/_rels/slide103.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image" Target="../media/image231.png"/><Relationship Id="rId7" Type="http://schemas.openxmlformats.org/officeDocument/2006/relationships/image" Target="../media/image235.png"/><Relationship Id="rId2" Type="http://schemas.openxmlformats.org/officeDocument/2006/relationships/image" Target="../media/image230.png"/><Relationship Id="rId1" Type="http://schemas.openxmlformats.org/officeDocument/2006/relationships/slideLayout" Target="../slideLayouts/slideLayout24.xml"/><Relationship Id="rId6" Type="http://schemas.openxmlformats.org/officeDocument/2006/relationships/image" Target="../media/image234.png"/><Relationship Id="rId5" Type="http://schemas.openxmlformats.org/officeDocument/2006/relationships/image" Target="../media/image233.png"/><Relationship Id="rId4" Type="http://schemas.openxmlformats.org/officeDocument/2006/relationships/image" Target="../media/image232.png"/></Relationships>
</file>

<file path=ppt/slides/_rels/slide104.xml.rels><?xml version="1.0" encoding="UTF-8" standalone="yes"?>
<Relationships xmlns="http://schemas.openxmlformats.org/package/2006/relationships"><Relationship Id="rId3" Type="http://schemas.openxmlformats.org/officeDocument/2006/relationships/hyperlink" Target="http://vision.stanford.edu/teaching/cs231n-demos/knn/" TargetMode="External"/><Relationship Id="rId2" Type="http://schemas.openxmlformats.org/officeDocument/2006/relationships/image" Target="../media/image237.png"/><Relationship Id="rId1" Type="http://schemas.openxmlformats.org/officeDocument/2006/relationships/slideLayout" Target="../slideLayouts/slideLayout24.xml"/></Relationships>
</file>

<file path=ppt/slides/_rels/slide105.xml.rels><?xml version="1.0" encoding="UTF-8" standalone="yes"?>
<Relationships xmlns="http://schemas.openxmlformats.org/package/2006/relationships"><Relationship Id="rId3" Type="http://schemas.openxmlformats.org/officeDocument/2006/relationships/hyperlink" Target="https://medium.com/@ashisharora2204/logistic-regression-maximum-likelihood-estimation-gradient-descent-a7962a452332" TargetMode="External"/><Relationship Id="rId2" Type="http://schemas.openxmlformats.org/officeDocument/2006/relationships/hyperlink" Target="https://ycc.idv.tw/deep-dl_2.html" TargetMode="External"/><Relationship Id="rId1" Type="http://schemas.openxmlformats.org/officeDocument/2006/relationships/slideLayout" Target="../slideLayouts/slideLayout2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0.xml.rels><?xml version="1.0" encoding="UTF-8" standalone="yes"?>
<Relationships xmlns="http://schemas.openxmlformats.org/package/2006/relationships"><Relationship Id="rId8" Type="http://schemas.openxmlformats.org/officeDocument/2006/relationships/image" Target="../media/image243.png"/><Relationship Id="rId3" Type="http://schemas.openxmlformats.org/officeDocument/2006/relationships/image" Target="../media/image238.png"/><Relationship Id="rId7" Type="http://schemas.openxmlformats.org/officeDocument/2006/relationships/image" Target="../media/image242.png"/><Relationship Id="rId2" Type="http://schemas.openxmlformats.org/officeDocument/2006/relationships/notesSlide" Target="../notesSlides/notesSlide30.xml"/><Relationship Id="rId1" Type="http://schemas.openxmlformats.org/officeDocument/2006/relationships/slideLayout" Target="../slideLayouts/slideLayout23.xml"/><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image" Target="../media/image239.png"/><Relationship Id="rId9" Type="http://schemas.openxmlformats.org/officeDocument/2006/relationships/image" Target="../media/image49.png"/></Relationships>
</file>

<file path=ppt/slides/_rels/slide111.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31.xml"/><Relationship Id="rId1" Type="http://schemas.openxmlformats.org/officeDocument/2006/relationships/slideLayout" Target="../slideLayouts/slideLayout23.xml"/><Relationship Id="rId6" Type="http://schemas.openxmlformats.org/officeDocument/2006/relationships/image" Target="../media/image245.jpeg"/><Relationship Id="rId5" Type="http://schemas.openxmlformats.org/officeDocument/2006/relationships/image" Target="../media/image244.jpeg"/><Relationship Id="rId4" Type="http://schemas.openxmlformats.org/officeDocument/2006/relationships/image" Target="../media/image239.png"/></Relationships>
</file>

<file path=ppt/slides/_rels/slide112.xml.rels><?xml version="1.0" encoding="UTF-8" standalone="yes"?>
<Relationships xmlns="http://schemas.openxmlformats.org/package/2006/relationships"><Relationship Id="rId3" Type="http://schemas.openxmlformats.org/officeDocument/2006/relationships/image" Target="../media/image246.png"/><Relationship Id="rId7" Type="http://schemas.openxmlformats.org/officeDocument/2006/relationships/image" Target="../media/image250.jpeg"/><Relationship Id="rId2" Type="http://schemas.openxmlformats.org/officeDocument/2006/relationships/notesSlide" Target="../notesSlides/notesSlide32.xml"/><Relationship Id="rId1" Type="http://schemas.openxmlformats.org/officeDocument/2006/relationships/slideLayout" Target="../slideLayouts/slideLayout23.xml"/><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png"/></Relationships>
</file>

<file path=ppt/slides/_rels/slide113.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33.xml"/><Relationship Id="rId1" Type="http://schemas.openxmlformats.org/officeDocument/2006/relationships/slideLayout" Target="../slideLayouts/slideLayout23.xml"/><Relationship Id="rId5" Type="http://schemas.openxmlformats.org/officeDocument/2006/relationships/image" Target="../media/image253.png"/><Relationship Id="rId4" Type="http://schemas.openxmlformats.org/officeDocument/2006/relationships/image" Target="../media/image252.png"/></Relationships>
</file>

<file path=ppt/slides/_rels/slide114.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24.xml"/><Relationship Id="rId4" Type="http://schemas.openxmlformats.org/officeDocument/2006/relationships/image" Target="../media/image256.png"/></Relationships>
</file>

<file path=ppt/slides/_rels/slide115.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24.xml"/></Relationships>
</file>

<file path=ppt/slides/_rels/slide116.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24.xml"/><Relationship Id="rId4" Type="http://schemas.openxmlformats.org/officeDocument/2006/relationships/image" Target="../media/image261.png"/></Relationships>
</file>

<file path=ppt/slides/_rels/slide117.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slideLayout" Target="../slideLayouts/slideLayout24.xml"/><Relationship Id="rId4" Type="http://schemas.openxmlformats.org/officeDocument/2006/relationships/image" Target="../media/image264.png"/></Relationships>
</file>

<file path=ppt/slides/_rels/slide118.xml.rels><?xml version="1.0" encoding="UTF-8" standalone="yes"?>
<Relationships xmlns="http://schemas.openxmlformats.org/package/2006/relationships"><Relationship Id="rId8" Type="http://schemas.openxmlformats.org/officeDocument/2006/relationships/image" Target="../media/image269.png"/><Relationship Id="rId13" Type="http://schemas.openxmlformats.org/officeDocument/2006/relationships/image" Target="../media/image272.png"/><Relationship Id="rId3" Type="http://schemas.openxmlformats.org/officeDocument/2006/relationships/image" Target="../media/image251.png"/><Relationship Id="rId7" Type="http://schemas.openxmlformats.org/officeDocument/2006/relationships/image" Target="../media/image268.png"/><Relationship Id="rId12" Type="http://schemas.openxmlformats.org/officeDocument/2006/relationships/image" Target="../media/image240.png"/><Relationship Id="rId2" Type="http://schemas.openxmlformats.org/officeDocument/2006/relationships/notesSlide" Target="../notesSlides/notesSlide34.xml"/><Relationship Id="rId1" Type="http://schemas.openxmlformats.org/officeDocument/2006/relationships/slideLayout" Target="../slideLayouts/slideLayout23.xml"/><Relationship Id="rId6" Type="http://schemas.openxmlformats.org/officeDocument/2006/relationships/image" Target="../media/image267.png"/><Relationship Id="rId11" Type="http://schemas.openxmlformats.org/officeDocument/2006/relationships/image" Target="../media/image241.png"/><Relationship Id="rId5" Type="http://schemas.openxmlformats.org/officeDocument/2006/relationships/image" Target="../media/image266.png"/><Relationship Id="rId15" Type="http://schemas.openxmlformats.org/officeDocument/2006/relationships/image" Target="../media/image274.png"/><Relationship Id="rId10" Type="http://schemas.openxmlformats.org/officeDocument/2006/relationships/image" Target="../media/image271.png"/><Relationship Id="rId4" Type="http://schemas.openxmlformats.org/officeDocument/2006/relationships/image" Target="../media/image265.png"/><Relationship Id="rId9" Type="http://schemas.openxmlformats.org/officeDocument/2006/relationships/image" Target="../media/image270.png"/><Relationship Id="rId14" Type="http://schemas.openxmlformats.org/officeDocument/2006/relationships/image" Target="../media/image27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5.xml"/></Relationships>
</file>

<file path=ppt/slides/_rels/slide120.xml.rels><?xml version="1.0" encoding="UTF-8" standalone="yes"?>
<Relationships xmlns="http://schemas.openxmlformats.org/package/2006/relationships"><Relationship Id="rId8" Type="http://schemas.openxmlformats.org/officeDocument/2006/relationships/image" Target="../media/image275.png"/><Relationship Id="rId3" Type="http://schemas.openxmlformats.org/officeDocument/2006/relationships/image" Target="../media/image251.png"/><Relationship Id="rId7" Type="http://schemas.openxmlformats.org/officeDocument/2006/relationships/image" Target="../media/image268.png"/><Relationship Id="rId2" Type="http://schemas.openxmlformats.org/officeDocument/2006/relationships/notesSlide" Target="../notesSlides/notesSlide35.xml"/><Relationship Id="rId1" Type="http://schemas.openxmlformats.org/officeDocument/2006/relationships/slideLayout" Target="../slideLayouts/slideLayout23.xml"/><Relationship Id="rId6" Type="http://schemas.openxmlformats.org/officeDocument/2006/relationships/image" Target="../media/image267.png"/><Relationship Id="rId11" Type="http://schemas.microsoft.com/office/2007/relationships/hdphoto" Target="../media/hdphoto34.wdp"/><Relationship Id="rId5" Type="http://schemas.openxmlformats.org/officeDocument/2006/relationships/image" Target="../media/image266.png"/><Relationship Id="rId10" Type="http://schemas.openxmlformats.org/officeDocument/2006/relationships/image" Target="../media/image276.png"/><Relationship Id="rId4" Type="http://schemas.openxmlformats.org/officeDocument/2006/relationships/image" Target="../media/image265.png"/><Relationship Id="rId9" Type="http://schemas.microsoft.com/office/2007/relationships/hdphoto" Target="../media/hdphoto33.wdp"/></Relationships>
</file>

<file path=ppt/slides/_rels/slide121.xml.rels><?xml version="1.0" encoding="UTF-8" standalone="yes"?>
<Relationships xmlns="http://schemas.openxmlformats.org/package/2006/relationships"><Relationship Id="rId8" Type="http://schemas.openxmlformats.org/officeDocument/2006/relationships/image" Target="../media/image283.png"/><Relationship Id="rId3" Type="http://schemas.openxmlformats.org/officeDocument/2006/relationships/image" Target="../media/image278.png"/><Relationship Id="rId7" Type="http://schemas.openxmlformats.org/officeDocument/2006/relationships/image" Target="../media/image282.png"/><Relationship Id="rId2" Type="http://schemas.openxmlformats.org/officeDocument/2006/relationships/image" Target="../media/image277.png"/><Relationship Id="rId1" Type="http://schemas.openxmlformats.org/officeDocument/2006/relationships/slideLayout" Target="../slideLayouts/slideLayout24.xml"/><Relationship Id="rId6" Type="http://schemas.openxmlformats.org/officeDocument/2006/relationships/image" Target="../media/image281.png"/><Relationship Id="rId5" Type="http://schemas.openxmlformats.org/officeDocument/2006/relationships/image" Target="../media/image280.png"/><Relationship Id="rId4" Type="http://schemas.openxmlformats.org/officeDocument/2006/relationships/image" Target="../media/image279.png"/><Relationship Id="rId9" Type="http://schemas.openxmlformats.org/officeDocument/2006/relationships/image" Target="../media/image284.png"/></Relationships>
</file>

<file path=ppt/slides/_rels/slide122.xml.rels><?xml version="1.0" encoding="UTF-8" standalone="yes"?>
<Relationships xmlns="http://schemas.openxmlformats.org/package/2006/relationships"><Relationship Id="rId3" Type="http://schemas.openxmlformats.org/officeDocument/2006/relationships/image" Target="../media/image279.png"/><Relationship Id="rId7" Type="http://schemas.openxmlformats.org/officeDocument/2006/relationships/image" Target="../media/image285.png"/><Relationship Id="rId2" Type="http://schemas.openxmlformats.org/officeDocument/2006/relationships/image" Target="../media/image278.png"/><Relationship Id="rId1" Type="http://schemas.openxmlformats.org/officeDocument/2006/relationships/slideLayout" Target="../slideLayouts/slideLayout24.xml"/><Relationship Id="rId6" Type="http://schemas.openxmlformats.org/officeDocument/2006/relationships/image" Target="../media/image282.png"/><Relationship Id="rId5" Type="http://schemas.openxmlformats.org/officeDocument/2006/relationships/image" Target="../media/image281.png"/><Relationship Id="rId4" Type="http://schemas.openxmlformats.org/officeDocument/2006/relationships/image" Target="../media/image280.png"/></Relationships>
</file>

<file path=ppt/slides/_rels/slide123.xml.rels><?xml version="1.0" encoding="UTF-8" standalone="yes"?>
<Relationships xmlns="http://schemas.openxmlformats.org/package/2006/relationships"><Relationship Id="rId8" Type="http://schemas.openxmlformats.org/officeDocument/2006/relationships/image" Target="../media/image286.png"/><Relationship Id="rId13" Type="http://schemas.openxmlformats.org/officeDocument/2006/relationships/image" Target="../media/image276.png"/><Relationship Id="rId3" Type="http://schemas.openxmlformats.org/officeDocument/2006/relationships/image" Target="../media/image251.png"/><Relationship Id="rId7" Type="http://schemas.openxmlformats.org/officeDocument/2006/relationships/image" Target="../media/image268.png"/><Relationship Id="rId12" Type="http://schemas.microsoft.com/office/2007/relationships/hdphoto" Target="../media/hdphoto33.wdp"/><Relationship Id="rId2" Type="http://schemas.openxmlformats.org/officeDocument/2006/relationships/notesSlide" Target="../notesSlides/notesSlide36.xml"/><Relationship Id="rId1" Type="http://schemas.openxmlformats.org/officeDocument/2006/relationships/slideLayout" Target="../slideLayouts/slideLayout23.xml"/><Relationship Id="rId6" Type="http://schemas.openxmlformats.org/officeDocument/2006/relationships/image" Target="../media/image267.png"/><Relationship Id="rId11" Type="http://schemas.openxmlformats.org/officeDocument/2006/relationships/image" Target="../media/image275.png"/><Relationship Id="rId5" Type="http://schemas.openxmlformats.org/officeDocument/2006/relationships/image" Target="../media/image266.png"/><Relationship Id="rId10" Type="http://schemas.openxmlformats.org/officeDocument/2006/relationships/image" Target="../media/image287.png"/><Relationship Id="rId4" Type="http://schemas.openxmlformats.org/officeDocument/2006/relationships/image" Target="../media/image265.png"/><Relationship Id="rId9" Type="http://schemas.microsoft.com/office/2007/relationships/hdphoto" Target="../media/hdphoto35.wdp"/><Relationship Id="rId14" Type="http://schemas.microsoft.com/office/2007/relationships/hdphoto" Target="../media/hdphoto34.wdp"/></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5.xml.rels><?xml version="1.0" encoding="UTF-8" standalone="yes"?>
<Relationships xmlns="http://schemas.openxmlformats.org/package/2006/relationships"><Relationship Id="rId8" Type="http://schemas.openxmlformats.org/officeDocument/2006/relationships/image" Target="../media/image292.png"/><Relationship Id="rId3" Type="http://schemas.openxmlformats.org/officeDocument/2006/relationships/image" Target="../media/image288.png"/><Relationship Id="rId7" Type="http://schemas.microsoft.com/office/2007/relationships/hdphoto" Target="../media/hdphoto36.wdp"/><Relationship Id="rId2" Type="http://schemas.openxmlformats.org/officeDocument/2006/relationships/notesSlide" Target="../notesSlides/notesSlide37.xml"/><Relationship Id="rId1" Type="http://schemas.openxmlformats.org/officeDocument/2006/relationships/slideLayout" Target="../slideLayouts/slideLayout23.xml"/><Relationship Id="rId6" Type="http://schemas.openxmlformats.org/officeDocument/2006/relationships/image" Target="../media/image291.png"/><Relationship Id="rId5" Type="http://schemas.openxmlformats.org/officeDocument/2006/relationships/image" Target="../media/image290.png"/><Relationship Id="rId10" Type="http://schemas.openxmlformats.org/officeDocument/2006/relationships/image" Target="../media/image293.png"/><Relationship Id="rId4" Type="http://schemas.openxmlformats.org/officeDocument/2006/relationships/image" Target="../media/image289.png"/><Relationship Id="rId9" Type="http://schemas.microsoft.com/office/2007/relationships/hdphoto" Target="../media/hdphoto37.wdp"/></Relationships>
</file>

<file path=ppt/slides/_rels/slide126.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38.xml"/><Relationship Id="rId1" Type="http://schemas.openxmlformats.org/officeDocument/2006/relationships/slideLayout" Target="../slideLayouts/slideLayout23.xml"/><Relationship Id="rId6" Type="http://schemas.openxmlformats.org/officeDocument/2006/relationships/image" Target="../media/image297.png"/><Relationship Id="rId5" Type="http://schemas.openxmlformats.org/officeDocument/2006/relationships/image" Target="../media/image296.png"/><Relationship Id="rId4" Type="http://schemas.openxmlformats.org/officeDocument/2006/relationships/image" Target="../media/image295.png"/></Relationships>
</file>

<file path=ppt/slides/_rels/slide127.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39.xml"/><Relationship Id="rId1" Type="http://schemas.openxmlformats.org/officeDocument/2006/relationships/slideLayout" Target="../slideLayouts/slideLayout23.xml"/><Relationship Id="rId5" Type="http://schemas.openxmlformats.org/officeDocument/2006/relationships/image" Target="../media/image297.png"/><Relationship Id="rId4" Type="http://schemas.openxmlformats.org/officeDocument/2006/relationships/image" Target="../media/image296.png"/></Relationships>
</file>

<file path=ppt/slides/_rels/slide128.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40.xml"/><Relationship Id="rId1" Type="http://schemas.openxmlformats.org/officeDocument/2006/relationships/slideLayout" Target="../slideLayouts/slideLayout23.xml"/><Relationship Id="rId5" Type="http://schemas.openxmlformats.org/officeDocument/2006/relationships/image" Target="../media/image297.png"/><Relationship Id="rId4" Type="http://schemas.openxmlformats.org/officeDocument/2006/relationships/image" Target="../media/image296.png"/></Relationships>
</file>

<file path=ppt/slides/_rels/slide129.xml.rels><?xml version="1.0" encoding="UTF-8" standalone="yes"?>
<Relationships xmlns="http://schemas.openxmlformats.org/package/2006/relationships"><Relationship Id="rId8" Type="http://schemas.openxmlformats.org/officeDocument/2006/relationships/image" Target="../media/image301.png"/><Relationship Id="rId3" Type="http://schemas.openxmlformats.org/officeDocument/2006/relationships/image" Target="../media/image296.png"/><Relationship Id="rId7" Type="http://schemas.openxmlformats.org/officeDocument/2006/relationships/image" Target="../media/image300.png"/><Relationship Id="rId2" Type="http://schemas.openxmlformats.org/officeDocument/2006/relationships/notesSlide" Target="../notesSlides/notesSlide41.xml"/><Relationship Id="rId1" Type="http://schemas.openxmlformats.org/officeDocument/2006/relationships/slideLayout" Target="../slideLayouts/slideLayout23.xml"/><Relationship Id="rId6" Type="http://schemas.openxmlformats.org/officeDocument/2006/relationships/image" Target="../media/image299.png"/><Relationship Id="rId5" Type="http://schemas.openxmlformats.org/officeDocument/2006/relationships/image" Target="../media/image298.png"/><Relationship Id="rId10" Type="http://schemas.openxmlformats.org/officeDocument/2006/relationships/image" Target="../media/image303.png"/><Relationship Id="rId4" Type="http://schemas.openxmlformats.org/officeDocument/2006/relationships/image" Target="../media/image297.png"/><Relationship Id="rId9" Type="http://schemas.openxmlformats.org/officeDocument/2006/relationships/image" Target="../media/image302.png"/></Relationships>
</file>

<file path=ppt/slides/_rels/slide13.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5.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1.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42.xml"/><Relationship Id="rId1" Type="http://schemas.openxmlformats.org/officeDocument/2006/relationships/slideLayout" Target="../slideLayouts/slideLayout23.xml"/><Relationship Id="rId6" Type="http://schemas.openxmlformats.org/officeDocument/2006/relationships/image" Target="../media/image306.svg"/><Relationship Id="rId5" Type="http://schemas.openxmlformats.org/officeDocument/2006/relationships/image" Target="../media/image305.png"/><Relationship Id="rId4" Type="http://schemas.openxmlformats.org/officeDocument/2006/relationships/image" Target="../media/image304.png"/></Relationships>
</file>

<file path=ppt/slides/_rels/slide132.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43.xml"/><Relationship Id="rId1" Type="http://schemas.openxmlformats.org/officeDocument/2006/relationships/slideLayout" Target="../slideLayouts/slideLayout23.xml"/><Relationship Id="rId5" Type="http://schemas.openxmlformats.org/officeDocument/2006/relationships/image" Target="../media/image308.png"/><Relationship Id="rId4" Type="http://schemas.openxmlformats.org/officeDocument/2006/relationships/image" Target="../media/image307.png"/></Relationships>
</file>

<file path=ppt/slides/_rels/slide133.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44.xml"/><Relationship Id="rId1" Type="http://schemas.openxmlformats.org/officeDocument/2006/relationships/slideLayout" Target="../slideLayouts/slideLayout23.xml"/><Relationship Id="rId6" Type="http://schemas.openxmlformats.org/officeDocument/2006/relationships/image" Target="../media/image309.png"/><Relationship Id="rId5" Type="http://schemas.openxmlformats.org/officeDocument/2006/relationships/image" Target="../media/image308.png"/><Relationship Id="rId4" Type="http://schemas.openxmlformats.org/officeDocument/2006/relationships/image" Target="../media/image307.png"/></Relationships>
</file>

<file path=ppt/slides/_rels/slide134.xml.rels><?xml version="1.0" encoding="UTF-8" standalone="yes"?>
<Relationships xmlns="http://schemas.openxmlformats.org/package/2006/relationships"><Relationship Id="rId3" Type="http://schemas.openxmlformats.org/officeDocument/2006/relationships/image" Target="../media/image298.png"/><Relationship Id="rId7" Type="http://schemas.openxmlformats.org/officeDocument/2006/relationships/image" Target="../media/image311.png"/><Relationship Id="rId2" Type="http://schemas.openxmlformats.org/officeDocument/2006/relationships/notesSlide" Target="../notesSlides/notesSlide45.xml"/><Relationship Id="rId1" Type="http://schemas.openxmlformats.org/officeDocument/2006/relationships/slideLayout" Target="../slideLayouts/slideLayout23.xml"/><Relationship Id="rId6" Type="http://schemas.openxmlformats.org/officeDocument/2006/relationships/image" Target="../media/image309.png"/><Relationship Id="rId5" Type="http://schemas.openxmlformats.org/officeDocument/2006/relationships/image" Target="../media/image308.png"/><Relationship Id="rId4" Type="http://schemas.openxmlformats.org/officeDocument/2006/relationships/image" Target="../media/image310.png"/></Relationships>
</file>

<file path=ppt/slides/_rels/slide135.xml.rels><?xml version="1.0" encoding="UTF-8" standalone="yes"?>
<Relationships xmlns="http://schemas.openxmlformats.org/package/2006/relationships"><Relationship Id="rId3" Type="http://schemas.openxmlformats.org/officeDocument/2006/relationships/hyperlink" Target="https://www.google.com/url?sa=i&amp;url=https%3A%2F%2Fmakeagif.com%2Fgif%2Fsvm-with-polynomial-kernel-visualization-kL5RYf&amp;psig=AOvVaw20veZZhdU5tUjFvW17tpuu&amp;ust=1715250237238000&amp;source=images&amp;cd=vfe&amp;opi=89978449&amp;ved=0CBIQjhxqFwoTCMjV5aHr_YUDFQAAAAAdAAAAABAS" TargetMode="External"/><Relationship Id="rId2" Type="http://schemas.openxmlformats.org/officeDocument/2006/relationships/image" Target="../media/image312.gif"/><Relationship Id="rId1" Type="http://schemas.openxmlformats.org/officeDocument/2006/relationships/slideLayout" Target="../slideLayouts/slideLayout2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7.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46.xml"/><Relationship Id="rId1" Type="http://schemas.openxmlformats.org/officeDocument/2006/relationships/slideLayout" Target="../slideLayouts/slideLayout23.xml"/><Relationship Id="rId6" Type="http://schemas.openxmlformats.org/officeDocument/2006/relationships/image" Target="../media/image316.png"/><Relationship Id="rId5" Type="http://schemas.openxmlformats.org/officeDocument/2006/relationships/image" Target="../media/image315.png"/><Relationship Id="rId4" Type="http://schemas.openxmlformats.org/officeDocument/2006/relationships/image" Target="../media/image314.png"/></Relationships>
</file>

<file path=ppt/slides/_rels/slide138.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47.xml"/><Relationship Id="rId1" Type="http://schemas.openxmlformats.org/officeDocument/2006/relationships/slideLayout" Target="../slideLayouts/slideLayout23.xml"/><Relationship Id="rId4" Type="http://schemas.openxmlformats.org/officeDocument/2006/relationships/image" Target="../media/image317.png"/></Relationships>
</file>

<file path=ppt/slides/_rels/slide139.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48.xml"/><Relationship Id="rId1" Type="http://schemas.openxmlformats.org/officeDocument/2006/relationships/slideLayout" Target="../slideLayouts/slideLayout23.xml"/><Relationship Id="rId4" Type="http://schemas.openxmlformats.org/officeDocument/2006/relationships/image" Target="../media/image319.png"/></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5.xml"/></Relationships>
</file>

<file path=ppt/slides/_rels/slide140.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49.xml"/><Relationship Id="rId1" Type="http://schemas.openxmlformats.org/officeDocument/2006/relationships/slideLayout" Target="../slideLayouts/slideLayout23.xml"/><Relationship Id="rId5" Type="http://schemas.openxmlformats.org/officeDocument/2006/relationships/image" Target="../media/image321.png"/><Relationship Id="rId4" Type="http://schemas.openxmlformats.org/officeDocument/2006/relationships/image" Target="../media/image320.png"/></Relationships>
</file>

<file path=ppt/slides/_rels/slide141.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50.xml"/><Relationship Id="rId1" Type="http://schemas.openxmlformats.org/officeDocument/2006/relationships/slideLayout" Target="../slideLayouts/slideLayout23.xml"/><Relationship Id="rId5" Type="http://schemas.openxmlformats.org/officeDocument/2006/relationships/image" Target="../media/image323.png"/><Relationship Id="rId4" Type="http://schemas.openxmlformats.org/officeDocument/2006/relationships/image" Target="../media/image322.png"/></Relationships>
</file>

<file path=ppt/slides/_rels/slide142.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notesSlide" Target="../notesSlides/notesSlide51.xml"/><Relationship Id="rId1" Type="http://schemas.openxmlformats.org/officeDocument/2006/relationships/slideLayout" Target="../slideLayouts/slideLayout23.xml"/><Relationship Id="rId5" Type="http://schemas.openxmlformats.org/officeDocument/2006/relationships/image" Target="../media/image325.png"/><Relationship Id="rId4" Type="http://schemas.microsoft.com/office/2007/relationships/hdphoto" Target="../media/hdphoto38.wdp"/></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4.xml.rels><?xml version="1.0" encoding="UTF-8" standalone="yes"?>
<Relationships xmlns="http://schemas.openxmlformats.org/package/2006/relationships"><Relationship Id="rId3" Type="http://schemas.openxmlformats.org/officeDocument/2006/relationships/hyperlink" Target="https://www.slideshare.net/ankitksharma/svm-37753690" TargetMode="External"/><Relationship Id="rId2" Type="http://schemas.openxmlformats.org/officeDocument/2006/relationships/hyperlink" Target="https://builtin.com/articles/feature-engineering" TargetMode="External"/><Relationship Id="rId1" Type="http://schemas.openxmlformats.org/officeDocument/2006/relationships/slideLayout" Target="../slideLayouts/slideLayout23.xml"/><Relationship Id="rId6" Type="http://schemas.openxmlformats.org/officeDocument/2006/relationships/hyperlink" Target="https://zhuanlan.zhihu.com/p/104383162" TargetMode="External"/><Relationship Id="rId5" Type="http://schemas.openxmlformats.org/officeDocument/2006/relationships/hyperlink" Target="https://maniksonituts.medium.com/what-is-kernel-support-vector-machine-svm-2685d2dec4fa" TargetMode="External"/><Relationship Id="rId4" Type="http://schemas.openxmlformats.org/officeDocument/2006/relationships/hyperlink" Target="https://www.cs.toronto.edu/~urtasun/courses/CSC411_Fall16/16_svm.pdf" TargetMode="Externa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3.xml"/></Relationships>
</file>

<file path=ppt/slides/_rels/slide147.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53.xml"/><Relationship Id="rId1" Type="http://schemas.openxmlformats.org/officeDocument/2006/relationships/slideLayout" Target="../slideLayouts/slideLayout23.xml"/></Relationships>
</file>

<file path=ppt/slides/_rels/slide148.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notesSlide" Target="../notesSlides/notesSlide54.xml"/><Relationship Id="rId1" Type="http://schemas.openxmlformats.org/officeDocument/2006/relationships/slideLayout" Target="../slideLayouts/slideLayout23.xml"/></Relationships>
</file>

<file path=ppt/slides/_rels/slide149.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55.xml"/><Relationship Id="rId1" Type="http://schemas.openxmlformats.org/officeDocument/2006/relationships/slideLayout" Target="../slideLayouts/slideLayout23.xml"/><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3.xml"/><Relationship Id="rId4" Type="http://schemas.microsoft.com/office/2007/relationships/hdphoto" Target="../media/hdphoto5.wdp"/></Relationships>
</file>

<file path=ppt/slides/_rels/slide150.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56.xml"/><Relationship Id="rId1" Type="http://schemas.openxmlformats.org/officeDocument/2006/relationships/slideLayout" Target="../slideLayouts/slideLayout23.xml"/></Relationships>
</file>

<file path=ppt/slides/_rels/slide151.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57.xml"/><Relationship Id="rId1" Type="http://schemas.openxmlformats.org/officeDocument/2006/relationships/slideLayout" Target="../slideLayouts/slideLayout23.xml"/></Relationships>
</file>

<file path=ppt/slides/_rels/slide152.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58.xml"/><Relationship Id="rId1" Type="http://schemas.openxmlformats.org/officeDocument/2006/relationships/slideLayout" Target="../slideLayouts/slideLayout23.xml"/></Relationships>
</file>

<file path=ppt/slides/_rels/slide153.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59.xml"/><Relationship Id="rId1" Type="http://schemas.openxmlformats.org/officeDocument/2006/relationships/slideLayout" Target="../slideLayouts/slideLayout23.xml"/></Relationships>
</file>

<file path=ppt/slides/_rels/slide154.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60.xml"/><Relationship Id="rId1" Type="http://schemas.openxmlformats.org/officeDocument/2006/relationships/slideLayout" Target="../slideLayouts/slideLayout23.xml"/></Relationships>
</file>

<file path=ppt/slides/_rels/slide155.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61.xml"/><Relationship Id="rId1" Type="http://schemas.openxmlformats.org/officeDocument/2006/relationships/slideLayout" Target="../slideLayouts/slideLayout23.xml"/></Relationships>
</file>

<file path=ppt/slides/_rels/slide156.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62.xml"/><Relationship Id="rId1" Type="http://schemas.openxmlformats.org/officeDocument/2006/relationships/slideLayout" Target="../slideLayouts/slideLayout23.xml"/></Relationships>
</file>

<file path=ppt/slides/_rels/slide157.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63.xml"/><Relationship Id="rId1" Type="http://schemas.openxmlformats.org/officeDocument/2006/relationships/slideLayout" Target="../slideLayouts/slideLayout23.xml"/><Relationship Id="rId6" Type="http://schemas.microsoft.com/office/2007/relationships/hdphoto" Target="../media/hdphoto39.wdp"/><Relationship Id="rId5" Type="http://schemas.openxmlformats.org/officeDocument/2006/relationships/image" Target="../media/image333.png"/><Relationship Id="rId4" Type="http://schemas.openxmlformats.org/officeDocument/2006/relationships/image" Target="../media/image332.png"/></Relationships>
</file>

<file path=ppt/slides/_rels/slide158.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notesSlide" Target="../notesSlides/notesSlide64.xml"/><Relationship Id="rId1" Type="http://schemas.openxmlformats.org/officeDocument/2006/relationships/slideLayout" Target="../slideLayouts/slideLayout23.xml"/><Relationship Id="rId5" Type="http://schemas.openxmlformats.org/officeDocument/2006/relationships/image" Target="../media/image336.png"/><Relationship Id="rId4" Type="http://schemas.openxmlformats.org/officeDocument/2006/relationships/image" Target="../media/image335.png"/></Relationships>
</file>

<file path=ppt/slides/_rels/slide159.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notesSlide" Target="../notesSlides/notesSlide65.xml"/><Relationship Id="rId1" Type="http://schemas.openxmlformats.org/officeDocument/2006/relationships/slideLayout" Target="../slideLayouts/slideLayout23.xml"/><Relationship Id="rId5" Type="http://schemas.openxmlformats.org/officeDocument/2006/relationships/image" Target="../media/image339.png"/><Relationship Id="rId4" Type="http://schemas.openxmlformats.org/officeDocument/2006/relationships/image" Target="../media/image338.png"/></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18.png"/><Relationship Id="rId16" Type="http://schemas.openxmlformats.org/officeDocument/2006/relationships/image" Target="../media/image32.png"/><Relationship Id="rId1" Type="http://schemas.openxmlformats.org/officeDocument/2006/relationships/slideLayout" Target="../slideLayouts/slideLayout23.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160.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notesSlide" Target="../notesSlides/notesSlide66.xml"/><Relationship Id="rId1" Type="http://schemas.openxmlformats.org/officeDocument/2006/relationships/slideLayout" Target="../slideLayouts/slideLayout23.xml"/><Relationship Id="rId4" Type="http://schemas.openxmlformats.org/officeDocument/2006/relationships/image" Target="../media/image340.jpeg"/></Relationships>
</file>

<file path=ppt/slides/_rels/slide161.xml.rels><?xml version="1.0" encoding="UTF-8" standalone="yes"?>
<Relationships xmlns="http://schemas.openxmlformats.org/package/2006/relationships"><Relationship Id="rId3" Type="http://schemas.openxmlformats.org/officeDocument/2006/relationships/image" Target="../media/image340.jpeg"/><Relationship Id="rId2" Type="http://schemas.openxmlformats.org/officeDocument/2006/relationships/notesSlide" Target="../notesSlides/notesSlide67.xml"/><Relationship Id="rId1" Type="http://schemas.openxmlformats.org/officeDocument/2006/relationships/slideLayout" Target="../slideLayouts/slideLayout23.xml"/><Relationship Id="rId5" Type="http://schemas.openxmlformats.org/officeDocument/2006/relationships/image" Target="../media/image49.png"/><Relationship Id="rId4" Type="http://schemas.openxmlformats.org/officeDocument/2006/relationships/image" Target="../media/image337.png"/></Relationships>
</file>

<file path=ppt/slides/_rels/slide162.xml.rels><?xml version="1.0" encoding="UTF-8" standalone="yes"?>
<Relationships xmlns="http://schemas.openxmlformats.org/package/2006/relationships"><Relationship Id="rId3" Type="http://schemas.openxmlformats.org/officeDocument/2006/relationships/image" Target="../media/image340.jpeg"/><Relationship Id="rId2" Type="http://schemas.openxmlformats.org/officeDocument/2006/relationships/notesSlide" Target="../notesSlides/notesSlide68.xml"/><Relationship Id="rId1" Type="http://schemas.openxmlformats.org/officeDocument/2006/relationships/slideLayout" Target="../slideLayouts/slideLayout23.xml"/><Relationship Id="rId4" Type="http://schemas.openxmlformats.org/officeDocument/2006/relationships/image" Target="../media/image337.png"/></Relationships>
</file>

<file path=ppt/slides/_rels/slide163.xml.rels><?xml version="1.0" encoding="UTF-8" standalone="yes"?>
<Relationships xmlns="http://schemas.openxmlformats.org/package/2006/relationships"><Relationship Id="rId8" Type="http://schemas.openxmlformats.org/officeDocument/2006/relationships/image" Target="../media/image346.png"/><Relationship Id="rId3" Type="http://schemas.openxmlformats.org/officeDocument/2006/relationships/image" Target="../media/image341.png"/><Relationship Id="rId7" Type="http://schemas.openxmlformats.org/officeDocument/2006/relationships/image" Target="../media/image345.png"/><Relationship Id="rId2" Type="http://schemas.openxmlformats.org/officeDocument/2006/relationships/notesSlide" Target="../notesSlides/notesSlide69.xml"/><Relationship Id="rId1" Type="http://schemas.openxmlformats.org/officeDocument/2006/relationships/slideLayout" Target="../slideLayouts/slideLayout23.xml"/><Relationship Id="rId6" Type="http://schemas.openxmlformats.org/officeDocument/2006/relationships/image" Target="../media/image344.png"/><Relationship Id="rId5" Type="http://schemas.openxmlformats.org/officeDocument/2006/relationships/image" Target="../media/image343.png"/><Relationship Id="rId4" Type="http://schemas.openxmlformats.org/officeDocument/2006/relationships/image" Target="../media/image342.png"/></Relationships>
</file>

<file path=ppt/slides/_rels/slide164.xml.rels><?xml version="1.0" encoding="UTF-8" standalone="yes"?>
<Relationships xmlns="http://schemas.openxmlformats.org/package/2006/relationships"><Relationship Id="rId3" Type="http://schemas.openxmlformats.org/officeDocument/2006/relationships/image" Target="../media/image347.png"/><Relationship Id="rId7" Type="http://schemas.openxmlformats.org/officeDocument/2006/relationships/image" Target="../media/image351.png"/><Relationship Id="rId2" Type="http://schemas.openxmlformats.org/officeDocument/2006/relationships/notesSlide" Target="../notesSlides/notesSlide70.xml"/><Relationship Id="rId1" Type="http://schemas.openxmlformats.org/officeDocument/2006/relationships/slideLayout" Target="../slideLayouts/slideLayout23.xml"/><Relationship Id="rId6" Type="http://schemas.openxmlformats.org/officeDocument/2006/relationships/image" Target="../media/image350.png"/><Relationship Id="rId5" Type="http://schemas.openxmlformats.org/officeDocument/2006/relationships/image" Target="../media/image349.png"/><Relationship Id="rId4" Type="http://schemas.openxmlformats.org/officeDocument/2006/relationships/image" Target="../media/image348.png"/></Relationships>
</file>

<file path=ppt/slides/_rels/slide165.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71.xml"/><Relationship Id="rId1" Type="http://schemas.openxmlformats.org/officeDocument/2006/relationships/slideLayout" Target="../slideLayouts/slideLayout23.xml"/></Relationships>
</file>

<file path=ppt/slides/_rels/slide166.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notesSlide" Target="../notesSlides/notesSlide72.xml"/><Relationship Id="rId1" Type="http://schemas.openxmlformats.org/officeDocument/2006/relationships/slideLayout" Target="../slideLayouts/slideLayout23.xml"/></Relationships>
</file>

<file path=ppt/slides/_rels/slide167.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73.xml"/><Relationship Id="rId1" Type="http://schemas.openxmlformats.org/officeDocument/2006/relationships/slideLayout" Target="../slideLayouts/slideLayout23.xml"/><Relationship Id="rId5" Type="http://schemas.openxmlformats.org/officeDocument/2006/relationships/image" Target="../media/image337.png"/><Relationship Id="rId4" Type="http://schemas.openxmlformats.org/officeDocument/2006/relationships/image" Target="../media/image353.png"/></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3.xml"/></Relationships>
</file>

<file path=ppt/slides/_rels/slide169.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75.xml"/><Relationship Id="rId1" Type="http://schemas.openxmlformats.org/officeDocument/2006/relationships/slideLayout" Target="../slideLayouts/slideLayout23.xml"/><Relationship Id="rId4" Type="http://schemas.microsoft.com/office/2007/relationships/hdphoto" Target="../media/hdphoto40.wdp"/></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3.xml"/><Relationship Id="rId4" Type="http://schemas.microsoft.com/office/2007/relationships/hdphoto" Target="../media/hdphoto6.wdp"/></Relationships>
</file>

<file path=ppt/slides/_rels/slide170.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76.xml"/><Relationship Id="rId1" Type="http://schemas.openxmlformats.org/officeDocument/2006/relationships/slideLayout" Target="../slideLayouts/slideLayout23.xml"/><Relationship Id="rId5" Type="http://schemas.openxmlformats.org/officeDocument/2006/relationships/image" Target="../media/image356.png"/><Relationship Id="rId4" Type="http://schemas.microsoft.com/office/2007/relationships/hdphoto" Target="../media/hdphoto40.wdp"/></Relationships>
</file>

<file path=ppt/slides/_rels/slide171.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notesSlide" Target="../notesSlides/notesSlide77.xml"/><Relationship Id="rId1" Type="http://schemas.openxmlformats.org/officeDocument/2006/relationships/slideLayout" Target="../slideLayouts/slideLayout23.xml"/><Relationship Id="rId5" Type="http://schemas.openxmlformats.org/officeDocument/2006/relationships/image" Target="../media/image358.png"/><Relationship Id="rId4" Type="http://schemas.microsoft.com/office/2007/relationships/hdphoto" Target="../media/hdphoto41.wdp"/></Relationships>
</file>

<file path=ppt/slides/_rels/slide172.xml.rels><?xml version="1.0" encoding="UTF-8" standalone="yes"?>
<Relationships xmlns="http://schemas.openxmlformats.org/package/2006/relationships"><Relationship Id="rId3" Type="http://schemas.openxmlformats.org/officeDocument/2006/relationships/image" Target="../media/image359.png"/><Relationship Id="rId2" Type="http://schemas.openxmlformats.org/officeDocument/2006/relationships/image" Target="../media/image49.png"/><Relationship Id="rId1" Type="http://schemas.openxmlformats.org/officeDocument/2006/relationships/slideLayout" Target="../slideLayouts/slideLayout24.xml"/><Relationship Id="rId4" Type="http://schemas.openxmlformats.org/officeDocument/2006/relationships/image" Target="../media/image360.gif"/></Relationships>
</file>

<file path=ppt/slides/_rels/slide173.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78.xml"/><Relationship Id="rId1" Type="http://schemas.openxmlformats.org/officeDocument/2006/relationships/slideLayout" Target="../slideLayouts/slideLayout23.xml"/><Relationship Id="rId4" Type="http://schemas.openxmlformats.org/officeDocument/2006/relationships/image" Target="../media/image362.png"/></Relationships>
</file>

<file path=ppt/slides/_rels/slide174.xml.rels><?xml version="1.0" encoding="UTF-8" standalone="yes"?>
<Relationships xmlns="http://schemas.openxmlformats.org/package/2006/relationships"><Relationship Id="rId2" Type="http://schemas.openxmlformats.org/officeDocument/2006/relationships/image" Target="../media/image363.png"/><Relationship Id="rId1" Type="http://schemas.openxmlformats.org/officeDocument/2006/relationships/slideLayout" Target="../slideLayouts/slideLayout2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6.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notesSlide" Target="../notesSlides/notesSlide79.xml"/><Relationship Id="rId1" Type="http://schemas.openxmlformats.org/officeDocument/2006/relationships/slideLayout" Target="../slideLayouts/slideLayout23.xml"/><Relationship Id="rId5" Type="http://schemas.openxmlformats.org/officeDocument/2006/relationships/image" Target="../media/image366.png"/><Relationship Id="rId4" Type="http://schemas.openxmlformats.org/officeDocument/2006/relationships/image" Target="../media/image365.png"/></Relationships>
</file>

<file path=ppt/slides/_rels/slide177.xml.rels><?xml version="1.0" encoding="UTF-8" standalone="yes"?>
<Relationships xmlns="http://schemas.openxmlformats.org/package/2006/relationships"><Relationship Id="rId3" Type="http://schemas.openxmlformats.org/officeDocument/2006/relationships/hyperlink" Target="https://medium.com/@SCU.Datascientist/python%E5%AD%B8%E7%BF%92%E7%AD%86%E8%A8%98-%E6%B1%BA%E7%AD%96%E6%A8%B9-decision-tree-b9acf11f0f84" TargetMode="External"/><Relationship Id="rId2" Type="http://schemas.openxmlformats.org/officeDocument/2006/relationships/hyperlink" Target="https://medium.com/@nikitamalviya/demystifying-cross-entropy-a-key-concept-for-understanding-classification-in-machine-learning-84efb0842fbd" TargetMode="External"/><Relationship Id="rId1" Type="http://schemas.openxmlformats.org/officeDocument/2006/relationships/slideLayout" Target="../slideLayouts/slideLayout2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5.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80.xml.rels><?xml version="1.0" encoding="UTF-8" standalone="yes"?>
<Relationships xmlns="http://schemas.openxmlformats.org/package/2006/relationships"><Relationship Id="rId2" Type="http://schemas.openxmlformats.org/officeDocument/2006/relationships/image" Target="../media/image367.png"/><Relationship Id="rId1" Type="http://schemas.openxmlformats.org/officeDocument/2006/relationships/slideLayout" Target="../slideLayouts/slideLayout23.xml"/></Relationships>
</file>

<file path=ppt/slides/_rels/slide181.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notesSlide" Target="../notesSlides/notesSlide81.xml"/><Relationship Id="rId1" Type="http://schemas.openxmlformats.org/officeDocument/2006/relationships/slideLayout" Target="../slideLayouts/slideLayout24.xml"/><Relationship Id="rId5" Type="http://schemas.openxmlformats.org/officeDocument/2006/relationships/image" Target="../media/image370.png"/><Relationship Id="rId4" Type="http://schemas.openxmlformats.org/officeDocument/2006/relationships/image" Target="../media/image369.png"/></Relationships>
</file>

<file path=ppt/slides/_rels/slide182.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notesSlide" Target="../notesSlides/notesSlide82.xml"/><Relationship Id="rId1" Type="http://schemas.openxmlformats.org/officeDocument/2006/relationships/slideLayout" Target="../slideLayouts/slideLayout24.xml"/></Relationships>
</file>

<file path=ppt/slides/_rels/slide183.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4.xml"/></Relationships>
</file>

<file path=ppt/slides/_rels/slide184.xml.rels><?xml version="1.0" encoding="UTF-8" standalone="yes"?>
<Relationships xmlns="http://schemas.openxmlformats.org/package/2006/relationships"><Relationship Id="rId3" Type="http://schemas.openxmlformats.org/officeDocument/2006/relationships/image" Target="../media/image374.png"/><Relationship Id="rId7" Type="http://schemas.openxmlformats.org/officeDocument/2006/relationships/image" Target="../media/image378.jpeg"/><Relationship Id="rId2" Type="http://schemas.openxmlformats.org/officeDocument/2006/relationships/image" Target="../media/image373.png"/><Relationship Id="rId1" Type="http://schemas.openxmlformats.org/officeDocument/2006/relationships/slideLayout" Target="../slideLayouts/slideLayout23.xml"/><Relationship Id="rId6" Type="http://schemas.openxmlformats.org/officeDocument/2006/relationships/image" Target="../media/image377.png"/><Relationship Id="rId5" Type="http://schemas.openxmlformats.org/officeDocument/2006/relationships/image" Target="../media/image376.png"/><Relationship Id="rId4" Type="http://schemas.openxmlformats.org/officeDocument/2006/relationships/image" Target="../media/image375.png"/></Relationships>
</file>

<file path=ppt/slides/_rels/slide185.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notesSlide" Target="../notesSlides/notesSlide83.xml"/><Relationship Id="rId1" Type="http://schemas.openxmlformats.org/officeDocument/2006/relationships/slideLayout" Target="../slideLayouts/slideLayout23.xml"/><Relationship Id="rId4" Type="http://schemas.openxmlformats.org/officeDocument/2006/relationships/image" Target="../media/image380.png"/></Relationships>
</file>

<file path=ppt/slides/_rels/slide186.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notesSlide" Target="../notesSlides/notesSlide84.xml"/><Relationship Id="rId1" Type="http://schemas.openxmlformats.org/officeDocument/2006/relationships/slideLayout" Target="../slideLayouts/slideLayout23.xml"/><Relationship Id="rId4" Type="http://schemas.openxmlformats.org/officeDocument/2006/relationships/image" Target="../media/image380.png"/></Relationships>
</file>

<file path=ppt/slides/_rels/slide187.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85.xml"/><Relationship Id="rId1" Type="http://schemas.openxmlformats.org/officeDocument/2006/relationships/slideLayout" Target="../slideLayouts/slideLayout23.xml"/><Relationship Id="rId4" Type="http://schemas.openxmlformats.org/officeDocument/2006/relationships/image" Target="../media/image383.png"/></Relationships>
</file>

<file path=ppt/slides/_rels/slide188.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86.xml"/><Relationship Id="rId1" Type="http://schemas.openxmlformats.org/officeDocument/2006/relationships/slideLayout" Target="../slideLayouts/slideLayout23.xml"/><Relationship Id="rId4" Type="http://schemas.openxmlformats.org/officeDocument/2006/relationships/image" Target="../media/image383.png"/></Relationships>
</file>

<file path=ppt/slides/_rels/slide189.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87.xml"/><Relationship Id="rId1" Type="http://schemas.openxmlformats.org/officeDocument/2006/relationships/slideLayout" Target="../slideLayouts/slideLayout23.xml"/><Relationship Id="rId4" Type="http://schemas.openxmlformats.org/officeDocument/2006/relationships/image" Target="../media/image383.png"/></Relationships>
</file>

<file path=ppt/slides/_rels/slide1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png"/><Relationship Id="rId7" Type="http://schemas.microsoft.com/office/2007/relationships/hdphoto" Target="../media/hdphoto8.wdp"/><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46.png"/><Relationship Id="rId5" Type="http://schemas.microsoft.com/office/2007/relationships/hdphoto" Target="../media/hdphoto7.wdp"/><Relationship Id="rId10" Type="http://schemas.openxmlformats.org/officeDocument/2006/relationships/image" Target="../media/image49.png"/><Relationship Id="rId4" Type="http://schemas.openxmlformats.org/officeDocument/2006/relationships/image" Target="../media/image45.png"/><Relationship Id="rId9" Type="http://schemas.openxmlformats.org/officeDocument/2006/relationships/image" Target="../media/image48.png"/></Relationships>
</file>

<file path=ppt/slides/_rels/slide190.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88.xml"/><Relationship Id="rId1" Type="http://schemas.openxmlformats.org/officeDocument/2006/relationships/slideLayout" Target="../slideLayouts/slideLayout23.xml"/><Relationship Id="rId4" Type="http://schemas.openxmlformats.org/officeDocument/2006/relationships/image" Target="../media/image383.png"/></Relationships>
</file>

<file path=ppt/slides/_rels/slide191.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89.xml"/><Relationship Id="rId1" Type="http://schemas.openxmlformats.org/officeDocument/2006/relationships/slideLayout" Target="../slideLayouts/slideLayout23.xml"/><Relationship Id="rId4" Type="http://schemas.openxmlformats.org/officeDocument/2006/relationships/image" Target="../media/image383.png"/></Relationships>
</file>

<file path=ppt/slides/_rels/slide192.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90.xml"/><Relationship Id="rId1" Type="http://schemas.openxmlformats.org/officeDocument/2006/relationships/slideLayout" Target="../slideLayouts/slideLayout23.xml"/><Relationship Id="rId4" Type="http://schemas.openxmlformats.org/officeDocument/2006/relationships/image" Target="../media/image383.png"/></Relationships>
</file>

<file path=ppt/slides/_rels/slide193.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91.xml"/><Relationship Id="rId1" Type="http://schemas.openxmlformats.org/officeDocument/2006/relationships/slideLayout" Target="../slideLayouts/slideLayout23.xml"/></Relationships>
</file>

<file path=ppt/slides/_rels/slide194.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image" Target="../media/image384.gif"/><Relationship Id="rId1" Type="http://schemas.openxmlformats.org/officeDocument/2006/relationships/slideLayout" Target="../slideLayouts/slideLayout24.xml"/><Relationship Id="rId4" Type="http://schemas.openxmlformats.org/officeDocument/2006/relationships/image" Target="../media/image383.png"/></Relationships>
</file>

<file path=ppt/slides/_rels/slide195.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image" Target="../media/image386.png"/><Relationship Id="rId1" Type="http://schemas.openxmlformats.org/officeDocument/2006/relationships/slideLayout" Target="../slideLayouts/slideLayout24.xml"/><Relationship Id="rId4" Type="http://schemas.openxmlformats.org/officeDocument/2006/relationships/image" Target="../media/image388.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7.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389.png"/><Relationship Id="rId1" Type="http://schemas.openxmlformats.org/officeDocument/2006/relationships/slideLayout" Target="../slideLayouts/slideLayout24.xml"/><Relationship Id="rId6" Type="http://schemas.openxmlformats.org/officeDocument/2006/relationships/image" Target="../media/image393.png"/><Relationship Id="rId5" Type="http://schemas.openxmlformats.org/officeDocument/2006/relationships/image" Target="../media/image392.png"/><Relationship Id="rId4" Type="http://schemas.openxmlformats.org/officeDocument/2006/relationships/image" Target="../media/image391.png"/></Relationships>
</file>

<file path=ppt/slides/_rels/slide198.xml.rels><?xml version="1.0" encoding="UTF-8" standalone="yes"?>
<Relationships xmlns="http://schemas.openxmlformats.org/package/2006/relationships"><Relationship Id="rId3" Type="http://schemas.openxmlformats.org/officeDocument/2006/relationships/image" Target="../media/image395.png"/><Relationship Id="rId2" Type="http://schemas.openxmlformats.org/officeDocument/2006/relationships/image" Target="../media/image394.png"/><Relationship Id="rId1" Type="http://schemas.openxmlformats.org/officeDocument/2006/relationships/slideLayout" Target="../slideLayouts/slideLayout24.xml"/><Relationship Id="rId5" Type="http://schemas.openxmlformats.org/officeDocument/2006/relationships/image" Target="../media/image397.png"/><Relationship Id="rId4" Type="http://schemas.openxmlformats.org/officeDocument/2006/relationships/image" Target="../media/image396.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1.xml.rels><?xml version="1.0" encoding="UTF-8" standalone="yes"?>
<Relationships xmlns="http://schemas.openxmlformats.org/package/2006/relationships"><Relationship Id="rId3" Type="http://schemas.openxmlformats.org/officeDocument/2006/relationships/hyperlink" Target="https://www.js-adways.com.tw/news/253" TargetMode="External"/><Relationship Id="rId2" Type="http://schemas.openxmlformats.org/officeDocument/2006/relationships/hyperlink" Target="https://www.linkflowtech.com/news/142" TargetMode="External"/><Relationship Id="rId1" Type="http://schemas.openxmlformats.org/officeDocument/2006/relationships/slideLayout" Target="../slideLayouts/slideLayout23.xml"/><Relationship Id="rId6" Type="http://schemas.openxmlformats.org/officeDocument/2006/relationships/image" Target="../media/image399.png"/><Relationship Id="rId5" Type="http://schemas.openxmlformats.org/officeDocument/2006/relationships/hyperlink" Target="https://coggle.it/diagram/Xjp5TJiXnjNH-Vej/t/%E8%81%9A%E9%A1%9E%E6%BC%94%E7%AE%97%E6%B3%95-%EF%BC%88cluster-analysis%EF%BC%89" TargetMode="External"/><Relationship Id="rId4" Type="http://schemas.openxmlformats.org/officeDocument/2006/relationships/image" Target="../media/image398.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3.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image" Target="../media/image400.png"/><Relationship Id="rId1" Type="http://schemas.openxmlformats.org/officeDocument/2006/relationships/slideLayout" Target="../slideLayouts/slideLayout24.xml"/></Relationships>
</file>

<file path=ppt/slides/_rels/slide204.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notesSlide" Target="../notesSlides/notesSlide92.xml"/><Relationship Id="rId1" Type="http://schemas.openxmlformats.org/officeDocument/2006/relationships/slideLayout" Target="../slideLayouts/slideLayout23.xml"/></Relationships>
</file>

<file path=ppt/slides/_rels/slide205.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93.xml"/><Relationship Id="rId1" Type="http://schemas.openxmlformats.org/officeDocument/2006/relationships/slideLayout" Target="../slideLayouts/slideLayout23.xml"/><Relationship Id="rId4" Type="http://schemas.openxmlformats.org/officeDocument/2006/relationships/image" Target="../media/image403.png"/></Relationships>
</file>

<file path=ppt/slides/_rels/slide206.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94.xml"/><Relationship Id="rId1" Type="http://schemas.openxmlformats.org/officeDocument/2006/relationships/slideLayout" Target="../slideLayouts/slideLayout23.xml"/><Relationship Id="rId4" Type="http://schemas.openxmlformats.org/officeDocument/2006/relationships/image" Target="../media/image403.png"/></Relationships>
</file>

<file path=ppt/slides/_rels/slide207.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95.xml"/><Relationship Id="rId1" Type="http://schemas.openxmlformats.org/officeDocument/2006/relationships/slideLayout" Target="../slideLayouts/slideLayout23.xml"/><Relationship Id="rId4" Type="http://schemas.openxmlformats.org/officeDocument/2006/relationships/image" Target="../media/image403.png"/></Relationships>
</file>

<file path=ppt/slides/_rels/slide208.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96.xml"/><Relationship Id="rId1" Type="http://schemas.openxmlformats.org/officeDocument/2006/relationships/slideLayout" Target="../slideLayouts/slideLayout23.xml"/><Relationship Id="rId4" Type="http://schemas.openxmlformats.org/officeDocument/2006/relationships/image" Target="../media/image403.png"/></Relationships>
</file>

<file path=ppt/slides/_rels/slide209.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97.xml"/><Relationship Id="rId1" Type="http://schemas.openxmlformats.org/officeDocument/2006/relationships/slideLayout" Target="../slideLayouts/slideLayout23.xml"/><Relationship Id="rId4" Type="http://schemas.openxmlformats.org/officeDocument/2006/relationships/image" Target="../media/image403.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23.xml"/><Relationship Id="rId4" Type="http://schemas.openxmlformats.org/officeDocument/2006/relationships/image" Target="../media/image57.png"/></Relationships>
</file>

<file path=ppt/slides/_rels/slide210.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98.xml"/><Relationship Id="rId1" Type="http://schemas.openxmlformats.org/officeDocument/2006/relationships/slideLayout" Target="../slideLayouts/slideLayout23.xml"/><Relationship Id="rId4" Type="http://schemas.openxmlformats.org/officeDocument/2006/relationships/image" Target="../media/image403.png"/></Relationships>
</file>

<file path=ppt/slides/_rels/slide211.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notesSlide" Target="../notesSlides/notesSlide99.xml"/><Relationship Id="rId1" Type="http://schemas.openxmlformats.org/officeDocument/2006/relationships/slideLayout" Target="../slideLayouts/slideLayout23.xml"/><Relationship Id="rId5" Type="http://schemas.openxmlformats.org/officeDocument/2006/relationships/image" Target="../media/image405.png"/><Relationship Id="rId4" Type="http://schemas.microsoft.com/office/2007/relationships/hdphoto" Target="../media/hdphoto42.wdp"/></Relationships>
</file>

<file path=ppt/slides/_rels/slide212.xml.rels><?xml version="1.0" encoding="UTF-8" standalone="yes"?>
<Relationships xmlns="http://schemas.openxmlformats.org/package/2006/relationships"><Relationship Id="rId8" Type="http://schemas.openxmlformats.org/officeDocument/2006/relationships/image" Target="../media/image411.png"/><Relationship Id="rId3" Type="http://schemas.openxmlformats.org/officeDocument/2006/relationships/image" Target="../media/image406.png"/><Relationship Id="rId7" Type="http://schemas.openxmlformats.org/officeDocument/2006/relationships/image" Target="../media/image410.png"/><Relationship Id="rId2" Type="http://schemas.openxmlformats.org/officeDocument/2006/relationships/notesSlide" Target="../notesSlides/notesSlide100.xml"/><Relationship Id="rId1" Type="http://schemas.openxmlformats.org/officeDocument/2006/relationships/slideLayout" Target="../slideLayouts/slideLayout23.xml"/><Relationship Id="rId6" Type="http://schemas.openxmlformats.org/officeDocument/2006/relationships/image" Target="../media/image409.png"/><Relationship Id="rId11" Type="http://schemas.openxmlformats.org/officeDocument/2006/relationships/image" Target="../media/image414.png"/><Relationship Id="rId5" Type="http://schemas.openxmlformats.org/officeDocument/2006/relationships/image" Target="../media/image408.png"/><Relationship Id="rId10" Type="http://schemas.openxmlformats.org/officeDocument/2006/relationships/image" Target="../media/image413.png"/><Relationship Id="rId4" Type="http://schemas.openxmlformats.org/officeDocument/2006/relationships/image" Target="../media/image407.png"/><Relationship Id="rId9" Type="http://schemas.openxmlformats.org/officeDocument/2006/relationships/image" Target="../media/image412.png"/></Relationships>
</file>

<file path=ppt/slides/_rels/slide213.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101.xml"/><Relationship Id="rId1" Type="http://schemas.openxmlformats.org/officeDocument/2006/relationships/slideLayout" Target="../slideLayouts/slideLayout23.xml"/><Relationship Id="rId5" Type="http://schemas.openxmlformats.org/officeDocument/2006/relationships/image" Target="../media/image415.png"/><Relationship Id="rId4" Type="http://schemas.openxmlformats.org/officeDocument/2006/relationships/image" Target="../media/image403.png"/></Relationships>
</file>

<file path=ppt/slides/_rels/slide214.xml.rels><?xml version="1.0" encoding="UTF-8" standalone="yes"?>
<Relationships xmlns="http://schemas.openxmlformats.org/package/2006/relationships"><Relationship Id="rId2" Type="http://schemas.openxmlformats.org/officeDocument/2006/relationships/image" Target="../media/image416.png"/><Relationship Id="rId1" Type="http://schemas.openxmlformats.org/officeDocument/2006/relationships/slideLayout" Target="../slideLayouts/slideLayout24.xml"/></Relationships>
</file>

<file path=ppt/slides/_rels/slide215.xml.rels><?xml version="1.0" encoding="UTF-8" standalone="yes"?>
<Relationships xmlns="http://schemas.openxmlformats.org/package/2006/relationships"><Relationship Id="rId2" Type="http://schemas.openxmlformats.org/officeDocument/2006/relationships/hyperlink" Target="https://medium.com/@jason8410271027/%E5%AD%B8%E7%BF%92%E7%AD%86%E8%A8%98-k-means%E7%90%86%E8%AB%96%E7%AF%87-40e0ae506e1b" TargetMode="Externa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image60.png"/><Relationship Id="rId5" Type="http://schemas.openxmlformats.org/officeDocument/2006/relationships/image" Target="../media/image49.png"/><Relationship Id="rId10" Type="http://schemas.openxmlformats.org/officeDocument/2006/relationships/image" Target="../media/image63.png"/><Relationship Id="rId4" Type="http://schemas.openxmlformats.org/officeDocument/2006/relationships/image" Target="../media/image59.png"/><Relationship Id="rId9"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microsoft.com/office/2007/relationships/hdphoto" Target="../media/hdphoto10.wdp"/><Relationship Id="rId5" Type="http://schemas.openxmlformats.org/officeDocument/2006/relationships/image" Target="../media/image68.png"/><Relationship Id="rId4" Type="http://schemas.openxmlformats.org/officeDocument/2006/relationships/image" Target="../media/image67.gif"/></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23.xml"/><Relationship Id="rId6" Type="http://schemas.microsoft.com/office/2007/relationships/hdphoto" Target="../media/hdphoto11.wdp"/><Relationship Id="rId5" Type="http://schemas.openxmlformats.org/officeDocument/2006/relationships/image" Target="../media/image70.png"/><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72.png"/><Relationship Id="rId1" Type="http://schemas.openxmlformats.org/officeDocument/2006/relationships/slideLayout" Target="../slideLayouts/slideLayout24.xml"/><Relationship Id="rId5" Type="http://schemas.openxmlformats.org/officeDocument/2006/relationships/image" Target="../media/image49.png"/><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23.xml"/><Relationship Id="rId5" Type="http://schemas.openxmlformats.org/officeDocument/2006/relationships/image" Target="../media/image81.png"/><Relationship Id="rId4" Type="http://schemas.openxmlformats.org/officeDocument/2006/relationships/image" Target="../media/image80.png"/></Relationships>
</file>

<file path=ppt/slides/_rels/slide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3.xml"/><Relationship Id="rId5" Type="http://schemas.openxmlformats.org/officeDocument/2006/relationships/image" Target="../media/image85.png"/><Relationship Id="rId4" Type="http://schemas.openxmlformats.org/officeDocument/2006/relationships/image" Target="../media/image84.png"/></Relationships>
</file>

<file path=ppt/slides/_rels/slide3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6.png"/><Relationship Id="rId1" Type="http://schemas.openxmlformats.org/officeDocument/2006/relationships/slideLayout" Target="../slideLayouts/slideLayout23.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35.xml.rels><?xml version="1.0" encoding="UTF-8" standalone="yes"?>
<Relationships xmlns="http://schemas.openxmlformats.org/package/2006/relationships"><Relationship Id="rId3" Type="http://schemas.openxmlformats.org/officeDocument/2006/relationships/hyperlink" Target="https://medium.com/@simranjeetsingh1497/the-ultimate-guide-to-machine-learning-from-eda-to-model-deployment-part-2-e56ac58785f8" TargetMode="External"/><Relationship Id="rId2" Type="http://schemas.openxmlformats.org/officeDocument/2006/relationships/hyperlink" Target="https://builtin.com/articles/feature-engineering" TargetMode="Externa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3.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image" Target="../media/image96.jpeg"/><Relationship Id="rId7" Type="http://schemas.openxmlformats.org/officeDocument/2006/relationships/image" Target="../media/image100.png"/><Relationship Id="rId2" Type="http://schemas.openxmlformats.org/officeDocument/2006/relationships/image" Target="../media/image95.jpeg"/><Relationship Id="rId1" Type="http://schemas.openxmlformats.org/officeDocument/2006/relationships/slideLayout" Target="../slideLayouts/slideLayout23.xml"/><Relationship Id="rId6" Type="http://schemas.openxmlformats.org/officeDocument/2006/relationships/image" Target="../media/image99.jpeg"/><Relationship Id="rId5" Type="http://schemas.openxmlformats.org/officeDocument/2006/relationships/image" Target="../media/image98.gif"/><Relationship Id="rId4" Type="http://schemas.openxmlformats.org/officeDocument/2006/relationships/image" Target="../media/image97.gif"/></Relationships>
</file>

<file path=ppt/slides/_rels/slide4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3.xml"/><Relationship Id="rId6" Type="http://schemas.openxmlformats.org/officeDocument/2006/relationships/image" Target="../media/image96.jpeg"/><Relationship Id="rId5" Type="http://schemas.openxmlformats.org/officeDocument/2006/relationships/image" Target="../media/image104.png"/><Relationship Id="rId4" Type="http://schemas.openxmlformats.org/officeDocument/2006/relationships/image" Target="../media/image103.png"/></Relationships>
</file>

<file path=ppt/slides/_rels/slide43.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98.gif"/><Relationship Id="rId2" Type="http://schemas.openxmlformats.org/officeDocument/2006/relationships/image" Target="../media/image105.png"/><Relationship Id="rId1" Type="http://schemas.openxmlformats.org/officeDocument/2006/relationships/slideLayout" Target="../slideLayouts/slideLayout23.xml"/><Relationship Id="rId6" Type="http://schemas.openxmlformats.org/officeDocument/2006/relationships/image" Target="../media/image97.gif"/><Relationship Id="rId5" Type="http://schemas.openxmlformats.org/officeDocument/2006/relationships/image" Target="../media/image96.jpeg"/><Relationship Id="rId4" Type="http://schemas.openxmlformats.org/officeDocument/2006/relationships/image" Target="../media/image104.png"/></Relationships>
</file>

<file path=ppt/slides/_rels/slide4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emf"/><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3.xml"/><Relationship Id="rId6" Type="http://schemas.openxmlformats.org/officeDocument/2006/relationships/image" Target="../media/image49.png"/><Relationship Id="rId5" Type="http://schemas.openxmlformats.org/officeDocument/2006/relationships/image" Target="../media/image114.png"/><Relationship Id="rId4" Type="http://schemas.openxmlformats.org/officeDocument/2006/relationships/image" Target="../media/image113.png"/></Relationships>
</file>

<file path=ppt/slides/_rels/slide47.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15.png"/><Relationship Id="rId1" Type="http://schemas.openxmlformats.org/officeDocument/2006/relationships/slideLayout" Target="../slideLayouts/slideLayout23.xml"/><Relationship Id="rId5" Type="http://schemas.microsoft.com/office/2007/relationships/hdphoto" Target="../media/hdphoto14.wdp"/><Relationship Id="rId4" Type="http://schemas.openxmlformats.org/officeDocument/2006/relationships/image" Target="../media/image116.png"/></Relationships>
</file>

<file path=ppt/slides/_rels/slide48.xml.rels><?xml version="1.0" encoding="UTF-8" standalone="yes"?>
<Relationships xmlns="http://schemas.openxmlformats.org/package/2006/relationships"><Relationship Id="rId8" Type="http://schemas.microsoft.com/office/2007/relationships/hdphoto" Target="../media/hdphoto16.wdp"/><Relationship Id="rId3" Type="http://schemas.openxmlformats.org/officeDocument/2006/relationships/image" Target="../media/image118.png"/><Relationship Id="rId7" Type="http://schemas.openxmlformats.org/officeDocument/2006/relationships/image" Target="../media/image121.png"/><Relationship Id="rId2" Type="http://schemas.openxmlformats.org/officeDocument/2006/relationships/image" Target="../media/image117.png"/><Relationship Id="rId1" Type="http://schemas.openxmlformats.org/officeDocument/2006/relationships/slideLayout" Target="../slideLayouts/slideLayout23.xml"/><Relationship Id="rId6" Type="http://schemas.microsoft.com/office/2007/relationships/hdphoto" Target="../media/hdphoto15.wdp"/><Relationship Id="rId5" Type="http://schemas.openxmlformats.org/officeDocument/2006/relationships/image" Target="../media/image120.png"/><Relationship Id="rId10" Type="http://schemas.openxmlformats.org/officeDocument/2006/relationships/image" Target="../media/image123.png"/><Relationship Id="rId4" Type="http://schemas.openxmlformats.org/officeDocument/2006/relationships/image" Target="../media/image119.png"/><Relationship Id="rId9" Type="http://schemas.openxmlformats.org/officeDocument/2006/relationships/image" Target="../media/image122.png"/></Relationships>
</file>

<file path=ppt/slides/_rels/slide49.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5.png"/><Relationship Id="rId7" Type="http://schemas.microsoft.com/office/2007/relationships/hdphoto" Target="../media/hdphoto17.wdp"/><Relationship Id="rId2" Type="http://schemas.openxmlformats.org/officeDocument/2006/relationships/image" Target="../media/image124.png"/><Relationship Id="rId1" Type="http://schemas.openxmlformats.org/officeDocument/2006/relationships/slideLayout" Target="../slideLayouts/slideLayout23.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 Id="rId9" Type="http://schemas.openxmlformats.org/officeDocument/2006/relationships/image" Target="../media/image13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23.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51.xml.rels><?xml version="1.0" encoding="UTF-8" standalone="yes"?>
<Relationships xmlns="http://schemas.openxmlformats.org/package/2006/relationships"><Relationship Id="rId2" Type="http://schemas.openxmlformats.org/officeDocument/2006/relationships/hyperlink" Target="https://python.plainenglish.io/feature-scaling-when-should-you-use-standardization-and-normalization-ea2eabb4a1d5" TargetMode="Externa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8" Type="http://schemas.microsoft.com/office/2007/relationships/hdphoto" Target="../media/hdphoto20.wdp"/><Relationship Id="rId3" Type="http://schemas.microsoft.com/office/2007/relationships/hdphoto" Target="../media/hdphoto18.wdp"/><Relationship Id="rId7" Type="http://schemas.openxmlformats.org/officeDocument/2006/relationships/image" Target="../media/image140.png"/><Relationship Id="rId2" Type="http://schemas.openxmlformats.org/officeDocument/2006/relationships/image" Target="../media/image137.png"/><Relationship Id="rId1" Type="http://schemas.openxmlformats.org/officeDocument/2006/relationships/slideLayout" Target="../slideLayouts/slideLayout23.xml"/><Relationship Id="rId6" Type="http://schemas.microsoft.com/office/2007/relationships/hdphoto" Target="../media/hdphoto19.wdp"/><Relationship Id="rId5" Type="http://schemas.openxmlformats.org/officeDocument/2006/relationships/image" Target="../media/image139.png"/><Relationship Id="rId4" Type="http://schemas.openxmlformats.org/officeDocument/2006/relationships/image" Target="../media/image138.png"/><Relationship Id="rId9" Type="http://schemas.openxmlformats.org/officeDocument/2006/relationships/image" Target="../media/image141.png"/></Relationships>
</file>

<file path=ppt/slides/_rels/slide54.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png"/><Relationship Id="rId7" Type="http://schemas.openxmlformats.org/officeDocument/2006/relationships/image" Target="../media/image144.gif"/><Relationship Id="rId2" Type="http://schemas.openxmlformats.org/officeDocument/2006/relationships/image" Target="../media/image138.png"/><Relationship Id="rId1" Type="http://schemas.openxmlformats.org/officeDocument/2006/relationships/slideLayout" Target="../slideLayouts/slideLayout23.xml"/><Relationship Id="rId6" Type="http://schemas.openxmlformats.org/officeDocument/2006/relationships/image" Target="../media/image143.png"/><Relationship Id="rId5" Type="http://schemas.openxmlformats.org/officeDocument/2006/relationships/image" Target="../media/image142.png"/><Relationship Id="rId10" Type="http://schemas.microsoft.com/office/2007/relationships/hdphoto" Target="../media/hdphoto21.wdp"/><Relationship Id="rId4" Type="http://schemas.microsoft.com/office/2007/relationships/hdphoto" Target="../media/hdphoto20.wdp"/><Relationship Id="rId9" Type="http://schemas.openxmlformats.org/officeDocument/2006/relationships/image" Target="../media/image146.png"/></Relationships>
</file>

<file path=ppt/slides/_rels/slide55.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137.png"/><Relationship Id="rId1" Type="http://schemas.openxmlformats.org/officeDocument/2006/relationships/slideLayout" Target="../slideLayouts/slideLayout23.xml"/><Relationship Id="rId6" Type="http://schemas.openxmlformats.org/officeDocument/2006/relationships/image" Target="../media/image138.png"/><Relationship Id="rId5" Type="http://schemas.openxmlformats.org/officeDocument/2006/relationships/image" Target="../media/image148.png"/><Relationship Id="rId4" Type="http://schemas.openxmlformats.org/officeDocument/2006/relationships/image" Target="../media/image147.png"/></Relationships>
</file>

<file path=ppt/slides/_rels/slide5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2" Type="http://schemas.openxmlformats.org/officeDocument/2006/relationships/hyperlink" Target="https://builtin.com/articles/feature-engineering" TargetMode="External"/><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3" Type="http://schemas.openxmlformats.org/officeDocument/2006/relationships/hyperlink" Target="https://www.businesstoday.com.tw/author/release/7288" TargetMode="External"/><Relationship Id="rId7" Type="http://schemas.openxmlformats.org/officeDocument/2006/relationships/image" Target="../media/image155.jpeg"/><Relationship Id="rId2" Type="http://schemas.openxmlformats.org/officeDocument/2006/relationships/image" Target="../media/image151.png"/><Relationship Id="rId1" Type="http://schemas.openxmlformats.org/officeDocument/2006/relationships/slideLayout" Target="../slideLayouts/slideLayout23.xml"/><Relationship Id="rId6" Type="http://schemas.openxmlformats.org/officeDocument/2006/relationships/image" Target="../media/image154.jpeg"/><Relationship Id="rId5" Type="http://schemas.openxmlformats.org/officeDocument/2006/relationships/image" Target="../media/image153.png"/><Relationship Id="rId4" Type="http://schemas.openxmlformats.org/officeDocument/2006/relationships/image" Target="../media/image15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156.png"/><Relationship Id="rId1" Type="http://schemas.openxmlformats.org/officeDocument/2006/relationships/slideLayout" Target="../slideLayouts/slideLayout23.xml"/><Relationship Id="rId4" Type="http://schemas.openxmlformats.org/officeDocument/2006/relationships/image" Target="../media/image157.png"/></Relationships>
</file>

<file path=ppt/slides/_rels/slide6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3.xml"/><Relationship Id="rId5" Type="http://schemas.openxmlformats.org/officeDocument/2006/relationships/image" Target="../media/image160.gif"/><Relationship Id="rId4" Type="http://schemas.microsoft.com/office/2007/relationships/hdphoto" Target="../media/hdphoto23.wdp"/></Relationships>
</file>

<file path=ppt/slides/_rels/slide62.xml.rels><?xml version="1.0" encoding="UTF-8" standalone="yes"?>
<Relationships xmlns="http://schemas.openxmlformats.org/package/2006/relationships"><Relationship Id="rId8" Type="http://schemas.microsoft.com/office/2007/relationships/hdphoto" Target="../media/hdphoto26.wdp"/><Relationship Id="rId3" Type="http://schemas.openxmlformats.org/officeDocument/2006/relationships/image" Target="../media/image162.png"/><Relationship Id="rId7" Type="http://schemas.openxmlformats.org/officeDocument/2006/relationships/image" Target="../media/image164.png"/><Relationship Id="rId2" Type="http://schemas.openxmlformats.org/officeDocument/2006/relationships/image" Target="../media/image161.png"/><Relationship Id="rId1" Type="http://schemas.openxmlformats.org/officeDocument/2006/relationships/slideLayout" Target="../slideLayouts/slideLayout23.xml"/><Relationship Id="rId6" Type="http://schemas.microsoft.com/office/2007/relationships/hdphoto" Target="../media/hdphoto25.wdp"/><Relationship Id="rId5" Type="http://schemas.openxmlformats.org/officeDocument/2006/relationships/image" Target="../media/image163.png"/><Relationship Id="rId4" Type="http://schemas.microsoft.com/office/2007/relationships/hdphoto" Target="../media/hdphoto24.wdp"/></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jpeg"/><Relationship Id="rId1" Type="http://schemas.openxmlformats.org/officeDocument/2006/relationships/slideLayout" Target="../slideLayouts/slideLayout23.xml"/><Relationship Id="rId6" Type="http://schemas.openxmlformats.org/officeDocument/2006/relationships/image" Target="../media/image168.png"/><Relationship Id="rId5" Type="http://schemas.microsoft.com/office/2007/relationships/hdphoto" Target="../media/hdphoto27.wdp"/><Relationship Id="rId4" Type="http://schemas.openxmlformats.org/officeDocument/2006/relationships/image" Target="../media/image167.png"/></Relationships>
</file>

<file path=ppt/slides/_rels/slide65.xml.rels><?xml version="1.0" encoding="UTF-8" standalone="yes"?>
<Relationships xmlns="http://schemas.openxmlformats.org/package/2006/relationships"><Relationship Id="rId8" Type="http://schemas.microsoft.com/office/2007/relationships/hdphoto" Target="../media/hdphoto29.wdp"/><Relationship Id="rId3" Type="http://schemas.openxmlformats.org/officeDocument/2006/relationships/image" Target="../media/image170.png"/><Relationship Id="rId7" Type="http://schemas.openxmlformats.org/officeDocument/2006/relationships/image" Target="../media/image173.png"/><Relationship Id="rId2" Type="http://schemas.openxmlformats.org/officeDocument/2006/relationships/image" Target="../media/image169.png"/><Relationship Id="rId1" Type="http://schemas.openxmlformats.org/officeDocument/2006/relationships/slideLayout" Target="../slideLayouts/slideLayout23.xml"/><Relationship Id="rId6" Type="http://schemas.openxmlformats.org/officeDocument/2006/relationships/image" Target="../media/image172.png"/><Relationship Id="rId5" Type="http://schemas.microsoft.com/office/2007/relationships/hdphoto" Target="../media/hdphoto28.wdp"/><Relationship Id="rId4" Type="http://schemas.openxmlformats.org/officeDocument/2006/relationships/image" Target="../media/image171.png"/></Relationships>
</file>

<file path=ppt/slides/_rels/slide6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2" Type="http://schemas.openxmlformats.org/officeDocument/2006/relationships/hyperlink" Target="https://builtin.com/articles/feature-engineering" TargetMode="External"/><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7.xml"/><Relationship Id="rId1" Type="http://schemas.openxmlformats.org/officeDocument/2006/relationships/slideLayout" Target="../slideLayouts/slideLayout23.xml"/><Relationship Id="rId5" Type="http://schemas.openxmlformats.org/officeDocument/2006/relationships/image" Target="../media/image177.png"/><Relationship Id="rId4" Type="http://schemas.openxmlformats.org/officeDocument/2006/relationships/image" Target="../media/image17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8.xml"/><Relationship Id="rId1" Type="http://schemas.openxmlformats.org/officeDocument/2006/relationships/slideLayout" Target="../slideLayouts/slideLayout23.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9.xml"/><Relationship Id="rId1" Type="http://schemas.openxmlformats.org/officeDocument/2006/relationships/slideLayout" Target="../slideLayouts/slideLayout23.xml"/><Relationship Id="rId5" Type="http://schemas.openxmlformats.org/officeDocument/2006/relationships/image" Target="../media/image184.png"/><Relationship Id="rId4" Type="http://schemas.openxmlformats.org/officeDocument/2006/relationships/image" Target="../media/image183.png"/></Relationships>
</file>

<file path=ppt/slides/_rels/slide7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20.xml"/><Relationship Id="rId1" Type="http://schemas.openxmlformats.org/officeDocument/2006/relationships/slideLayout" Target="../slideLayouts/slideLayout23.xml"/><Relationship Id="rId5" Type="http://schemas.openxmlformats.org/officeDocument/2006/relationships/image" Target="../media/image187.png"/><Relationship Id="rId4" Type="http://schemas.openxmlformats.org/officeDocument/2006/relationships/image" Target="../media/image186.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52.png"/><Relationship Id="rId1" Type="http://schemas.openxmlformats.org/officeDocument/2006/relationships/slideLayout" Target="../slideLayouts/slideLayout23.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5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22.xml"/><Relationship Id="rId1" Type="http://schemas.openxmlformats.org/officeDocument/2006/relationships/slideLayout" Target="../slideLayouts/slideLayout23.xml"/><Relationship Id="rId5" Type="http://schemas.openxmlformats.org/officeDocument/2006/relationships/image" Target="../media/image152.png"/><Relationship Id="rId4" Type="http://schemas.openxmlformats.org/officeDocument/2006/relationships/image" Target="../media/image192.png"/></Relationships>
</file>

<file path=ppt/slides/_rels/slide7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80.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93.png"/><Relationship Id="rId7" Type="http://schemas.openxmlformats.org/officeDocument/2006/relationships/image" Target="../media/image152.png"/><Relationship Id="rId2" Type="http://schemas.openxmlformats.org/officeDocument/2006/relationships/notesSlide" Target="../notesSlides/notesSlide24.xml"/><Relationship Id="rId1" Type="http://schemas.openxmlformats.org/officeDocument/2006/relationships/slideLayout" Target="../slideLayouts/slideLayout23.xml"/><Relationship Id="rId6" Type="http://schemas.openxmlformats.org/officeDocument/2006/relationships/image" Target="../media/image195.png"/><Relationship Id="rId5" Type="http://schemas.openxmlformats.org/officeDocument/2006/relationships/image" Target="../media/image192.png"/><Relationship Id="rId10" Type="http://schemas.openxmlformats.org/officeDocument/2006/relationships/image" Target="../media/image189.png"/><Relationship Id="rId4" Type="http://schemas.openxmlformats.org/officeDocument/2006/relationships/image" Target="../media/image194.png"/><Relationship Id="rId9" Type="http://schemas.openxmlformats.org/officeDocument/2006/relationships/image" Target="../media/image153.png"/></Relationships>
</file>

<file path=ppt/slides/_rels/slide81.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25.xml"/><Relationship Id="rId1" Type="http://schemas.openxmlformats.org/officeDocument/2006/relationships/slideLayout" Target="../slideLayouts/slideLayout23.xml"/><Relationship Id="rId6" Type="http://schemas.openxmlformats.org/officeDocument/2006/relationships/image" Target="../media/image194.png"/><Relationship Id="rId5" Type="http://schemas.openxmlformats.org/officeDocument/2006/relationships/image" Target="../media/image198.png"/><Relationship Id="rId4" Type="http://schemas.openxmlformats.org/officeDocument/2006/relationships/image" Target="../media/image197.png"/></Relationships>
</file>

<file path=ppt/slides/_rels/slide82.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image" Target="../media/image200.png"/><Relationship Id="rId7" Type="http://schemas.microsoft.com/office/2007/relationships/hdphoto" Target="../media/hdphoto31.wdp"/><Relationship Id="rId2" Type="http://schemas.openxmlformats.org/officeDocument/2006/relationships/image" Target="../media/image199.png"/><Relationship Id="rId1" Type="http://schemas.openxmlformats.org/officeDocument/2006/relationships/slideLayout" Target="../slideLayouts/slideLayout23.xml"/><Relationship Id="rId6" Type="http://schemas.openxmlformats.org/officeDocument/2006/relationships/image" Target="../media/image202.png"/><Relationship Id="rId5" Type="http://schemas.microsoft.com/office/2007/relationships/hdphoto" Target="../media/hdphoto30.wdp"/><Relationship Id="rId4" Type="http://schemas.openxmlformats.org/officeDocument/2006/relationships/image" Target="../media/image201.png"/></Relationships>
</file>

<file path=ppt/slides/_rels/slide83.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4.png"/><Relationship Id="rId1" Type="http://schemas.openxmlformats.org/officeDocument/2006/relationships/slideLayout" Target="../slideLayouts/slideLayout23.xml"/><Relationship Id="rId5" Type="http://schemas.openxmlformats.org/officeDocument/2006/relationships/image" Target="../media/image206.png"/><Relationship Id="rId4" Type="http://schemas.openxmlformats.org/officeDocument/2006/relationships/image" Target="../media/image205.png"/></Relationships>
</file>

<file path=ppt/slides/_rels/slide8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207.png"/><Relationship Id="rId1" Type="http://schemas.openxmlformats.org/officeDocument/2006/relationships/slideLayout" Target="../slideLayouts/slideLayout23.xml"/></Relationships>
</file>

<file path=ppt/slides/_rels/slide85.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193.png"/><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7.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193.png"/><Relationship Id="rId1" Type="http://schemas.openxmlformats.org/officeDocument/2006/relationships/slideLayout" Target="../slideLayouts/slideLayout23.xml"/></Relationships>
</file>

<file path=ppt/slides/_rels/slide88.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3.xml"/></Relationships>
</file>

<file path=ppt/slides/_rels/slide8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5.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3.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23.xml"/></Relationships>
</file>

<file path=ppt/slides/_rels/slide94.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24.xml"/><Relationship Id="rId4" Type="http://schemas.openxmlformats.org/officeDocument/2006/relationships/image" Target="../media/image214.png"/></Relationships>
</file>

<file path=ppt/slides/_rels/slide95.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96.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27.xml"/><Relationship Id="rId1" Type="http://schemas.openxmlformats.org/officeDocument/2006/relationships/slideLayout" Target="../slideLayouts/slideLayout23.xml"/><Relationship Id="rId6" Type="http://schemas.openxmlformats.org/officeDocument/2006/relationships/image" Target="../media/image219.png"/><Relationship Id="rId5" Type="http://schemas.openxmlformats.org/officeDocument/2006/relationships/image" Target="../media/image218.gif"/><Relationship Id="rId4" Type="http://schemas.openxmlformats.org/officeDocument/2006/relationships/image" Target="../media/image217.gif"/></Relationships>
</file>

<file path=ppt/slides/_rels/slide97.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4.xml"/></Relationships>
</file>

<file path=ppt/slides/_rels/slide98.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26.xml"/><Relationship Id="rId5" Type="http://schemas.openxmlformats.org/officeDocument/2006/relationships/hyperlink" Target="https://www.researchgate.net/publication/367161027_Assessment_of_Convolutional_Neural_Network_Pre-Trained_Models_for_Detection_and_Orientation_of_Cracks?_tp=eyJjb250ZXh0Ijp7ImZpcnN0UGFnZSI6Il9kaXJlY3QiLCJwYWdlIjoiX2RpcmVjdCJ9fQ" TargetMode="External"/><Relationship Id="rId4" Type="http://schemas.openxmlformats.org/officeDocument/2006/relationships/image" Target="../media/image224.png"/></Relationships>
</file>

<file path=ppt/slides/_rels/slide99.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26.xml"/><Relationship Id="rId6" Type="http://schemas.openxmlformats.org/officeDocument/2006/relationships/hyperlink" Target="https://www.researchgate.net/publication/336676712_Interaction-Based_Behavioral_Analysis_of_Twitter_Social_Network_Accounts?_tp=eyJjb250ZXh0Ijp7ImZpcnN0UGFnZSI6Il9kaXJlY3QiLCJwYWdlIjoiX2RpcmVjdCJ9fQ" TargetMode="External"/><Relationship Id="rId5" Type="http://schemas.openxmlformats.org/officeDocument/2006/relationships/image" Target="../media/image227.png"/><Relationship Id="rId4" Type="http://schemas.microsoft.com/office/2007/relationships/hdphoto" Target="../media/hdphoto3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D845606E-1F48-4108-96CA-11A4E2272B6B}"/>
              </a:ext>
            </a:extLst>
          </p:cNvPr>
          <p:cNvSpPr/>
          <p:nvPr/>
        </p:nvSpPr>
        <p:spPr>
          <a:xfrm>
            <a:off x="0" y="0"/>
            <a:ext cx="12192000" cy="6858000"/>
          </a:xfrm>
          <a:prstGeom prst="rect">
            <a:avLst/>
          </a:prstGeom>
          <a:solidFill>
            <a:schemeClr val="bg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E260EF42-5E54-479B-888E-2419B44FE1B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05E05A-C565-4ECA-A52B-AF5703A92FCB}"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pic>
        <p:nvPicPr>
          <p:cNvPr id="8" name="圖片 7" descr="一張含有 虛構角色, 面具, 恐怖 的圖片&#10;&#10;自動產生的描述">
            <a:extLst>
              <a:ext uri="{FF2B5EF4-FFF2-40B4-BE49-F238E27FC236}">
                <a16:creationId xmlns:a16="http://schemas.microsoft.com/office/drawing/2014/main" id="{AC1FFE6B-4180-4D50-A785-7F9EEE319350}"/>
              </a:ext>
            </a:extLst>
          </p:cNvPr>
          <p:cNvPicPr>
            <a:picLocks noChangeAspect="1"/>
          </p:cNvPicPr>
          <p:nvPr/>
        </p:nvPicPr>
        <p:blipFill rotWithShape="1">
          <a:blip r:embed="rId2">
            <a:extLst>
              <a:ext uri="{28A0092B-C50C-407E-A947-70E740481C1C}">
                <a14:useLocalDpi xmlns:a14="http://schemas.microsoft.com/office/drawing/2010/main" val="0"/>
              </a:ext>
            </a:extLst>
          </a:blip>
          <a:srcRect r="18025"/>
          <a:stretch/>
        </p:blipFill>
        <p:spPr>
          <a:xfrm>
            <a:off x="0" y="0"/>
            <a:ext cx="8432800" cy="6858000"/>
          </a:xfrm>
          <a:prstGeom prst="rect">
            <a:avLst/>
          </a:prstGeom>
          <a:ln>
            <a:noFill/>
          </a:ln>
          <a:effectLst>
            <a:outerShdw blurRad="190500" algn="tl" rotWithShape="0">
              <a:srgbClr val="000000">
                <a:alpha val="70000"/>
              </a:srgbClr>
            </a:outerShdw>
          </a:effectLst>
        </p:spPr>
      </p:pic>
      <p:sp>
        <p:nvSpPr>
          <p:cNvPr id="27" name="矩形 26">
            <a:extLst>
              <a:ext uri="{FF2B5EF4-FFF2-40B4-BE49-F238E27FC236}">
                <a16:creationId xmlns:a16="http://schemas.microsoft.com/office/drawing/2014/main" id="{77059B22-10A4-44F5-88D0-9E509F9F1C91}"/>
              </a:ext>
            </a:extLst>
          </p:cNvPr>
          <p:cNvSpPr/>
          <p:nvPr/>
        </p:nvSpPr>
        <p:spPr>
          <a:xfrm>
            <a:off x="-2527" y="-16527"/>
            <a:ext cx="8432800" cy="6858000"/>
          </a:xfrm>
          <a:prstGeom prst="rect">
            <a:avLst/>
          </a:prstGeom>
          <a:solidFill>
            <a:schemeClr val="bg1">
              <a:lumMod val="50000"/>
              <a:alpha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1" name="矩形 20">
            <a:extLst>
              <a:ext uri="{FF2B5EF4-FFF2-40B4-BE49-F238E27FC236}">
                <a16:creationId xmlns:a16="http://schemas.microsoft.com/office/drawing/2014/main" id="{5B806F1A-2DF8-4BBB-8109-3F788CCAEBCA}"/>
              </a:ext>
            </a:extLst>
          </p:cNvPr>
          <p:cNvSpPr/>
          <p:nvPr/>
        </p:nvSpPr>
        <p:spPr>
          <a:xfrm rot="10800000">
            <a:off x="2613891" y="2173816"/>
            <a:ext cx="7531100" cy="2510367"/>
          </a:xfrm>
          <a:prstGeom prst="rect">
            <a:avLst/>
          </a:prstGeom>
          <a:gradFill flip="none" rotWithShape="1">
            <a:gsLst>
              <a:gs pos="0">
                <a:schemeClr val="accent1">
                  <a:lumMod val="40000"/>
                  <a:lumOff val="60000"/>
                  <a:alpha val="80000"/>
                </a:schemeClr>
              </a:gs>
              <a:gs pos="32000">
                <a:schemeClr val="accent1">
                  <a:lumMod val="45000"/>
                  <a:lumOff val="55000"/>
                </a:schemeClr>
              </a:gs>
              <a:gs pos="100000">
                <a:srgbClr val="6C8F93">
                  <a:alpha val="9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矩形 28">
            <a:extLst>
              <a:ext uri="{FF2B5EF4-FFF2-40B4-BE49-F238E27FC236}">
                <a16:creationId xmlns:a16="http://schemas.microsoft.com/office/drawing/2014/main" id="{72B59CB5-2D7D-42C0-B101-3C9EE0482795}"/>
              </a:ext>
            </a:extLst>
          </p:cNvPr>
          <p:cNvSpPr/>
          <p:nvPr/>
        </p:nvSpPr>
        <p:spPr>
          <a:xfrm rot="10800000">
            <a:off x="2358448" y="2002604"/>
            <a:ext cx="8055552" cy="2857262"/>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1" name="矩形 30">
            <a:extLst>
              <a:ext uri="{FF2B5EF4-FFF2-40B4-BE49-F238E27FC236}">
                <a16:creationId xmlns:a16="http://schemas.microsoft.com/office/drawing/2014/main" id="{45CC8680-443C-413C-98E5-21B280DA4E07}"/>
              </a:ext>
            </a:extLst>
          </p:cNvPr>
          <p:cNvSpPr/>
          <p:nvPr/>
        </p:nvSpPr>
        <p:spPr>
          <a:xfrm>
            <a:off x="8512400" y="1866077"/>
            <a:ext cx="1800000" cy="183240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solidFill>
                  <a:sysClr val="windowText" lastClr="000000"/>
                </a:solidFill>
              </a:ln>
              <a:solidFill>
                <a:prstClr val="white"/>
              </a:solidFill>
              <a:effectLst/>
              <a:uLnTx/>
              <a:uFillTx/>
              <a:latin typeface="Calibri" panose="020F0502020204030204"/>
              <a:ea typeface="新細明體" panose="02020500000000000000" pitchFamily="18" charset="-120"/>
              <a:cs typeface="+mn-cs"/>
            </a:endParaRPr>
          </a:p>
        </p:txBody>
      </p:sp>
      <p:pic>
        <p:nvPicPr>
          <p:cNvPr id="35" name="圖片 34" descr="一張含有 符號, 字型, 標誌, 圖形 的圖片&#10;&#10;自動產生的描述">
            <a:extLst>
              <a:ext uri="{FF2B5EF4-FFF2-40B4-BE49-F238E27FC236}">
                <a16:creationId xmlns:a16="http://schemas.microsoft.com/office/drawing/2014/main" id="{D05E3F62-9751-4433-8EE9-7812D5E80F9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344991" y="1729551"/>
            <a:ext cx="1800000" cy="1800000"/>
          </a:xfrm>
          <a:prstGeom prst="rect">
            <a:avLst/>
          </a:prstGeom>
        </p:spPr>
      </p:pic>
      <p:sp>
        <p:nvSpPr>
          <p:cNvPr id="36" name="文字方塊 35">
            <a:extLst>
              <a:ext uri="{FF2B5EF4-FFF2-40B4-BE49-F238E27FC236}">
                <a16:creationId xmlns:a16="http://schemas.microsoft.com/office/drawing/2014/main" id="{9921DCF5-9509-4F5F-B925-C343D9F75541}"/>
              </a:ext>
            </a:extLst>
          </p:cNvPr>
          <p:cNvSpPr txBox="1"/>
          <p:nvPr/>
        </p:nvSpPr>
        <p:spPr>
          <a:xfrm>
            <a:off x="2856456" y="2428338"/>
            <a:ext cx="358867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0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rPr>
              <a:t>Machine Learning</a:t>
            </a:r>
            <a:endParaRPr kumimoji="0" lang="zh-TW" altLang="en-US" sz="40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endParaRPr>
          </a:p>
        </p:txBody>
      </p:sp>
      <p:sp>
        <p:nvSpPr>
          <p:cNvPr id="37" name="文字方塊 36">
            <a:extLst>
              <a:ext uri="{FF2B5EF4-FFF2-40B4-BE49-F238E27FC236}">
                <a16:creationId xmlns:a16="http://schemas.microsoft.com/office/drawing/2014/main" id="{FDC41838-6989-46A2-B329-AFC4F2C1C7B0}"/>
              </a:ext>
            </a:extLst>
          </p:cNvPr>
          <p:cNvSpPr txBox="1"/>
          <p:nvPr/>
        </p:nvSpPr>
        <p:spPr>
          <a:xfrm>
            <a:off x="4123781" y="3282287"/>
            <a:ext cx="319965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rPr>
              <a:t>ML</a:t>
            </a:r>
            <a:r>
              <a:rPr kumimoji="0" lang="zh-TW" altLang="en-US" sz="28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rPr>
              <a:t> </a:t>
            </a:r>
            <a:r>
              <a:rPr kumimoji="0" lang="en-US" altLang="zh-TW" sz="28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rPr>
              <a:t>master zero to one</a:t>
            </a:r>
            <a:endParaRPr kumimoji="0" lang="zh-TW" altLang="en-US" sz="2800" b="0" i="0" u="none" strike="noStrike" kern="1200" cap="none" spc="0" normalizeH="0" baseline="0" noProof="0" dirty="0">
              <a:ln>
                <a:noFill/>
              </a:ln>
              <a:solidFill>
                <a:prstClr val="black"/>
              </a:solidFill>
              <a:effectLst/>
              <a:uLnTx/>
              <a:uFillTx/>
              <a:latin typeface="Centaur" panose="02030504050205020304" pitchFamily="18" charset="0"/>
              <a:ea typeface="新細明體" panose="02020500000000000000" pitchFamily="18" charset="-120"/>
              <a:cs typeface="+mn-cs"/>
            </a:endParaRPr>
          </a:p>
        </p:txBody>
      </p:sp>
      <p:sp>
        <p:nvSpPr>
          <p:cNvPr id="15" name="文字方塊 14">
            <a:extLst>
              <a:ext uri="{FF2B5EF4-FFF2-40B4-BE49-F238E27FC236}">
                <a16:creationId xmlns:a16="http://schemas.microsoft.com/office/drawing/2014/main" id="{3E2ECDF5-71F9-4B5B-99F2-7B1346DBF634}"/>
              </a:ext>
            </a:extLst>
          </p:cNvPr>
          <p:cNvSpPr txBox="1"/>
          <p:nvPr/>
        </p:nvSpPr>
        <p:spPr>
          <a:xfrm>
            <a:off x="8768080" y="5710018"/>
            <a:ext cx="3291840" cy="646331"/>
          </a:xfrm>
          <a:prstGeom prst="rect">
            <a:avLst/>
          </a:prstGeom>
          <a:no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2024 </a:t>
            </a:r>
            <a:r>
              <a:rPr kumimoji="0" lang="zh-TW" altLang="en-US"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版權所有，請勿抄襲或盜用</a:t>
            </a:r>
            <a:endParaRPr kumimoji="0" lang="en-US" altLang="zh-TW"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禁止任何未經同意的抄襲、引用或商業分享。</a:t>
            </a:r>
            <a:endPar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維陽保留最終法律追訴權</a:t>
            </a:r>
          </a:p>
        </p:txBody>
      </p:sp>
    </p:spTree>
    <p:extLst>
      <p:ext uri="{BB962C8B-B14F-4D97-AF65-F5344CB8AC3E}">
        <p14:creationId xmlns:p14="http://schemas.microsoft.com/office/powerpoint/2010/main" val="2326498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62EB6BD2-8EB5-4C1E-94AC-5FCBBCC9D5E5}"/>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常見深度學習框架及選用考量</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4" name="矩形 3">
            <a:extLst>
              <a:ext uri="{FF2B5EF4-FFF2-40B4-BE49-F238E27FC236}">
                <a16:creationId xmlns:a16="http://schemas.microsoft.com/office/drawing/2014/main" id="{1BD1959C-F45D-4894-9626-F9570A4DB301}"/>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7" name="圖片 6">
            <a:extLst>
              <a:ext uri="{FF2B5EF4-FFF2-40B4-BE49-F238E27FC236}">
                <a16:creationId xmlns:a16="http://schemas.microsoft.com/office/drawing/2014/main" id="{345DB3C3-C4C1-4425-ADED-85AB84B2F3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053" y="1434911"/>
            <a:ext cx="10282335" cy="4485298"/>
          </a:xfrm>
          <a:prstGeom prst="rect">
            <a:avLst/>
          </a:prstGeom>
        </p:spPr>
      </p:pic>
    </p:spTree>
    <p:extLst>
      <p:ext uri="{BB962C8B-B14F-4D97-AF65-F5344CB8AC3E}">
        <p14:creationId xmlns:p14="http://schemas.microsoft.com/office/powerpoint/2010/main" val="32668176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Logistic regression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你知道</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Cross Entropy</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和</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KL Divergence</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代表什麼意義嗎？談機器學習裡的資訊理論</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2"/>
              </a:rPr>
              <a:t>https://ycc.idv.tw/deep-dl_2.html</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hlinkClick r:id="rId3"/>
              </a:rPr>
              <a:t>https://medium.com/@ashisharora2204/logistic-regression-maximum-likelihood-estimation-gradient-descent-a7962a452332</a:t>
            </a:r>
            <a:endPar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Maximum Likelihood Estimate and Logistic Regression simplified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https://pmirla.github.io/2016/07/20/maximum-likelihood-explanation.html</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11211700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660C6ABA-B083-4D24-95CB-43BD0221733B}"/>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16" name="標題 1">
            <a:extLst>
              <a:ext uri="{FF2B5EF4-FFF2-40B4-BE49-F238E27FC236}">
                <a16:creationId xmlns:a16="http://schemas.microsoft.com/office/drawing/2014/main" id="{B8A1638B-893D-4407-A758-22DA84E766CA}"/>
              </a:ext>
            </a:extLst>
          </p:cNvPr>
          <p:cNvSpPr txBox="1">
            <a:spLocks/>
          </p:cNvSpPr>
          <p:nvPr/>
        </p:nvSpPr>
        <p:spPr bwMode="auto">
          <a:xfrm>
            <a:off x="3412066" y="2848013"/>
            <a:ext cx="5655734" cy="1161974"/>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KNN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introduction</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標題 1">
            <a:extLst>
              <a:ext uri="{FF2B5EF4-FFF2-40B4-BE49-F238E27FC236}">
                <a16:creationId xmlns:a16="http://schemas.microsoft.com/office/drawing/2014/main" id="{5A5E916E-A895-4EDF-86D9-B14760F2C7A7}"/>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26396875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4708981"/>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鄰近點選擇（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Nearest Neighbors Selection</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KNN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通過選擇與新樣本最接近的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K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個已知樣本（即最鄰近點），並基於這些鄰近點的類別來預測新樣本的類別。這種方法不需要明確的數據映射或轉換，而是直接在原始數據空間中進行操作。</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距離計算（</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Distance Calculation</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在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KNN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中，計算新樣本與每個訓練樣本之間的距離是決定最近鄰居的關鍵步驟。常用的距離度量方法包括歐幾里得距離、曼哈頓距離和切比雪夫距離等。</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投票機制（</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Voting Mechanism</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一旦選定了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K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個最鄰近的點，</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KNN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會使用投票機制來決定新樣本的類別。如果是分類問題，最常見的類別（在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K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個鄰近點中）會被選為預測結果；如果是回歸問題，則可能計算這些鄰近點的平均值或加權平均值。</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常用評估指標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準確率（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Accuracy</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）：測量模型預測正確的比例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精確率（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Precision</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）：正確預測為正例的比例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召回率（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Recall</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）：實際為正例中模型預測正確的比例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F1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分數（</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F1 Score</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）：精確率和召回率的調和平均</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AUC-ROC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曲線（</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Area Under Curve - Receiver Operating Characteristics</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）：用於評估分類模型在所有可能的閾值下的整體表現</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KNN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從多個獨立變數預測一個類別變數。</a:t>
            </a: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KNN</a:t>
            </a:r>
          </a:p>
        </p:txBody>
      </p:sp>
      <p:sp>
        <p:nvSpPr>
          <p:cNvPr id="2" name="矩形 1">
            <a:extLst>
              <a:ext uri="{FF2B5EF4-FFF2-40B4-BE49-F238E27FC236}">
                <a16:creationId xmlns:a16="http://schemas.microsoft.com/office/drawing/2014/main" id="{729EAB5E-D95C-4591-B53C-72B33CE5C78C}"/>
              </a:ext>
            </a:extLst>
          </p:cNvPr>
          <p:cNvSpPr/>
          <p:nvPr/>
        </p:nvSpPr>
        <p:spPr>
          <a:xfrm>
            <a:off x="7248128" y="5229200"/>
            <a:ext cx="4320480"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步驟</a:t>
            </a: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1</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：選擇鄰居的數量 </a:t>
            </a: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K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步驟</a:t>
            </a: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2</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：根據歐幾里得距離，找出新數據點的 </a:t>
            </a: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K </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個最近鄰居 </a:t>
            </a:r>
            <a:endPar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步驟</a:t>
            </a: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3</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：在這些 </a:t>
            </a: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K </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個鄰居中，計算每個類別的數據點數量 </a:t>
            </a:r>
            <a:endPar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步驟</a:t>
            </a: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4</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：將新數據點歸類到鄰居數量最多的類別中</a:t>
            </a:r>
            <a:endParaRPr kumimoji="0" lang="zh-TW" altLang="en-US" sz="12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pic>
        <p:nvPicPr>
          <p:cNvPr id="4" name="圖片 3">
            <a:extLst>
              <a:ext uri="{FF2B5EF4-FFF2-40B4-BE49-F238E27FC236}">
                <a16:creationId xmlns:a16="http://schemas.microsoft.com/office/drawing/2014/main" id="{A730E331-5DE5-4BE2-8C9B-6E128D866DE8}"/>
              </a:ext>
            </a:extLst>
          </p:cNvPr>
          <p:cNvPicPr>
            <a:picLocks noChangeAspect="1"/>
          </p:cNvPicPr>
          <p:nvPr/>
        </p:nvPicPr>
        <p:blipFill>
          <a:blip r:embed="rId3"/>
          <a:stretch>
            <a:fillRect/>
          </a:stretch>
        </p:blipFill>
        <p:spPr>
          <a:xfrm>
            <a:off x="6816080" y="2060848"/>
            <a:ext cx="4392488" cy="2556821"/>
          </a:xfrm>
          <a:prstGeom prst="rect">
            <a:avLst/>
          </a:prstGeom>
        </p:spPr>
      </p:pic>
      <p:pic>
        <p:nvPicPr>
          <p:cNvPr id="5" name="圖片 4">
            <a:extLst>
              <a:ext uri="{FF2B5EF4-FFF2-40B4-BE49-F238E27FC236}">
                <a16:creationId xmlns:a16="http://schemas.microsoft.com/office/drawing/2014/main" id="{0CD5E405-CF1E-4AB0-9D90-68C883BF62A9}"/>
              </a:ext>
            </a:extLst>
          </p:cNvPr>
          <p:cNvPicPr>
            <a:picLocks noChangeAspect="1"/>
          </p:cNvPicPr>
          <p:nvPr/>
        </p:nvPicPr>
        <p:blipFill>
          <a:blip r:embed="rId4"/>
          <a:stretch>
            <a:fillRect/>
          </a:stretch>
        </p:blipFill>
        <p:spPr>
          <a:xfrm>
            <a:off x="7032104" y="4725144"/>
            <a:ext cx="4176464" cy="370434"/>
          </a:xfrm>
          <a:prstGeom prst="rect">
            <a:avLst/>
          </a:prstGeom>
        </p:spPr>
      </p:pic>
      <p:sp>
        <p:nvSpPr>
          <p:cNvPr id="8" name="橢圓 7">
            <a:extLst>
              <a:ext uri="{FF2B5EF4-FFF2-40B4-BE49-F238E27FC236}">
                <a16:creationId xmlns:a16="http://schemas.microsoft.com/office/drawing/2014/main" id="{DA684831-2E99-40E3-A85E-181C1D225AF5}"/>
              </a:ext>
            </a:extLst>
          </p:cNvPr>
          <p:cNvSpPr/>
          <p:nvPr/>
        </p:nvSpPr>
        <p:spPr>
          <a:xfrm>
            <a:off x="8472264" y="3140968"/>
            <a:ext cx="216024" cy="21602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7" name="橢圓 26">
            <a:extLst>
              <a:ext uri="{FF2B5EF4-FFF2-40B4-BE49-F238E27FC236}">
                <a16:creationId xmlns:a16="http://schemas.microsoft.com/office/drawing/2014/main" id="{7B30BAA4-3541-460C-A902-F1F73298D4E9}"/>
              </a:ext>
            </a:extLst>
          </p:cNvPr>
          <p:cNvSpPr/>
          <p:nvPr/>
        </p:nvSpPr>
        <p:spPr>
          <a:xfrm>
            <a:off x="8184232" y="3140968"/>
            <a:ext cx="216024" cy="21602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橢圓 27">
            <a:extLst>
              <a:ext uri="{FF2B5EF4-FFF2-40B4-BE49-F238E27FC236}">
                <a16:creationId xmlns:a16="http://schemas.microsoft.com/office/drawing/2014/main" id="{91E451B2-2579-4D86-93B8-07383DAECB00}"/>
              </a:ext>
            </a:extLst>
          </p:cNvPr>
          <p:cNvSpPr/>
          <p:nvPr/>
        </p:nvSpPr>
        <p:spPr>
          <a:xfrm>
            <a:off x="8256240" y="3356992"/>
            <a:ext cx="216024" cy="21602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3" name="橢圓 42">
            <a:extLst>
              <a:ext uri="{FF2B5EF4-FFF2-40B4-BE49-F238E27FC236}">
                <a16:creationId xmlns:a16="http://schemas.microsoft.com/office/drawing/2014/main" id="{F9A01B24-BF2D-4ECE-ACFD-32498393F07C}"/>
              </a:ext>
            </a:extLst>
          </p:cNvPr>
          <p:cNvSpPr/>
          <p:nvPr/>
        </p:nvSpPr>
        <p:spPr>
          <a:xfrm>
            <a:off x="8904312" y="2636912"/>
            <a:ext cx="216024" cy="216024"/>
          </a:xfrm>
          <a:prstGeom prst="ellipse">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4" name="橢圓 43">
            <a:extLst>
              <a:ext uri="{FF2B5EF4-FFF2-40B4-BE49-F238E27FC236}">
                <a16:creationId xmlns:a16="http://schemas.microsoft.com/office/drawing/2014/main" id="{40D2DD9B-7D93-45DF-B9D0-DA9226CEA3BA}"/>
              </a:ext>
            </a:extLst>
          </p:cNvPr>
          <p:cNvSpPr/>
          <p:nvPr/>
        </p:nvSpPr>
        <p:spPr>
          <a:xfrm>
            <a:off x="8904312" y="2924944"/>
            <a:ext cx="216024" cy="216024"/>
          </a:xfrm>
          <a:prstGeom prst="ellipse">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5" name="矩形 44">
            <a:extLst>
              <a:ext uri="{FF2B5EF4-FFF2-40B4-BE49-F238E27FC236}">
                <a16:creationId xmlns:a16="http://schemas.microsoft.com/office/drawing/2014/main" id="{6AC1D2C9-4D6B-45C7-9C15-FF260BC7FE42}"/>
              </a:ext>
            </a:extLst>
          </p:cNvPr>
          <p:cNvSpPr/>
          <p:nvPr/>
        </p:nvSpPr>
        <p:spPr>
          <a:xfrm>
            <a:off x="8256240" y="1700808"/>
            <a:ext cx="126028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假設 </a:t>
            </a: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k = 5</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9" name="橢圓 8">
            <a:extLst>
              <a:ext uri="{FF2B5EF4-FFF2-40B4-BE49-F238E27FC236}">
                <a16:creationId xmlns:a16="http://schemas.microsoft.com/office/drawing/2014/main" id="{8DDBCBA6-1067-45C9-B510-E093DAE057AE}"/>
              </a:ext>
            </a:extLst>
          </p:cNvPr>
          <p:cNvSpPr/>
          <p:nvPr/>
        </p:nvSpPr>
        <p:spPr>
          <a:xfrm>
            <a:off x="8058147" y="2452530"/>
            <a:ext cx="1260281" cy="1260281"/>
          </a:xfrm>
          <a:prstGeom prst="ellipse">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141392701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机器学习基础】常见的9种距离度量方法，内含欧氏距离、切比雪夫距离等-CSDN博客">
            <a:extLst>
              <a:ext uri="{FF2B5EF4-FFF2-40B4-BE49-F238E27FC236}">
                <a16:creationId xmlns:a16="http://schemas.microsoft.com/office/drawing/2014/main" id="{8442A8CA-0CF1-4481-8DD2-FAD2DD7246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3290"/>
          <a:stretch/>
        </p:blipFill>
        <p:spPr bwMode="auto">
          <a:xfrm>
            <a:off x="7392144" y="2276872"/>
            <a:ext cx="4499931" cy="3024336"/>
          </a:xfrm>
          <a:prstGeom prst="rect">
            <a:avLst/>
          </a:prstGeom>
          <a:noFill/>
          <a:extLst>
            <a:ext uri="{909E8E84-426E-40DD-AFC4-6F175D3DCCD1}">
              <a14:hiddenFill xmlns:a14="http://schemas.microsoft.com/office/drawing/2010/main">
                <a:solidFill>
                  <a:srgbClr val="FFFFFF"/>
                </a:solidFill>
              </a14:hiddenFill>
            </a:ext>
          </a:extLst>
        </p:spPr>
      </p:pic>
      <p:sp>
        <p:nvSpPr>
          <p:cNvPr id="7" name="標題 1">
            <a:extLst>
              <a:ext uri="{FF2B5EF4-FFF2-40B4-BE49-F238E27FC236}">
                <a16:creationId xmlns:a16="http://schemas.microsoft.com/office/drawing/2014/main" id="{F97159C0-BA87-4B6D-A499-A7666A4003F6}"/>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機器學習中的距離計算</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8" name="矩形 7">
            <a:extLst>
              <a:ext uri="{FF2B5EF4-FFF2-40B4-BE49-F238E27FC236}">
                <a16:creationId xmlns:a16="http://schemas.microsoft.com/office/drawing/2014/main" id="{D063E6F0-D058-40A8-A1EB-2B965B2697A0}"/>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從多個獨立變數預測一個類別變數。</a:t>
            </a:r>
          </a:p>
        </p:txBody>
      </p:sp>
      <p:sp>
        <p:nvSpPr>
          <p:cNvPr id="10" name="矩形: 圓角 9">
            <a:extLst>
              <a:ext uri="{FF2B5EF4-FFF2-40B4-BE49-F238E27FC236}">
                <a16:creationId xmlns:a16="http://schemas.microsoft.com/office/drawing/2014/main" id="{5E1CA005-E627-4F86-85BF-85A86EFEE7E7}"/>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KNN</a:t>
            </a:r>
          </a:p>
        </p:txBody>
      </p:sp>
      <p:pic>
        <p:nvPicPr>
          <p:cNvPr id="13" name="圖片 12">
            <a:extLst>
              <a:ext uri="{FF2B5EF4-FFF2-40B4-BE49-F238E27FC236}">
                <a16:creationId xmlns:a16="http://schemas.microsoft.com/office/drawing/2014/main" id="{648391A6-0AA7-4DBD-8185-F3A87A56C95B}"/>
              </a:ext>
            </a:extLst>
          </p:cNvPr>
          <p:cNvPicPr>
            <a:picLocks noChangeAspect="1"/>
          </p:cNvPicPr>
          <p:nvPr/>
        </p:nvPicPr>
        <p:blipFill>
          <a:blip r:embed="rId3">
            <a:grayscl/>
          </a:blip>
          <a:stretch>
            <a:fillRect/>
          </a:stretch>
        </p:blipFill>
        <p:spPr>
          <a:xfrm>
            <a:off x="7464152" y="1916832"/>
            <a:ext cx="1368152" cy="213381"/>
          </a:xfrm>
          <a:prstGeom prst="rect">
            <a:avLst/>
          </a:prstGeom>
        </p:spPr>
      </p:pic>
      <p:pic>
        <p:nvPicPr>
          <p:cNvPr id="14" name="圖片 13">
            <a:extLst>
              <a:ext uri="{FF2B5EF4-FFF2-40B4-BE49-F238E27FC236}">
                <a16:creationId xmlns:a16="http://schemas.microsoft.com/office/drawing/2014/main" id="{B4F66468-C161-4D6E-BE3E-B96012082339}"/>
              </a:ext>
            </a:extLst>
          </p:cNvPr>
          <p:cNvPicPr>
            <a:picLocks noChangeAspect="1"/>
          </p:cNvPicPr>
          <p:nvPr/>
        </p:nvPicPr>
        <p:blipFill>
          <a:blip r:embed="rId4">
            <a:grayscl/>
          </a:blip>
          <a:stretch>
            <a:fillRect/>
          </a:stretch>
        </p:blipFill>
        <p:spPr>
          <a:xfrm>
            <a:off x="9408368" y="1844824"/>
            <a:ext cx="466790" cy="304843"/>
          </a:xfrm>
          <a:prstGeom prst="rect">
            <a:avLst/>
          </a:prstGeom>
        </p:spPr>
      </p:pic>
      <p:pic>
        <p:nvPicPr>
          <p:cNvPr id="15" name="圖片 14">
            <a:extLst>
              <a:ext uri="{FF2B5EF4-FFF2-40B4-BE49-F238E27FC236}">
                <a16:creationId xmlns:a16="http://schemas.microsoft.com/office/drawing/2014/main" id="{1CC225C7-AE29-4303-8DB4-E25AB533F89A}"/>
              </a:ext>
            </a:extLst>
          </p:cNvPr>
          <p:cNvPicPr>
            <a:picLocks noChangeAspect="1"/>
          </p:cNvPicPr>
          <p:nvPr/>
        </p:nvPicPr>
        <p:blipFill>
          <a:blip r:embed="rId5">
            <a:grayscl/>
          </a:blip>
          <a:stretch>
            <a:fillRect/>
          </a:stretch>
        </p:blipFill>
        <p:spPr>
          <a:xfrm>
            <a:off x="10992544" y="1916832"/>
            <a:ext cx="513983" cy="219075"/>
          </a:xfrm>
          <a:prstGeom prst="rect">
            <a:avLst/>
          </a:prstGeom>
        </p:spPr>
      </p:pic>
      <p:pic>
        <p:nvPicPr>
          <p:cNvPr id="16" name="圖片 15">
            <a:extLst>
              <a:ext uri="{FF2B5EF4-FFF2-40B4-BE49-F238E27FC236}">
                <a16:creationId xmlns:a16="http://schemas.microsoft.com/office/drawing/2014/main" id="{55BF5E6A-6F2E-447E-A11E-ED295E63B4F5}"/>
              </a:ext>
            </a:extLst>
          </p:cNvPr>
          <p:cNvPicPr>
            <a:picLocks noChangeAspect="1"/>
          </p:cNvPicPr>
          <p:nvPr/>
        </p:nvPicPr>
        <p:blipFill>
          <a:blip r:embed="rId6">
            <a:grayscl/>
          </a:blip>
          <a:stretch>
            <a:fillRect/>
          </a:stretch>
        </p:blipFill>
        <p:spPr>
          <a:xfrm>
            <a:off x="7536160" y="5445224"/>
            <a:ext cx="1224136" cy="173842"/>
          </a:xfrm>
          <a:prstGeom prst="rect">
            <a:avLst/>
          </a:prstGeom>
        </p:spPr>
      </p:pic>
      <p:pic>
        <p:nvPicPr>
          <p:cNvPr id="17" name="圖片 16">
            <a:extLst>
              <a:ext uri="{FF2B5EF4-FFF2-40B4-BE49-F238E27FC236}">
                <a16:creationId xmlns:a16="http://schemas.microsoft.com/office/drawing/2014/main" id="{FCEFA74D-EB64-436D-B6FD-B8B9C90F02D7}"/>
              </a:ext>
            </a:extLst>
          </p:cNvPr>
          <p:cNvPicPr>
            <a:picLocks noChangeAspect="1"/>
          </p:cNvPicPr>
          <p:nvPr/>
        </p:nvPicPr>
        <p:blipFill>
          <a:blip r:embed="rId7">
            <a:grayscl/>
          </a:blip>
          <a:stretch>
            <a:fillRect/>
          </a:stretch>
        </p:blipFill>
        <p:spPr>
          <a:xfrm>
            <a:off x="8976320" y="5445224"/>
            <a:ext cx="1296144" cy="150714"/>
          </a:xfrm>
          <a:prstGeom prst="rect">
            <a:avLst/>
          </a:prstGeom>
        </p:spPr>
      </p:pic>
      <p:pic>
        <p:nvPicPr>
          <p:cNvPr id="18" name="圖片 17">
            <a:extLst>
              <a:ext uri="{FF2B5EF4-FFF2-40B4-BE49-F238E27FC236}">
                <a16:creationId xmlns:a16="http://schemas.microsoft.com/office/drawing/2014/main" id="{A42578E0-764F-46AC-B8AC-28B42B5297CA}"/>
              </a:ext>
            </a:extLst>
          </p:cNvPr>
          <p:cNvPicPr>
            <a:picLocks noChangeAspect="1"/>
          </p:cNvPicPr>
          <p:nvPr/>
        </p:nvPicPr>
        <p:blipFill>
          <a:blip r:embed="rId8">
            <a:grayscl/>
          </a:blip>
          <a:stretch>
            <a:fillRect/>
          </a:stretch>
        </p:blipFill>
        <p:spPr>
          <a:xfrm>
            <a:off x="10560496" y="5445224"/>
            <a:ext cx="1296144" cy="175859"/>
          </a:xfrm>
          <a:prstGeom prst="rect">
            <a:avLst/>
          </a:prstGeom>
        </p:spPr>
      </p:pic>
      <p:sp>
        <p:nvSpPr>
          <p:cNvPr id="19" name="橢圓 18">
            <a:extLst>
              <a:ext uri="{FF2B5EF4-FFF2-40B4-BE49-F238E27FC236}">
                <a16:creationId xmlns:a16="http://schemas.microsoft.com/office/drawing/2014/main" id="{34E90382-D8A3-4464-BC4B-20188F40E6BC}"/>
              </a:ext>
            </a:extLst>
          </p:cNvPr>
          <p:cNvSpPr/>
          <p:nvPr/>
        </p:nvSpPr>
        <p:spPr>
          <a:xfrm>
            <a:off x="7248128" y="2204864"/>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0" name="橢圓 19">
            <a:extLst>
              <a:ext uri="{FF2B5EF4-FFF2-40B4-BE49-F238E27FC236}">
                <a16:creationId xmlns:a16="http://schemas.microsoft.com/office/drawing/2014/main" id="{FF654AE6-4D42-4923-B2C9-1699716A5AB1}"/>
              </a:ext>
            </a:extLst>
          </p:cNvPr>
          <p:cNvSpPr/>
          <p:nvPr/>
        </p:nvSpPr>
        <p:spPr>
          <a:xfrm>
            <a:off x="8760296" y="2204864"/>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1" name="橢圓 20">
            <a:extLst>
              <a:ext uri="{FF2B5EF4-FFF2-40B4-BE49-F238E27FC236}">
                <a16:creationId xmlns:a16="http://schemas.microsoft.com/office/drawing/2014/main" id="{62EFAEF0-9691-412E-A06C-C688965706DD}"/>
              </a:ext>
            </a:extLst>
          </p:cNvPr>
          <p:cNvSpPr/>
          <p:nvPr/>
        </p:nvSpPr>
        <p:spPr>
          <a:xfrm>
            <a:off x="10344472" y="2204864"/>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2" name="橢圓 21">
            <a:extLst>
              <a:ext uri="{FF2B5EF4-FFF2-40B4-BE49-F238E27FC236}">
                <a16:creationId xmlns:a16="http://schemas.microsoft.com/office/drawing/2014/main" id="{6D01C506-A8A8-42A1-A53C-1A2F58588B07}"/>
              </a:ext>
            </a:extLst>
          </p:cNvPr>
          <p:cNvSpPr/>
          <p:nvPr/>
        </p:nvSpPr>
        <p:spPr>
          <a:xfrm>
            <a:off x="7248128" y="3717032"/>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3" name="橢圓 22">
            <a:extLst>
              <a:ext uri="{FF2B5EF4-FFF2-40B4-BE49-F238E27FC236}">
                <a16:creationId xmlns:a16="http://schemas.microsoft.com/office/drawing/2014/main" id="{C8B836B5-F3F9-4E9E-9D07-754D7782A2FD}"/>
              </a:ext>
            </a:extLst>
          </p:cNvPr>
          <p:cNvSpPr/>
          <p:nvPr/>
        </p:nvSpPr>
        <p:spPr>
          <a:xfrm>
            <a:off x="8760296" y="3717032"/>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4" name="橢圓 23">
            <a:extLst>
              <a:ext uri="{FF2B5EF4-FFF2-40B4-BE49-F238E27FC236}">
                <a16:creationId xmlns:a16="http://schemas.microsoft.com/office/drawing/2014/main" id="{55571A31-0767-4C22-A520-30CD92716AF5}"/>
              </a:ext>
            </a:extLst>
          </p:cNvPr>
          <p:cNvSpPr/>
          <p:nvPr/>
        </p:nvSpPr>
        <p:spPr>
          <a:xfrm>
            <a:off x="10344472" y="3717032"/>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6</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aphicFrame>
        <p:nvGraphicFramePr>
          <p:cNvPr id="25" name="表格 24">
            <a:extLst>
              <a:ext uri="{FF2B5EF4-FFF2-40B4-BE49-F238E27FC236}">
                <a16:creationId xmlns:a16="http://schemas.microsoft.com/office/drawing/2014/main" id="{3DB6D10A-345F-4AD1-86CB-13442DA06A8F}"/>
              </a:ext>
            </a:extLst>
          </p:cNvPr>
          <p:cNvGraphicFramePr>
            <a:graphicFrameLocks noGrp="1"/>
          </p:cNvGraphicFramePr>
          <p:nvPr/>
        </p:nvGraphicFramePr>
        <p:xfrm>
          <a:off x="479376" y="1556792"/>
          <a:ext cx="6517256" cy="4370718"/>
        </p:xfrm>
        <a:graphic>
          <a:graphicData uri="http://schemas.openxmlformats.org/drawingml/2006/table">
            <a:tbl>
              <a:tblPr/>
              <a:tblGrid>
                <a:gridCol w="163941">
                  <a:extLst>
                    <a:ext uri="{9D8B030D-6E8A-4147-A177-3AD203B41FA5}">
                      <a16:colId xmlns:a16="http://schemas.microsoft.com/office/drawing/2014/main" val="3653628753"/>
                    </a:ext>
                  </a:extLst>
                </a:gridCol>
                <a:gridCol w="1104821">
                  <a:extLst>
                    <a:ext uri="{9D8B030D-6E8A-4147-A177-3AD203B41FA5}">
                      <a16:colId xmlns:a16="http://schemas.microsoft.com/office/drawing/2014/main" val="201387043"/>
                    </a:ext>
                  </a:extLst>
                </a:gridCol>
                <a:gridCol w="1104821">
                  <a:extLst>
                    <a:ext uri="{9D8B030D-6E8A-4147-A177-3AD203B41FA5}">
                      <a16:colId xmlns:a16="http://schemas.microsoft.com/office/drawing/2014/main" val="863855776"/>
                    </a:ext>
                  </a:extLst>
                </a:gridCol>
                <a:gridCol w="2024317">
                  <a:extLst>
                    <a:ext uri="{9D8B030D-6E8A-4147-A177-3AD203B41FA5}">
                      <a16:colId xmlns:a16="http://schemas.microsoft.com/office/drawing/2014/main" val="2249701511"/>
                    </a:ext>
                  </a:extLst>
                </a:gridCol>
                <a:gridCol w="2119356">
                  <a:extLst>
                    <a:ext uri="{9D8B030D-6E8A-4147-A177-3AD203B41FA5}">
                      <a16:colId xmlns:a16="http://schemas.microsoft.com/office/drawing/2014/main" val="2020952493"/>
                    </a:ext>
                  </a:extLst>
                </a:gridCol>
              </a:tblGrid>
              <a:tr h="171256">
                <a:tc>
                  <a:txBody>
                    <a:bodyPr/>
                    <a:lstStyle/>
                    <a:p>
                      <a:pPr algn="l" fontAlgn="ctr"/>
                      <a:r>
                        <a:rPr lang="zh-TW" altLang="en-US" sz="900" b="0" i="0" u="none" strike="noStrike">
                          <a:solidFill>
                            <a:schemeClr val="accent6">
                              <a:lumMod val="10000"/>
                            </a:schemeClr>
                          </a:solidFill>
                          <a:effectLst/>
                          <a:latin typeface="微軟正黑體" panose="020B0604030504040204" pitchFamily="34" charset="-120"/>
                          <a:ea typeface="微軟正黑體" panose="020B0604030504040204" pitchFamily="34" charset="-120"/>
                        </a:rPr>
                        <a:t>　</a:t>
                      </a:r>
                    </a:p>
                  </a:txBody>
                  <a:tcPr marL="7136" marR="7136" marT="7136"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ctr"/>
                      <a:r>
                        <a:rPr lang="en-US" sz="1200" b="1" i="0" u="none" strike="noStrike" dirty="0">
                          <a:solidFill>
                            <a:schemeClr val="accent6">
                              <a:lumMod val="10000"/>
                            </a:schemeClr>
                          </a:solidFill>
                          <a:effectLst/>
                          <a:latin typeface="Segoe UI" panose="020B0502040204020203" pitchFamily="34" charset="0"/>
                          <a:ea typeface="新細明體" panose="02020500000000000000" pitchFamily="18" charset="-120"/>
                        </a:rPr>
                        <a:t>Distance</a:t>
                      </a:r>
                    </a:p>
                  </a:txBody>
                  <a:tcPr marL="7136" marR="7136" marT="7136"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ctr"/>
                      <a:r>
                        <a:rPr lang="en-US" altLang="zh-TW" sz="1200" b="1" i="0" u="none" strike="noStrike" dirty="0" err="1">
                          <a:solidFill>
                            <a:schemeClr val="accent6">
                              <a:lumMod val="10000"/>
                            </a:schemeClr>
                          </a:solidFill>
                          <a:effectLst/>
                          <a:latin typeface="Segoe UI" panose="020B0502040204020203" pitchFamily="34" charset="0"/>
                          <a:ea typeface="新細明體" panose="02020500000000000000" pitchFamily="18" charset="-120"/>
                        </a:rPr>
                        <a:t>D</a:t>
                      </a:r>
                      <a:r>
                        <a:rPr lang="en-US" sz="1200" b="1" i="0" u="none" strike="noStrike" dirty="0" err="1">
                          <a:solidFill>
                            <a:schemeClr val="accent6">
                              <a:lumMod val="10000"/>
                            </a:schemeClr>
                          </a:solidFill>
                          <a:effectLst/>
                          <a:latin typeface="Segoe UI" panose="020B0502040204020203" pitchFamily="34" charset="0"/>
                          <a:ea typeface="新細明體" panose="02020500000000000000" pitchFamily="18" charset="-120"/>
                        </a:rPr>
                        <a:t>escible</a:t>
                      </a:r>
                      <a:endParaRPr lang="en-US" sz="1200" b="1" i="0" u="none" strike="noStrike" dirty="0">
                        <a:solidFill>
                          <a:schemeClr val="accent6">
                            <a:lumMod val="10000"/>
                          </a:schemeClr>
                        </a:solidFill>
                        <a:effectLst/>
                        <a:latin typeface="Segoe UI" panose="020B0502040204020203" pitchFamily="34" charset="0"/>
                        <a:ea typeface="新細明體" panose="02020500000000000000" pitchFamily="18" charset="-120"/>
                      </a:endParaRPr>
                    </a:p>
                  </a:txBody>
                  <a:tcPr marL="7136" marR="7136" marT="7136"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ctr"/>
                      <a:r>
                        <a:rPr lang="en-US" sz="1200" b="1" i="0" u="none" strike="noStrike" dirty="0">
                          <a:solidFill>
                            <a:schemeClr val="accent6">
                              <a:lumMod val="10000"/>
                            </a:schemeClr>
                          </a:solidFill>
                          <a:effectLst/>
                          <a:latin typeface="Segoe UI" panose="020B0502040204020203" pitchFamily="34" charset="0"/>
                          <a:ea typeface="新細明體" panose="02020500000000000000" pitchFamily="18" charset="-120"/>
                        </a:rPr>
                        <a:t>Drawbacks</a:t>
                      </a:r>
                    </a:p>
                  </a:txBody>
                  <a:tcPr marL="7136" marR="7136" marT="7136"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ctr"/>
                      <a:r>
                        <a:rPr lang="en-US" sz="1200" b="1" i="0" u="none" strike="noStrike" dirty="0">
                          <a:solidFill>
                            <a:schemeClr val="accent6">
                              <a:lumMod val="10000"/>
                            </a:schemeClr>
                          </a:solidFill>
                          <a:effectLst/>
                          <a:latin typeface="Segoe UI" panose="020B0502040204020203" pitchFamily="34" charset="0"/>
                          <a:ea typeface="新細明體" panose="02020500000000000000" pitchFamily="18" charset="-120"/>
                        </a:rPr>
                        <a:t>Usage</a:t>
                      </a:r>
                    </a:p>
                  </a:txBody>
                  <a:tcPr marL="7136" marR="7136" marT="7136"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8195723"/>
                  </a:ext>
                </a:extLst>
              </a:tr>
              <a:tr h="555156">
                <a:tc>
                  <a:txBody>
                    <a:bodyPr/>
                    <a:lstStyle/>
                    <a:p>
                      <a:pPr algn="ctr" fontAlgn="ctr"/>
                      <a:r>
                        <a:rPr lang="en-US" altLang="zh-TW" sz="1200" b="0"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1</a:t>
                      </a:r>
                    </a:p>
                  </a:txBody>
                  <a:tcPr marL="7136" marR="7136" marT="7136"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r>
                        <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Euclidean </a:t>
                      </a:r>
                      <a:br>
                        <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br>
                      <a:r>
                        <a:rPr lang="en-US" altLang="zh-TW" sz="1400" dirty="0">
                          <a:solidFill>
                            <a:schemeClr val="accent6">
                              <a:lumMod val="10000"/>
                            </a:schemeClr>
                          </a:solidFill>
                        </a:rPr>
                        <a:t>L2 distance</a:t>
                      </a:r>
                      <a:endPar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endParaRPr>
                    </a:p>
                  </a:txBody>
                  <a:tcPr marL="7136" marR="7136" marT="7136"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The standard method of distance calculation in a Cartesian plane.</a:t>
                      </a:r>
                    </a:p>
                  </a:txBody>
                  <a:tcPr marL="7136" marR="7136" marT="7136"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It does not perform well in high-dimensional spaces (curse of dimensionality) and is not scale-invariant.</a:t>
                      </a:r>
                    </a:p>
                  </a:txBody>
                  <a:tcPr marL="7136" marR="7136" marT="7136"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Widely used in 2D or 3D space for geometry, physics, and various algorithms, such as in machine learning for clustering.</a:t>
                      </a:r>
                    </a:p>
                  </a:txBody>
                  <a:tcPr marL="7136" marR="7136" marT="7136"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963655352"/>
                  </a:ext>
                </a:extLst>
              </a:tr>
              <a:tr h="820603">
                <a:tc>
                  <a:txBody>
                    <a:bodyPr/>
                    <a:lstStyle/>
                    <a:p>
                      <a:pPr algn="ctr" fontAlgn="ctr"/>
                      <a:r>
                        <a:rPr lang="en-US" altLang="zh-TW" sz="1200" b="0"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2</a:t>
                      </a:r>
                    </a:p>
                  </a:txBody>
                  <a:tcPr marL="7136" marR="7136" marT="7136" marB="0" anchor="ctr">
                    <a:lnL>
                      <a:noFill/>
                    </a:lnL>
                    <a:lnR>
                      <a:noFill/>
                    </a:lnR>
                    <a:lnT>
                      <a:noFill/>
                    </a:lnT>
                    <a:lnB>
                      <a:noFill/>
                    </a:lnB>
                  </a:tcPr>
                </a:tc>
                <a:tc>
                  <a:txBody>
                    <a:bodyPr/>
                    <a:lstStyle/>
                    <a:p>
                      <a:pPr algn="l" fontAlgn="ctr"/>
                      <a:r>
                        <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Cosine Similarity</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Measures the cosine of the angle between two vectors in a multi-dimensional space</a:t>
                      </a:r>
                    </a:p>
                  </a:txBody>
                  <a:tcPr marL="7136" marR="7136" marT="7136" marB="0" anchor="ctr">
                    <a:lnL>
                      <a:noFill/>
                    </a:lnL>
                    <a:lnR>
                      <a:noFill/>
                    </a:lnR>
                    <a:lnT>
                      <a:noFill/>
                    </a:lnT>
                    <a:lnB>
                      <a:noFill/>
                    </a:lnB>
                  </a:tcPr>
                </a:tc>
                <a:tc>
                  <a:txBody>
                    <a:bodyPr/>
                    <a:lstStyle/>
                    <a:p>
                      <a:pPr algn="l" fontAlgn="ctr"/>
                      <a:r>
                        <a:rPr lang="en-US" sz="900" b="0" i="0" u="none" strike="noStrike" dirty="0">
                          <a:solidFill>
                            <a:schemeClr val="accent6">
                              <a:lumMod val="10000"/>
                            </a:schemeClr>
                          </a:solidFill>
                          <a:effectLst/>
                          <a:latin typeface="Segoe UI" panose="020B0502040204020203" pitchFamily="34" charset="0"/>
                          <a:ea typeface="新細明體" panose="02020500000000000000" pitchFamily="18" charset="-120"/>
                        </a:rPr>
                        <a:t>Not an actual distance metric, but rather a similarity measure.</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Text analysis, determining document or string similarity in machine learning and data mining.</a:t>
                      </a:r>
                    </a:p>
                  </a:txBody>
                  <a:tcPr marL="7136" marR="7136" marT="7136" marB="0" anchor="ctr">
                    <a:lnL>
                      <a:noFill/>
                    </a:lnL>
                    <a:lnR>
                      <a:noFill/>
                    </a:lnR>
                    <a:lnT>
                      <a:noFill/>
                    </a:lnT>
                    <a:lnB>
                      <a:noFill/>
                    </a:lnB>
                  </a:tcPr>
                </a:tc>
                <a:extLst>
                  <a:ext uri="{0D108BD9-81ED-4DB2-BD59-A6C34878D82A}">
                    <a16:rowId xmlns:a16="http://schemas.microsoft.com/office/drawing/2014/main" val="3889744875"/>
                  </a:ext>
                </a:extLst>
              </a:tr>
              <a:tr h="984724">
                <a:tc>
                  <a:txBody>
                    <a:bodyPr/>
                    <a:lstStyle/>
                    <a:p>
                      <a:pPr algn="ctr" fontAlgn="ctr"/>
                      <a:r>
                        <a:rPr lang="en-US" altLang="zh-TW" sz="1200" b="0"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3</a:t>
                      </a:r>
                    </a:p>
                  </a:txBody>
                  <a:tcPr marL="7136" marR="7136" marT="7136" marB="0" anchor="ctr">
                    <a:lnL>
                      <a:noFill/>
                    </a:lnL>
                    <a:lnR>
                      <a:noFill/>
                    </a:lnR>
                    <a:lnT>
                      <a:noFill/>
                    </a:lnT>
                    <a:lnB>
                      <a:noFill/>
                    </a:lnB>
                  </a:tcPr>
                </a:tc>
                <a:tc>
                  <a:txBody>
                    <a:bodyPr/>
                    <a:lstStyle/>
                    <a:p>
                      <a:pPr algn="l" fontAlgn="ctr"/>
                      <a:r>
                        <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Hamming </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Measures the number of positions at which the corresponding symbols are different.</a:t>
                      </a:r>
                    </a:p>
                  </a:txBody>
                  <a:tcPr marL="7136" marR="7136" marT="7136" marB="0" anchor="ctr">
                    <a:lnL>
                      <a:noFill/>
                    </a:lnL>
                    <a:lnR>
                      <a:noFill/>
                    </a:lnR>
                    <a:lnT>
                      <a:noFill/>
                    </a:lnT>
                    <a:lnB>
                      <a:noFill/>
                    </a:lnB>
                  </a:tcPr>
                </a:tc>
                <a:tc>
                  <a:txBody>
                    <a:bodyPr/>
                    <a:lstStyle/>
                    <a:p>
                      <a:pPr algn="l" fontAlgn="ctr"/>
                      <a:r>
                        <a:rPr lang="en-US" sz="900" b="0" i="0" u="none" strike="noStrike" dirty="0">
                          <a:solidFill>
                            <a:schemeClr val="accent6">
                              <a:lumMod val="10000"/>
                            </a:schemeClr>
                          </a:solidFill>
                          <a:effectLst/>
                          <a:latin typeface="Segoe UI" panose="020B0502040204020203" pitchFamily="34" charset="0"/>
                          <a:ea typeface="新細明體" panose="02020500000000000000" pitchFamily="18" charset="-120"/>
                        </a:rPr>
                        <a:t>Only applicable to strings of equal length; not a metric for numerical distances.</a:t>
                      </a:r>
                    </a:p>
                  </a:txBody>
                  <a:tcPr marL="7136" marR="7136" marT="7136" marB="0" anchor="ctr">
                    <a:lnL>
                      <a:noFill/>
                    </a:lnL>
                    <a:lnR>
                      <a:noFill/>
                    </a:lnR>
                    <a:lnT>
                      <a:noFill/>
                    </a:lnT>
                    <a:lnB>
                      <a:noFill/>
                    </a:lnB>
                  </a:tcPr>
                </a:tc>
                <a:tc>
                  <a:txBody>
                    <a:bodyPr/>
                    <a:lstStyle/>
                    <a:p>
                      <a:pPr algn="l" fontAlgn="ctr"/>
                      <a:r>
                        <a:rPr lang="en-US" sz="900" b="0" i="0" u="none" strike="noStrike" dirty="0">
                          <a:solidFill>
                            <a:schemeClr val="accent6">
                              <a:lumMod val="10000"/>
                            </a:schemeClr>
                          </a:solidFill>
                          <a:effectLst/>
                          <a:latin typeface="Segoe UI" panose="020B0502040204020203" pitchFamily="34" charset="0"/>
                          <a:ea typeface="新細明體" panose="02020500000000000000" pitchFamily="18" charset="-120"/>
                        </a:rPr>
                        <a:t>Information theory for error detection and correction, coding theory.</a:t>
                      </a:r>
                    </a:p>
                  </a:txBody>
                  <a:tcPr marL="7136" marR="7136" marT="7136" marB="0" anchor="ctr">
                    <a:lnL>
                      <a:noFill/>
                    </a:lnL>
                    <a:lnR>
                      <a:noFill/>
                    </a:lnR>
                    <a:lnT>
                      <a:noFill/>
                    </a:lnT>
                    <a:lnB>
                      <a:noFill/>
                    </a:lnB>
                  </a:tcPr>
                </a:tc>
                <a:extLst>
                  <a:ext uri="{0D108BD9-81ED-4DB2-BD59-A6C34878D82A}">
                    <a16:rowId xmlns:a16="http://schemas.microsoft.com/office/drawing/2014/main" val="215181572"/>
                  </a:ext>
                </a:extLst>
              </a:tr>
              <a:tr h="656483">
                <a:tc>
                  <a:txBody>
                    <a:bodyPr/>
                    <a:lstStyle/>
                    <a:p>
                      <a:pPr algn="ctr" fontAlgn="ctr"/>
                      <a:r>
                        <a:rPr lang="en-US" altLang="zh-TW" sz="1200" b="0" i="0" u="none" strike="noStrike">
                          <a:solidFill>
                            <a:schemeClr val="accent6">
                              <a:lumMod val="10000"/>
                            </a:schemeClr>
                          </a:solidFill>
                          <a:effectLst/>
                          <a:latin typeface="微軟正黑體" panose="020B0604030504040204" pitchFamily="34" charset="-120"/>
                          <a:ea typeface="微軟正黑體" panose="020B0604030504040204" pitchFamily="34" charset="-120"/>
                        </a:rPr>
                        <a:t>4</a:t>
                      </a:r>
                    </a:p>
                  </a:txBody>
                  <a:tcPr marL="7136" marR="7136" marT="7136" marB="0" anchor="ctr">
                    <a:lnL>
                      <a:noFill/>
                    </a:lnL>
                    <a:lnR>
                      <a:noFill/>
                    </a:lnR>
                    <a:lnT>
                      <a:noFill/>
                    </a:lnT>
                    <a:lnB>
                      <a:noFill/>
                    </a:lnB>
                  </a:tcPr>
                </a:tc>
                <a:tc>
                  <a:txBody>
                    <a:bodyPr/>
                    <a:lstStyle/>
                    <a:p>
                      <a:pPr algn="l" fontAlgn="ctr"/>
                      <a:r>
                        <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Manhattan</a:t>
                      </a:r>
                      <a:br>
                        <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br>
                      <a:r>
                        <a:rPr lang="en-US" altLang="zh-TW" sz="1400" dirty="0">
                          <a:solidFill>
                            <a:schemeClr val="accent6">
                              <a:lumMod val="10000"/>
                            </a:schemeClr>
                          </a:solidFill>
                        </a:rPr>
                        <a:t>L1 distance</a:t>
                      </a:r>
                      <a:endPar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endParaRP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Measures the distance between points in a grid-based path.</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Assumes grid-like path movement, which is not always realistic in physical space.</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Useful in urban planning, circuit design, and some machine learning models.</a:t>
                      </a:r>
                    </a:p>
                  </a:txBody>
                  <a:tcPr marL="7136" marR="7136" marT="7136" marB="0" anchor="ctr">
                    <a:lnL>
                      <a:noFill/>
                    </a:lnL>
                    <a:lnR>
                      <a:noFill/>
                    </a:lnR>
                    <a:lnT>
                      <a:noFill/>
                    </a:lnT>
                    <a:lnB>
                      <a:noFill/>
                    </a:lnB>
                  </a:tcPr>
                </a:tc>
                <a:extLst>
                  <a:ext uri="{0D108BD9-81ED-4DB2-BD59-A6C34878D82A}">
                    <a16:rowId xmlns:a16="http://schemas.microsoft.com/office/drawing/2014/main" val="4282877140"/>
                  </a:ext>
                </a:extLst>
              </a:tr>
              <a:tr h="506633">
                <a:tc>
                  <a:txBody>
                    <a:bodyPr/>
                    <a:lstStyle/>
                    <a:p>
                      <a:pPr algn="ctr" fontAlgn="ctr"/>
                      <a:r>
                        <a:rPr lang="en-US" altLang="zh-TW" sz="1200" b="0" i="0" u="none" strike="noStrike">
                          <a:solidFill>
                            <a:schemeClr val="accent6">
                              <a:lumMod val="10000"/>
                            </a:schemeClr>
                          </a:solidFill>
                          <a:effectLst/>
                          <a:latin typeface="微軟正黑體" panose="020B0604030504040204" pitchFamily="34" charset="-120"/>
                          <a:ea typeface="微軟正黑體" panose="020B0604030504040204" pitchFamily="34" charset="-120"/>
                        </a:rPr>
                        <a:t>5</a:t>
                      </a:r>
                    </a:p>
                  </a:txBody>
                  <a:tcPr marL="7136" marR="7136" marT="7136" marB="0" anchor="ctr">
                    <a:lnL>
                      <a:noFill/>
                    </a:lnL>
                    <a:lnR>
                      <a:noFill/>
                    </a:lnR>
                    <a:lnT>
                      <a:noFill/>
                    </a:lnT>
                    <a:lnB>
                      <a:noFill/>
                    </a:lnB>
                  </a:tcPr>
                </a:tc>
                <a:tc>
                  <a:txBody>
                    <a:bodyPr/>
                    <a:lstStyle/>
                    <a:p>
                      <a:pPr algn="l" fontAlgn="ctr"/>
                      <a:r>
                        <a:rPr lang="en-US" sz="1400" b="1" i="0" u="none" strike="noStrike" dirty="0" err="1">
                          <a:solidFill>
                            <a:schemeClr val="accent6">
                              <a:lumMod val="10000"/>
                            </a:schemeClr>
                          </a:solidFill>
                          <a:effectLst/>
                          <a:latin typeface="微軟正黑體" panose="020B0604030504040204" pitchFamily="34" charset="-120"/>
                          <a:ea typeface="微軟正黑體" panose="020B0604030504040204" pitchFamily="34" charset="-120"/>
                        </a:rPr>
                        <a:t>Minkowski</a:t>
                      </a:r>
                      <a:r>
                        <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 </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A generalization of both Euclidean and Manhattan distances</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Choosing an appropriate 𝑝p can be non-trivial and impacts the calculation significantly.</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In machine learning, different values of p can be chosen to experiment with the performance of models.</a:t>
                      </a:r>
                    </a:p>
                  </a:txBody>
                  <a:tcPr marL="7136" marR="7136" marT="7136" marB="0" anchor="ctr">
                    <a:lnL>
                      <a:noFill/>
                    </a:lnL>
                    <a:lnR>
                      <a:noFill/>
                    </a:lnR>
                    <a:lnT>
                      <a:noFill/>
                    </a:lnT>
                    <a:lnB>
                      <a:noFill/>
                    </a:lnB>
                  </a:tcPr>
                </a:tc>
                <a:extLst>
                  <a:ext uri="{0D108BD9-81ED-4DB2-BD59-A6C34878D82A}">
                    <a16:rowId xmlns:a16="http://schemas.microsoft.com/office/drawing/2014/main" val="480100793"/>
                  </a:ext>
                </a:extLst>
              </a:tr>
              <a:tr h="656483">
                <a:tc>
                  <a:txBody>
                    <a:bodyPr/>
                    <a:lstStyle/>
                    <a:p>
                      <a:pPr algn="ctr" fontAlgn="ctr"/>
                      <a:r>
                        <a:rPr lang="en-US" altLang="zh-TW" sz="1200" b="0"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6</a:t>
                      </a:r>
                    </a:p>
                  </a:txBody>
                  <a:tcPr marL="7136" marR="7136" marT="7136" marB="0" anchor="ctr">
                    <a:lnL>
                      <a:noFill/>
                    </a:lnL>
                    <a:lnR>
                      <a:noFill/>
                    </a:lnR>
                    <a:lnT>
                      <a:noFill/>
                    </a:lnT>
                    <a:lnB>
                      <a:noFill/>
                    </a:lnB>
                  </a:tcPr>
                </a:tc>
                <a:tc>
                  <a:txBody>
                    <a:bodyPr/>
                    <a:lstStyle/>
                    <a:p>
                      <a:pPr algn="l" fontAlgn="ctr"/>
                      <a:r>
                        <a:rPr lang="en-US" sz="1400" b="1" i="0" u="none" strike="noStrike" dirty="0">
                          <a:solidFill>
                            <a:schemeClr val="accent6">
                              <a:lumMod val="10000"/>
                            </a:schemeClr>
                          </a:solidFill>
                          <a:effectLst/>
                          <a:latin typeface="微軟正黑體" panose="020B0604030504040204" pitchFamily="34" charset="-120"/>
                          <a:ea typeface="微軟正黑體" panose="020B0604030504040204" pitchFamily="34" charset="-120"/>
                        </a:rPr>
                        <a:t>Chebyshev </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Based on the maximum difference along any coordinate dimension.</a:t>
                      </a:r>
                    </a:p>
                  </a:txBody>
                  <a:tcPr marL="7136" marR="7136" marT="7136" marB="0" anchor="ctr">
                    <a:lnL>
                      <a:noFill/>
                    </a:lnL>
                    <a:lnR>
                      <a:noFill/>
                    </a:lnR>
                    <a:lnT>
                      <a:noFill/>
                    </a:lnT>
                    <a:lnB>
                      <a:noFill/>
                    </a:lnB>
                  </a:tcPr>
                </a:tc>
                <a:tc>
                  <a:txBody>
                    <a:bodyPr/>
                    <a:lstStyle/>
                    <a:p>
                      <a:pPr algn="l" fontAlgn="ctr"/>
                      <a:r>
                        <a:rPr lang="en-US" sz="900" b="0" i="0" u="none" strike="noStrike">
                          <a:solidFill>
                            <a:schemeClr val="accent6">
                              <a:lumMod val="10000"/>
                            </a:schemeClr>
                          </a:solidFill>
                          <a:effectLst/>
                          <a:latin typeface="Segoe UI" panose="020B0502040204020203" pitchFamily="34" charset="0"/>
                          <a:ea typeface="新細明體" panose="02020500000000000000" pitchFamily="18" charset="-120"/>
                        </a:rPr>
                        <a:t>It can be overly simplistic for some applications, as it only considers the largest difference.</a:t>
                      </a:r>
                    </a:p>
                  </a:txBody>
                  <a:tcPr marL="7136" marR="7136" marT="7136" marB="0" anchor="ctr">
                    <a:lnL>
                      <a:noFill/>
                    </a:lnL>
                    <a:lnR>
                      <a:noFill/>
                    </a:lnR>
                    <a:lnT>
                      <a:noFill/>
                    </a:lnT>
                    <a:lnB>
                      <a:noFill/>
                    </a:lnB>
                  </a:tcPr>
                </a:tc>
                <a:tc>
                  <a:txBody>
                    <a:bodyPr/>
                    <a:lstStyle/>
                    <a:p>
                      <a:pPr algn="l" fontAlgn="ctr"/>
                      <a:r>
                        <a:rPr lang="en-US" sz="900" b="0" i="0" u="none" strike="noStrike" dirty="0">
                          <a:solidFill>
                            <a:schemeClr val="accent6">
                              <a:lumMod val="10000"/>
                            </a:schemeClr>
                          </a:solidFill>
                          <a:effectLst/>
                          <a:latin typeface="Segoe UI" panose="020B0502040204020203" pitchFamily="34" charset="0"/>
                          <a:ea typeface="新細明體" panose="02020500000000000000" pitchFamily="18" charset="-120"/>
                        </a:rPr>
                        <a:t>Chess games for calculating the distance of the king's move, operations research, and some computer algorithms.</a:t>
                      </a:r>
                    </a:p>
                  </a:txBody>
                  <a:tcPr marL="7136" marR="7136" marT="7136" marB="0" anchor="ctr">
                    <a:lnL>
                      <a:noFill/>
                    </a:lnL>
                    <a:lnR>
                      <a:noFill/>
                    </a:lnR>
                    <a:lnT>
                      <a:noFill/>
                    </a:lnT>
                    <a:lnB>
                      <a:noFill/>
                    </a:lnB>
                  </a:tcPr>
                </a:tc>
                <a:extLst>
                  <a:ext uri="{0D108BD9-81ED-4DB2-BD59-A6C34878D82A}">
                    <a16:rowId xmlns:a16="http://schemas.microsoft.com/office/drawing/2014/main" val="3131411462"/>
                  </a:ext>
                </a:extLst>
              </a:tr>
            </a:tbl>
          </a:graphicData>
        </a:graphic>
      </p:graphicFrame>
    </p:spTree>
    <p:extLst>
      <p:ext uri="{BB962C8B-B14F-4D97-AF65-F5344CB8AC3E}">
        <p14:creationId xmlns:p14="http://schemas.microsoft.com/office/powerpoint/2010/main" val="7862447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AD5A4360-938A-4E2C-B923-93266428C86C}"/>
              </a:ext>
            </a:extLst>
          </p:cNvPr>
          <p:cNvPicPr>
            <a:picLocks noChangeAspect="1"/>
          </p:cNvPicPr>
          <p:nvPr/>
        </p:nvPicPr>
        <p:blipFill>
          <a:blip r:embed="rId2"/>
          <a:stretch>
            <a:fillRect/>
          </a:stretch>
        </p:blipFill>
        <p:spPr>
          <a:xfrm>
            <a:off x="2071687" y="1995487"/>
            <a:ext cx="8048625" cy="2867025"/>
          </a:xfrm>
          <a:prstGeom prst="rect">
            <a:avLst/>
          </a:prstGeom>
        </p:spPr>
      </p:pic>
      <p:sp>
        <p:nvSpPr>
          <p:cNvPr id="6" name="標題 1">
            <a:extLst>
              <a:ext uri="{FF2B5EF4-FFF2-40B4-BE49-F238E27FC236}">
                <a16:creationId xmlns:a16="http://schemas.microsoft.com/office/drawing/2014/main" id="{DA7A4EAE-5756-401E-94FD-6DE9D122273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lang="en-US" altLang="zh-TW" sz="3200" b="1" dirty="0">
                <a:latin typeface="微軟正黑體" panose="020B0604030504040204" pitchFamily="34" charset="-120"/>
                <a:ea typeface="微軟正黑體" panose="020B0604030504040204" pitchFamily="34" charset="-120"/>
              </a:rPr>
              <a:t>KNN</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可調參數</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800CBA06-14CA-4260-BA9C-5E220C750E4A}"/>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40EBE635-93B2-4D6C-AE48-27352C94C523}"/>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 name="矩形 8">
            <a:extLst>
              <a:ext uri="{FF2B5EF4-FFF2-40B4-BE49-F238E27FC236}">
                <a16:creationId xmlns:a16="http://schemas.microsoft.com/office/drawing/2014/main" id="{4489FEBE-96AC-4DD9-BDF5-419CE511CEF2}"/>
              </a:ext>
            </a:extLst>
          </p:cNvPr>
          <p:cNvSpPr/>
          <p:nvPr/>
        </p:nvSpPr>
        <p:spPr>
          <a:xfrm>
            <a:off x="3165311" y="4862512"/>
            <a:ext cx="6238666" cy="1015663"/>
          </a:xfrm>
          <a:prstGeom prst="rect">
            <a:avLst/>
          </a:prstGeom>
        </p:spPr>
        <p:txBody>
          <a:bodyPr wrap="square">
            <a:spAutoFit/>
          </a:bodyPr>
          <a:lstStyle/>
          <a:p>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K is small </a:t>
            </a:r>
          </a:p>
          <a:p>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sensitive to noise points </a:t>
            </a:r>
          </a:p>
          <a:p>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K is large</a:t>
            </a:r>
          </a:p>
          <a:p>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neighborhood may include points from other classes smoother boundary </a:t>
            </a:r>
          </a:p>
          <a:p>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If too large, machine always predict majority class </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10" name="矩形 9">
            <a:extLst>
              <a:ext uri="{FF2B5EF4-FFF2-40B4-BE49-F238E27FC236}">
                <a16:creationId xmlns:a16="http://schemas.microsoft.com/office/drawing/2014/main" id="{AC351B4F-8146-4084-B472-B4B884BD6259}"/>
              </a:ext>
            </a:extLst>
          </p:cNvPr>
          <p:cNvSpPr/>
          <p:nvPr/>
        </p:nvSpPr>
        <p:spPr>
          <a:xfrm>
            <a:off x="3240090" y="1526659"/>
            <a:ext cx="5711820" cy="369332"/>
          </a:xfrm>
          <a:prstGeom prst="rect">
            <a:avLst/>
          </a:prstGeom>
        </p:spPr>
        <p:txBody>
          <a:bodyPr wrap="none">
            <a:spAutoFit/>
          </a:bodyPr>
          <a:lstStyle/>
          <a:p>
            <a:r>
              <a:rPr lang="en-US" altLang="zh-TW" dirty="0">
                <a:hlinkClick r:id="rId3"/>
              </a:rPr>
              <a:t>vision.stanford.edu/teaching/cs231n-demos/</a:t>
            </a:r>
            <a:r>
              <a:rPr lang="en-US" altLang="zh-TW" dirty="0" err="1">
                <a:hlinkClick r:id="rId3"/>
              </a:rPr>
              <a:t>knn</a:t>
            </a:r>
            <a:r>
              <a:rPr lang="en-US" altLang="zh-TW" dirty="0">
                <a:hlinkClick r:id="rId3"/>
              </a:rPr>
              <a:t>/</a:t>
            </a:r>
            <a:endParaRPr lang="zh-TW" altLang="en-US" dirty="0"/>
          </a:p>
        </p:txBody>
      </p:sp>
    </p:spTree>
    <p:extLst>
      <p:ext uri="{BB962C8B-B14F-4D97-AF65-F5344CB8AC3E}">
        <p14:creationId xmlns:p14="http://schemas.microsoft.com/office/powerpoint/2010/main" val="19925364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KNN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你知道</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Cross Entropy</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和</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KL Divergence</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代表什麼意義嗎？談機器學習裡的資訊理論</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2"/>
              </a:rPr>
              <a:t>https://ycc.idv.tw/deep-dl_2.html</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hlinkClick r:id="rId3"/>
              </a:rPr>
              <a:t>https://medium.com/@ashisharora2204/logistic-regression-maximum-likelihood-estimation-gradient-descent-a7962a452332</a:t>
            </a:r>
            <a:endPar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Maximum Likelihood Estimate and Logistic Regression simplified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https://pmirla.github.io/2016/07/20/maximum-likelihood-explanation.html</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37386777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660C6ABA-B083-4D24-95CB-43BD0221733B}"/>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16" name="標題 1">
            <a:extLst>
              <a:ext uri="{FF2B5EF4-FFF2-40B4-BE49-F238E27FC236}">
                <a16:creationId xmlns:a16="http://schemas.microsoft.com/office/drawing/2014/main" id="{B8A1638B-893D-4407-A758-22DA84E766CA}"/>
              </a:ext>
            </a:extLst>
          </p:cNvPr>
          <p:cNvSpPr txBox="1">
            <a:spLocks/>
          </p:cNvSpPr>
          <p:nvPr/>
        </p:nvSpPr>
        <p:spPr bwMode="auto">
          <a:xfrm>
            <a:off x="3412066" y="2848013"/>
            <a:ext cx="5655734" cy="1161974"/>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Support vector machine (SVM)</a:t>
            </a:r>
          </a:p>
        </p:txBody>
      </p:sp>
      <p:sp>
        <p:nvSpPr>
          <p:cNvPr id="7" name="標題 1">
            <a:extLst>
              <a:ext uri="{FF2B5EF4-FFF2-40B4-BE49-F238E27FC236}">
                <a16:creationId xmlns:a16="http://schemas.microsoft.com/office/drawing/2014/main" id="{5A5E916E-A895-4EDF-86D9-B14760F2C7A7}"/>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1232875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SVM</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do what?</a:t>
            </a: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
        <p:nvSpPr>
          <p:cNvPr id="5" name="文字方塊 4">
            <a:extLst>
              <a:ext uri="{FF2B5EF4-FFF2-40B4-BE49-F238E27FC236}">
                <a16:creationId xmlns:a16="http://schemas.microsoft.com/office/drawing/2014/main" id="{491C7FD4-9AF8-53A2-CDC1-A96606F094AE}"/>
              </a:ext>
            </a:extLst>
          </p:cNvPr>
          <p:cNvSpPr txBox="1"/>
          <p:nvPr/>
        </p:nvSpPr>
        <p:spPr>
          <a:xfrm>
            <a:off x="407368" y="1955056"/>
            <a:ext cx="7531546"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AA914A"/>
              </a:buClr>
              <a:buSzTx/>
              <a:buFont typeface="Wingdings" panose="05000000000000000000" pitchFamily="2" charset="2"/>
              <a:buChar char="l"/>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是一種知名的二元分類器</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(binary classifier) </a:t>
            </a:r>
          </a:p>
          <a:p>
            <a:pPr marL="285750" marR="0" lvl="0" indent="-285750" algn="l" defTabSz="914400" rtl="0" eaLnBrk="1" fontAlgn="auto" latinLnBrk="0" hangingPunct="1">
              <a:lnSpc>
                <a:spcPct val="100000"/>
              </a:lnSpc>
              <a:spcBef>
                <a:spcPts val="0"/>
              </a:spcBef>
              <a:spcAft>
                <a:spcPts val="0"/>
              </a:spcAft>
              <a:buClr>
                <a:srgbClr val="AA914A"/>
              </a:buClr>
              <a:buSzTx/>
              <a:buFont typeface="Wingdings" panose="05000000000000000000" pitchFamily="2" charset="2"/>
              <a:buChar char="l"/>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基於統計學習理論基礎的機器學習模型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
                <a:srgbClr val="AA914A"/>
              </a:buClr>
              <a:buSzTx/>
              <a:buFont typeface="Wingdings" panose="05000000000000000000" pitchFamily="2" charset="2"/>
              <a:buChar char="l"/>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針對</a:t>
            </a: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小樣本、非線性、高維度與局部最小點</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等問題具有相對的優勢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
                <a:srgbClr val="AA914A"/>
              </a:buClr>
              <a:buSzTx/>
              <a:buFont typeface="Wingdings" panose="05000000000000000000" pitchFamily="2" charset="2"/>
              <a:buChar char="l"/>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計算速度快且空間成本低等優勢</a:t>
            </a:r>
          </a:p>
        </p:txBody>
      </p:sp>
      <p:sp>
        <p:nvSpPr>
          <p:cNvPr id="6" name="矩形 5">
            <a:extLst>
              <a:ext uri="{FF2B5EF4-FFF2-40B4-BE49-F238E27FC236}">
                <a16:creationId xmlns:a16="http://schemas.microsoft.com/office/drawing/2014/main" id="{794F5BC7-8E7D-4F6A-830C-B2B9FCEA46AB}"/>
              </a:ext>
            </a:extLst>
          </p:cNvPr>
          <p:cNvSpPr/>
          <p:nvPr/>
        </p:nvSpPr>
        <p:spPr>
          <a:xfrm>
            <a:off x="6096000" y="5139268"/>
            <a:ext cx="5970795" cy="1121410"/>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7A95EAD6-C93F-448D-A1DA-54801E8F9EE9}"/>
              </a:ext>
            </a:extLst>
          </p:cNvPr>
          <p:cNvSpPr txBox="1"/>
          <p:nvPr/>
        </p:nvSpPr>
        <p:spPr>
          <a:xfrm>
            <a:off x="6960097" y="5222919"/>
            <a:ext cx="5011770"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因為支持向量機在建立模型時，必須要先有已經分類好 的資料作為訓練用，所以支持向量機是監督式學習 </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(Supervised Learning)</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的方法之一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8" name="圖片 7">
            <a:extLst>
              <a:ext uri="{FF2B5EF4-FFF2-40B4-BE49-F238E27FC236}">
                <a16:creationId xmlns:a16="http://schemas.microsoft.com/office/drawing/2014/main" id="{8EBAA12E-578E-46B4-A039-C6CFF8B4E9B7}"/>
              </a:ext>
            </a:extLst>
          </p:cNvPr>
          <p:cNvPicPr>
            <a:picLocks noChangeAspect="1"/>
          </p:cNvPicPr>
          <p:nvPr/>
        </p:nvPicPr>
        <p:blipFill>
          <a:blip r:embed="rId3"/>
          <a:stretch>
            <a:fillRect/>
          </a:stretch>
        </p:blipFill>
        <p:spPr>
          <a:xfrm>
            <a:off x="6240016" y="5445224"/>
            <a:ext cx="598012" cy="642694"/>
          </a:xfrm>
          <a:prstGeom prst="rect">
            <a:avLst/>
          </a:prstGeom>
        </p:spPr>
      </p:pic>
    </p:spTree>
    <p:extLst>
      <p:ext uri="{BB962C8B-B14F-4D97-AF65-F5344CB8AC3E}">
        <p14:creationId xmlns:p14="http://schemas.microsoft.com/office/powerpoint/2010/main" val="40351453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id="{99A3AD41-93A2-4BDD-8E5A-97A5680906F2}"/>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SVM intuition</a:t>
            </a:r>
          </a:p>
        </p:txBody>
      </p:sp>
      <p:sp>
        <p:nvSpPr>
          <p:cNvPr id="6" name="加號 5">
            <a:extLst>
              <a:ext uri="{FF2B5EF4-FFF2-40B4-BE49-F238E27FC236}">
                <a16:creationId xmlns:a16="http://schemas.microsoft.com/office/drawing/2014/main" id="{8E2E58FE-2C21-4388-A55C-852BD1C21B3D}"/>
              </a:ext>
            </a:extLst>
          </p:cNvPr>
          <p:cNvSpPr/>
          <p:nvPr/>
        </p:nvSpPr>
        <p:spPr>
          <a:xfrm>
            <a:off x="3606801" y="2810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7" name="加號 6">
            <a:extLst>
              <a:ext uri="{FF2B5EF4-FFF2-40B4-BE49-F238E27FC236}">
                <a16:creationId xmlns:a16="http://schemas.microsoft.com/office/drawing/2014/main" id="{02E7F509-4C9A-42A5-AEA4-4DCA2FAECA1E}"/>
              </a:ext>
            </a:extLst>
          </p:cNvPr>
          <p:cNvSpPr/>
          <p:nvPr/>
        </p:nvSpPr>
        <p:spPr>
          <a:xfrm>
            <a:off x="3378201" y="3191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 name="加號 7">
            <a:extLst>
              <a:ext uri="{FF2B5EF4-FFF2-40B4-BE49-F238E27FC236}">
                <a16:creationId xmlns:a16="http://schemas.microsoft.com/office/drawing/2014/main" id="{C18A788D-6981-42E6-8CB2-F40C6B178046}"/>
              </a:ext>
            </a:extLst>
          </p:cNvPr>
          <p:cNvSpPr/>
          <p:nvPr/>
        </p:nvSpPr>
        <p:spPr>
          <a:xfrm>
            <a:off x="3911601" y="3276600"/>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加號 8">
            <a:extLst>
              <a:ext uri="{FF2B5EF4-FFF2-40B4-BE49-F238E27FC236}">
                <a16:creationId xmlns:a16="http://schemas.microsoft.com/office/drawing/2014/main" id="{DD9EEED7-C094-4041-986A-987AB20E1E79}"/>
              </a:ext>
            </a:extLst>
          </p:cNvPr>
          <p:cNvSpPr/>
          <p:nvPr/>
        </p:nvSpPr>
        <p:spPr>
          <a:xfrm>
            <a:off x="3776135" y="36745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815486D1-4249-4B56-A804-7494384D3480}"/>
              </a:ext>
            </a:extLst>
          </p:cNvPr>
          <p:cNvSpPr/>
          <p:nvPr/>
        </p:nvSpPr>
        <p:spPr>
          <a:xfrm>
            <a:off x="4436535" y="28363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7532E1BF-6036-4A25-9513-8BC6782C33D2}"/>
              </a:ext>
            </a:extLst>
          </p:cNvPr>
          <p:cNvSpPr/>
          <p:nvPr/>
        </p:nvSpPr>
        <p:spPr>
          <a:xfrm>
            <a:off x="4021669" y="2184400"/>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 name="加號 11">
            <a:extLst>
              <a:ext uri="{FF2B5EF4-FFF2-40B4-BE49-F238E27FC236}">
                <a16:creationId xmlns:a16="http://schemas.microsoft.com/office/drawing/2014/main" id="{04846019-2B0A-4A1E-A096-B178081D9E9D}"/>
              </a:ext>
            </a:extLst>
          </p:cNvPr>
          <p:cNvSpPr/>
          <p:nvPr/>
        </p:nvSpPr>
        <p:spPr>
          <a:xfrm>
            <a:off x="5173136" y="3327400"/>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 name="加號 12">
            <a:extLst>
              <a:ext uri="{FF2B5EF4-FFF2-40B4-BE49-F238E27FC236}">
                <a16:creationId xmlns:a16="http://schemas.microsoft.com/office/drawing/2014/main" id="{A6BE7C43-BEA1-4F26-9296-ADF5374C8FE3}"/>
              </a:ext>
            </a:extLst>
          </p:cNvPr>
          <p:cNvSpPr/>
          <p:nvPr/>
        </p:nvSpPr>
        <p:spPr>
          <a:xfrm>
            <a:off x="4868336" y="3826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 name="加號 13">
            <a:extLst>
              <a:ext uri="{FF2B5EF4-FFF2-40B4-BE49-F238E27FC236}">
                <a16:creationId xmlns:a16="http://schemas.microsoft.com/office/drawing/2014/main" id="{B0F77668-B7E2-4225-A42C-6A14D83DA498}"/>
              </a:ext>
            </a:extLst>
          </p:cNvPr>
          <p:cNvSpPr/>
          <p:nvPr/>
        </p:nvSpPr>
        <p:spPr>
          <a:xfrm>
            <a:off x="4389968" y="35221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加號 14">
            <a:extLst>
              <a:ext uri="{FF2B5EF4-FFF2-40B4-BE49-F238E27FC236}">
                <a16:creationId xmlns:a16="http://schemas.microsoft.com/office/drawing/2014/main" id="{90132326-9276-47A9-9813-229A4DBEF492}"/>
              </a:ext>
            </a:extLst>
          </p:cNvPr>
          <p:cNvSpPr/>
          <p:nvPr/>
        </p:nvSpPr>
        <p:spPr>
          <a:xfrm>
            <a:off x="4061886" y="43095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6" name="加號 15">
            <a:extLst>
              <a:ext uri="{FF2B5EF4-FFF2-40B4-BE49-F238E27FC236}">
                <a16:creationId xmlns:a16="http://schemas.microsoft.com/office/drawing/2014/main" id="{344C11C3-31FC-4A18-8E62-F3D39ECB197D}"/>
              </a:ext>
            </a:extLst>
          </p:cNvPr>
          <p:cNvSpPr/>
          <p:nvPr/>
        </p:nvSpPr>
        <p:spPr>
          <a:xfrm>
            <a:off x="6396572" y="26585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加號 16">
            <a:extLst>
              <a:ext uri="{FF2B5EF4-FFF2-40B4-BE49-F238E27FC236}">
                <a16:creationId xmlns:a16="http://schemas.microsoft.com/office/drawing/2014/main" id="{AE9479DB-9C8F-48E9-B1EC-0AB5698A21C6}"/>
              </a:ext>
            </a:extLst>
          </p:cNvPr>
          <p:cNvSpPr/>
          <p:nvPr/>
        </p:nvSpPr>
        <p:spPr>
          <a:xfrm>
            <a:off x="6167972" y="30395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8" name="加號 17">
            <a:extLst>
              <a:ext uri="{FF2B5EF4-FFF2-40B4-BE49-F238E27FC236}">
                <a16:creationId xmlns:a16="http://schemas.microsoft.com/office/drawing/2014/main" id="{128D4428-7936-46C9-B0FA-580F57BD95FE}"/>
              </a:ext>
            </a:extLst>
          </p:cNvPr>
          <p:cNvSpPr/>
          <p:nvPr/>
        </p:nvSpPr>
        <p:spPr>
          <a:xfrm>
            <a:off x="6701372" y="312420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加號 18">
            <a:extLst>
              <a:ext uri="{FF2B5EF4-FFF2-40B4-BE49-F238E27FC236}">
                <a16:creationId xmlns:a16="http://schemas.microsoft.com/office/drawing/2014/main" id="{8347FB8A-293E-4809-9628-67F541F4277A}"/>
              </a:ext>
            </a:extLst>
          </p:cNvPr>
          <p:cNvSpPr/>
          <p:nvPr/>
        </p:nvSpPr>
        <p:spPr>
          <a:xfrm>
            <a:off x="6565906" y="35221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0" name="加號 19">
            <a:extLst>
              <a:ext uri="{FF2B5EF4-FFF2-40B4-BE49-F238E27FC236}">
                <a16:creationId xmlns:a16="http://schemas.microsoft.com/office/drawing/2014/main" id="{D68F70D1-4A2B-491A-94D9-205FB1A082C0}"/>
              </a:ext>
            </a:extLst>
          </p:cNvPr>
          <p:cNvSpPr/>
          <p:nvPr/>
        </p:nvSpPr>
        <p:spPr>
          <a:xfrm>
            <a:off x="7226306" y="26839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1" name="加號 20">
            <a:extLst>
              <a:ext uri="{FF2B5EF4-FFF2-40B4-BE49-F238E27FC236}">
                <a16:creationId xmlns:a16="http://schemas.microsoft.com/office/drawing/2014/main" id="{E0BC2D04-4E80-4590-9656-4A148BA14F2A}"/>
              </a:ext>
            </a:extLst>
          </p:cNvPr>
          <p:cNvSpPr/>
          <p:nvPr/>
        </p:nvSpPr>
        <p:spPr>
          <a:xfrm>
            <a:off x="5975675" y="2132797"/>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加號 21">
            <a:extLst>
              <a:ext uri="{FF2B5EF4-FFF2-40B4-BE49-F238E27FC236}">
                <a16:creationId xmlns:a16="http://schemas.microsoft.com/office/drawing/2014/main" id="{C3C50778-4C0E-4265-893E-667308785BC6}"/>
              </a:ext>
            </a:extLst>
          </p:cNvPr>
          <p:cNvSpPr/>
          <p:nvPr/>
        </p:nvSpPr>
        <p:spPr>
          <a:xfrm>
            <a:off x="7962907" y="317500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3" name="加號 22">
            <a:extLst>
              <a:ext uri="{FF2B5EF4-FFF2-40B4-BE49-F238E27FC236}">
                <a16:creationId xmlns:a16="http://schemas.microsoft.com/office/drawing/2014/main" id="{9C053AE4-F739-4875-B1AD-378BEF73B631}"/>
              </a:ext>
            </a:extLst>
          </p:cNvPr>
          <p:cNvSpPr/>
          <p:nvPr/>
        </p:nvSpPr>
        <p:spPr>
          <a:xfrm>
            <a:off x="7658107" y="36745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4" name="加號 23">
            <a:extLst>
              <a:ext uri="{FF2B5EF4-FFF2-40B4-BE49-F238E27FC236}">
                <a16:creationId xmlns:a16="http://schemas.microsoft.com/office/drawing/2014/main" id="{B1780996-3C40-4443-890C-C56390F4D9B6}"/>
              </a:ext>
            </a:extLst>
          </p:cNvPr>
          <p:cNvSpPr/>
          <p:nvPr/>
        </p:nvSpPr>
        <p:spPr>
          <a:xfrm>
            <a:off x="7179739" y="33697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加號 24">
            <a:extLst>
              <a:ext uri="{FF2B5EF4-FFF2-40B4-BE49-F238E27FC236}">
                <a16:creationId xmlns:a16="http://schemas.microsoft.com/office/drawing/2014/main" id="{E230726E-59CD-4F8E-8383-053B39322DA6}"/>
              </a:ext>
            </a:extLst>
          </p:cNvPr>
          <p:cNvSpPr/>
          <p:nvPr/>
        </p:nvSpPr>
        <p:spPr>
          <a:xfrm>
            <a:off x="6851657" y="41571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6" name="加號 25">
            <a:extLst>
              <a:ext uri="{FF2B5EF4-FFF2-40B4-BE49-F238E27FC236}">
                <a16:creationId xmlns:a16="http://schemas.microsoft.com/office/drawing/2014/main" id="{3F0F5B71-8D5E-4A04-9A7E-F4256FAE3691}"/>
              </a:ext>
            </a:extLst>
          </p:cNvPr>
          <p:cNvSpPr/>
          <p:nvPr/>
        </p:nvSpPr>
        <p:spPr>
          <a:xfrm>
            <a:off x="6813564" y="2251331"/>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7" name="加號 26">
            <a:extLst>
              <a:ext uri="{FF2B5EF4-FFF2-40B4-BE49-F238E27FC236}">
                <a16:creationId xmlns:a16="http://schemas.microsoft.com/office/drawing/2014/main" id="{06BFCA2B-DAF3-4104-B1C7-161A5AA29A83}"/>
              </a:ext>
            </a:extLst>
          </p:cNvPr>
          <p:cNvSpPr/>
          <p:nvPr/>
        </p:nvSpPr>
        <p:spPr>
          <a:xfrm>
            <a:off x="6280475" y="1827997"/>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加號 27">
            <a:extLst>
              <a:ext uri="{FF2B5EF4-FFF2-40B4-BE49-F238E27FC236}">
                <a16:creationId xmlns:a16="http://schemas.microsoft.com/office/drawing/2014/main" id="{724CE082-251F-496C-BF4C-8BE4ECEFA53B}"/>
              </a:ext>
            </a:extLst>
          </p:cNvPr>
          <p:cNvSpPr/>
          <p:nvPr/>
        </p:nvSpPr>
        <p:spPr>
          <a:xfrm>
            <a:off x="7118364" y="38523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加號 28">
            <a:extLst>
              <a:ext uri="{FF2B5EF4-FFF2-40B4-BE49-F238E27FC236}">
                <a16:creationId xmlns:a16="http://schemas.microsoft.com/office/drawing/2014/main" id="{7FB03562-2BF2-492A-99C3-CE7542A0216A}"/>
              </a:ext>
            </a:extLst>
          </p:cNvPr>
          <p:cNvSpPr/>
          <p:nvPr/>
        </p:nvSpPr>
        <p:spPr>
          <a:xfrm>
            <a:off x="4693872" y="1919415"/>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31" name="直線接點 30">
            <a:extLst>
              <a:ext uri="{FF2B5EF4-FFF2-40B4-BE49-F238E27FC236}">
                <a16:creationId xmlns:a16="http://schemas.microsoft.com/office/drawing/2014/main" id="{5A79C5B7-A8F5-449B-A423-7DFE491219BA}"/>
              </a:ext>
            </a:extLst>
          </p:cNvPr>
          <p:cNvCxnSpPr>
            <a:cxnSpLocks/>
          </p:cNvCxnSpPr>
          <p:nvPr/>
        </p:nvCxnSpPr>
        <p:spPr>
          <a:xfrm>
            <a:off x="5141393" y="1117600"/>
            <a:ext cx="1576913" cy="4428067"/>
          </a:xfrm>
          <a:prstGeom prst="line">
            <a:avLst/>
          </a:prstGeom>
          <a:ln w="38100">
            <a:solidFill>
              <a:srgbClr val="FFC000"/>
            </a:solidFill>
          </a:ln>
        </p:spPr>
        <p:style>
          <a:lnRef idx="1">
            <a:schemeClr val="dk1"/>
          </a:lnRef>
          <a:fillRef idx="0">
            <a:schemeClr val="dk1"/>
          </a:fillRef>
          <a:effectRef idx="0">
            <a:schemeClr val="dk1"/>
          </a:effectRef>
          <a:fontRef idx="minor">
            <a:schemeClr val="tx1"/>
          </a:fontRef>
        </p:style>
      </p:cxnSp>
      <p:sp>
        <p:nvSpPr>
          <p:cNvPr id="34" name="矩形 33">
            <a:extLst>
              <a:ext uri="{FF2B5EF4-FFF2-40B4-BE49-F238E27FC236}">
                <a16:creationId xmlns:a16="http://schemas.microsoft.com/office/drawing/2014/main" id="{CF1A1AA9-C87F-4A11-ADCE-7532F71910A8}"/>
              </a:ext>
            </a:extLst>
          </p:cNvPr>
          <p:cNvSpPr/>
          <p:nvPr/>
        </p:nvSpPr>
        <p:spPr>
          <a:xfrm>
            <a:off x="2341361" y="5777469"/>
            <a:ext cx="848782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試找出一個超平面</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(Hyperplane)</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將以下分屬兩個不同類 別的資料加以分割</a:t>
            </a:r>
          </a:p>
        </p:txBody>
      </p:sp>
      <p:cxnSp>
        <p:nvCxnSpPr>
          <p:cNvPr id="36" name="直線接點 35">
            <a:extLst>
              <a:ext uri="{FF2B5EF4-FFF2-40B4-BE49-F238E27FC236}">
                <a16:creationId xmlns:a16="http://schemas.microsoft.com/office/drawing/2014/main" id="{C2612A4B-F2AE-483E-9A74-A8D63F0AA443}"/>
              </a:ext>
            </a:extLst>
          </p:cNvPr>
          <p:cNvCxnSpPr>
            <a:cxnSpLocks/>
            <a:stCxn id="5" idx="2"/>
          </p:cNvCxnSpPr>
          <p:nvPr/>
        </p:nvCxnSpPr>
        <p:spPr>
          <a:xfrm flipH="1">
            <a:off x="5227272" y="1019431"/>
            <a:ext cx="900804" cy="4526236"/>
          </a:xfrm>
          <a:prstGeom prst="line">
            <a:avLst/>
          </a:prstGeom>
          <a:ln w="38100">
            <a:solidFill>
              <a:srgbClr val="0070C0"/>
            </a:solidFill>
          </a:ln>
        </p:spPr>
        <p:style>
          <a:lnRef idx="1">
            <a:schemeClr val="dk1"/>
          </a:lnRef>
          <a:fillRef idx="0">
            <a:schemeClr val="dk1"/>
          </a:fillRef>
          <a:effectRef idx="0">
            <a:schemeClr val="dk1"/>
          </a:effectRef>
          <a:fontRef idx="minor">
            <a:schemeClr val="tx1"/>
          </a:fontRef>
        </p:style>
      </p:cxnSp>
      <p:cxnSp>
        <p:nvCxnSpPr>
          <p:cNvPr id="40" name="直線接點 39">
            <a:extLst>
              <a:ext uri="{FF2B5EF4-FFF2-40B4-BE49-F238E27FC236}">
                <a16:creationId xmlns:a16="http://schemas.microsoft.com/office/drawing/2014/main" id="{89C8517C-E78A-4737-827D-683A038B134D}"/>
              </a:ext>
            </a:extLst>
          </p:cNvPr>
          <p:cNvCxnSpPr>
            <a:cxnSpLocks/>
          </p:cNvCxnSpPr>
          <p:nvPr/>
        </p:nvCxnSpPr>
        <p:spPr>
          <a:xfrm>
            <a:off x="4756143" y="1214164"/>
            <a:ext cx="2622563" cy="4255303"/>
          </a:xfrm>
          <a:prstGeom prst="line">
            <a:avLst/>
          </a:prstGeom>
          <a:ln w="38100">
            <a:solidFill>
              <a:srgbClr val="7030A0"/>
            </a:solidFill>
          </a:ln>
        </p:spPr>
        <p:style>
          <a:lnRef idx="1">
            <a:schemeClr val="dk1"/>
          </a:lnRef>
          <a:fillRef idx="0">
            <a:schemeClr val="dk1"/>
          </a:fillRef>
          <a:effectRef idx="0">
            <a:schemeClr val="dk1"/>
          </a:effectRef>
          <a:fontRef idx="minor">
            <a:schemeClr val="tx1"/>
          </a:fontRef>
        </p:style>
      </p:cxnSp>
      <p:sp>
        <p:nvSpPr>
          <p:cNvPr id="45" name="加號 44">
            <a:extLst>
              <a:ext uri="{FF2B5EF4-FFF2-40B4-BE49-F238E27FC236}">
                <a16:creationId xmlns:a16="http://schemas.microsoft.com/office/drawing/2014/main" id="{2100F61F-81D2-433D-B5F1-339DD64559C2}"/>
              </a:ext>
            </a:extLst>
          </p:cNvPr>
          <p:cNvSpPr/>
          <p:nvPr/>
        </p:nvSpPr>
        <p:spPr>
          <a:xfrm>
            <a:off x="7226306" y="1644249"/>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6" name="加號 45">
            <a:extLst>
              <a:ext uri="{FF2B5EF4-FFF2-40B4-BE49-F238E27FC236}">
                <a16:creationId xmlns:a16="http://schemas.microsoft.com/office/drawing/2014/main" id="{90E237F5-FA2E-4F9D-BFB3-0CF4279D5BD3}"/>
              </a:ext>
            </a:extLst>
          </p:cNvPr>
          <p:cNvSpPr/>
          <p:nvPr/>
        </p:nvSpPr>
        <p:spPr>
          <a:xfrm>
            <a:off x="6613535" y="1362732"/>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7" name="加號 46">
            <a:extLst>
              <a:ext uri="{FF2B5EF4-FFF2-40B4-BE49-F238E27FC236}">
                <a16:creationId xmlns:a16="http://schemas.microsoft.com/office/drawing/2014/main" id="{B32E3966-F205-41F2-82C4-4C54CA0456FD}"/>
              </a:ext>
            </a:extLst>
          </p:cNvPr>
          <p:cNvSpPr/>
          <p:nvPr/>
        </p:nvSpPr>
        <p:spPr>
          <a:xfrm>
            <a:off x="6252950" y="990714"/>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8" name="加號 47">
            <a:extLst>
              <a:ext uri="{FF2B5EF4-FFF2-40B4-BE49-F238E27FC236}">
                <a16:creationId xmlns:a16="http://schemas.microsoft.com/office/drawing/2014/main" id="{0534ECCB-C14D-4414-868E-70500A60A291}"/>
              </a:ext>
            </a:extLst>
          </p:cNvPr>
          <p:cNvSpPr/>
          <p:nvPr/>
        </p:nvSpPr>
        <p:spPr>
          <a:xfrm>
            <a:off x="3180298" y="2175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9" name="加號 48">
            <a:extLst>
              <a:ext uri="{FF2B5EF4-FFF2-40B4-BE49-F238E27FC236}">
                <a16:creationId xmlns:a16="http://schemas.microsoft.com/office/drawing/2014/main" id="{16D4CCD1-538D-4A27-9760-6E2F4D20EB4B}"/>
              </a:ext>
            </a:extLst>
          </p:cNvPr>
          <p:cNvSpPr/>
          <p:nvPr/>
        </p:nvSpPr>
        <p:spPr>
          <a:xfrm>
            <a:off x="3774714" y="4860437"/>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0" name="加號 49">
            <a:extLst>
              <a:ext uri="{FF2B5EF4-FFF2-40B4-BE49-F238E27FC236}">
                <a16:creationId xmlns:a16="http://schemas.microsoft.com/office/drawing/2014/main" id="{19C97227-DAD1-4106-8A6D-FA0F76BB87E3}"/>
              </a:ext>
            </a:extLst>
          </p:cNvPr>
          <p:cNvSpPr/>
          <p:nvPr/>
        </p:nvSpPr>
        <p:spPr>
          <a:xfrm>
            <a:off x="2893126" y="2726837"/>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1" name="文字方塊 50">
            <a:extLst>
              <a:ext uri="{FF2B5EF4-FFF2-40B4-BE49-F238E27FC236}">
                <a16:creationId xmlns:a16="http://schemas.microsoft.com/office/drawing/2014/main" id="{A410E16B-4226-437C-A581-379DC11A3282}"/>
              </a:ext>
            </a:extLst>
          </p:cNvPr>
          <p:cNvSpPr txBox="1"/>
          <p:nvPr/>
        </p:nvSpPr>
        <p:spPr>
          <a:xfrm>
            <a:off x="8994862" y="1651798"/>
            <a:ext cx="1564156" cy="369332"/>
          </a:xfrm>
          <a:prstGeom prst="rect">
            <a:avLst/>
          </a:prstGeom>
          <a:solidFill>
            <a:srgbClr val="C00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AA914A"/>
              </a:buClr>
              <a:buSzTx/>
              <a:buFontTx/>
              <a:buNone/>
              <a:tabLst/>
              <a:defRPr/>
            </a:pPr>
            <a:r>
              <a:rPr kumimoji="0" lang="en-US" altLang="zh-TW"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Q</a:t>
            </a: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 </a:t>
            </a:r>
            <a:r>
              <a:rPr kumimoji="0" lang="en-US" altLang="zh-TW"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 選哪一條</a:t>
            </a:r>
            <a:r>
              <a:rPr kumimoji="0" lang="en-US" altLang="zh-TW"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03805702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id="{99A3AD41-93A2-4BDD-8E5A-97A5680906F2}"/>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SVM</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Margin </a:t>
            </a:r>
          </a:p>
        </p:txBody>
      </p:sp>
      <p:sp>
        <p:nvSpPr>
          <p:cNvPr id="34" name="矩形 33">
            <a:extLst>
              <a:ext uri="{FF2B5EF4-FFF2-40B4-BE49-F238E27FC236}">
                <a16:creationId xmlns:a16="http://schemas.microsoft.com/office/drawing/2014/main" id="{CF1A1AA9-C87F-4A11-ADCE-7532F71910A8}"/>
              </a:ext>
            </a:extLst>
          </p:cNvPr>
          <p:cNvSpPr/>
          <p:nvPr/>
        </p:nvSpPr>
        <p:spPr>
          <a:xfrm>
            <a:off x="2038957" y="5345757"/>
            <a:ext cx="848782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選擇邊界較大者。 邊界較大者，其推論錯誤率優於邊界較小者，這是因為邊界如果 太小，那麼任何些微的變動都會引起顯著的影響。</a:t>
            </a:r>
          </a:p>
        </p:txBody>
      </p:sp>
      <p:grpSp>
        <p:nvGrpSpPr>
          <p:cNvPr id="3" name="群組 2">
            <a:extLst>
              <a:ext uri="{FF2B5EF4-FFF2-40B4-BE49-F238E27FC236}">
                <a16:creationId xmlns:a16="http://schemas.microsoft.com/office/drawing/2014/main" id="{9D0937B2-E86D-47EB-B60A-4D74EB631C0A}"/>
              </a:ext>
            </a:extLst>
          </p:cNvPr>
          <p:cNvGrpSpPr/>
          <p:nvPr/>
        </p:nvGrpSpPr>
        <p:grpSpPr>
          <a:xfrm>
            <a:off x="1360659" y="1718733"/>
            <a:ext cx="3783241" cy="2938504"/>
            <a:chOff x="2893126" y="990714"/>
            <a:chExt cx="5374581" cy="4174523"/>
          </a:xfrm>
        </p:grpSpPr>
        <p:sp>
          <p:nvSpPr>
            <p:cNvPr id="6" name="加號 5">
              <a:extLst>
                <a:ext uri="{FF2B5EF4-FFF2-40B4-BE49-F238E27FC236}">
                  <a16:creationId xmlns:a16="http://schemas.microsoft.com/office/drawing/2014/main" id="{8E2E58FE-2C21-4388-A55C-852BD1C21B3D}"/>
                </a:ext>
              </a:extLst>
            </p:cNvPr>
            <p:cNvSpPr/>
            <p:nvPr/>
          </p:nvSpPr>
          <p:spPr>
            <a:xfrm>
              <a:off x="3606801" y="2810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7" name="加號 6">
              <a:extLst>
                <a:ext uri="{FF2B5EF4-FFF2-40B4-BE49-F238E27FC236}">
                  <a16:creationId xmlns:a16="http://schemas.microsoft.com/office/drawing/2014/main" id="{02E7F509-4C9A-42A5-AEA4-4DCA2FAECA1E}"/>
                </a:ext>
              </a:extLst>
            </p:cNvPr>
            <p:cNvSpPr/>
            <p:nvPr/>
          </p:nvSpPr>
          <p:spPr>
            <a:xfrm>
              <a:off x="3378201" y="3191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 name="加號 7">
              <a:extLst>
                <a:ext uri="{FF2B5EF4-FFF2-40B4-BE49-F238E27FC236}">
                  <a16:creationId xmlns:a16="http://schemas.microsoft.com/office/drawing/2014/main" id="{C18A788D-6981-42E6-8CB2-F40C6B178046}"/>
                </a:ext>
              </a:extLst>
            </p:cNvPr>
            <p:cNvSpPr/>
            <p:nvPr/>
          </p:nvSpPr>
          <p:spPr>
            <a:xfrm>
              <a:off x="3911601" y="3276600"/>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加號 8">
              <a:extLst>
                <a:ext uri="{FF2B5EF4-FFF2-40B4-BE49-F238E27FC236}">
                  <a16:creationId xmlns:a16="http://schemas.microsoft.com/office/drawing/2014/main" id="{DD9EEED7-C094-4041-986A-987AB20E1E79}"/>
                </a:ext>
              </a:extLst>
            </p:cNvPr>
            <p:cNvSpPr/>
            <p:nvPr/>
          </p:nvSpPr>
          <p:spPr>
            <a:xfrm>
              <a:off x="3776135" y="36745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815486D1-4249-4B56-A804-7494384D3480}"/>
                </a:ext>
              </a:extLst>
            </p:cNvPr>
            <p:cNvSpPr/>
            <p:nvPr/>
          </p:nvSpPr>
          <p:spPr>
            <a:xfrm>
              <a:off x="4436535" y="28363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7532E1BF-6036-4A25-9513-8BC6782C33D2}"/>
                </a:ext>
              </a:extLst>
            </p:cNvPr>
            <p:cNvSpPr/>
            <p:nvPr/>
          </p:nvSpPr>
          <p:spPr>
            <a:xfrm>
              <a:off x="4021669" y="2184400"/>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 name="加號 11">
              <a:extLst>
                <a:ext uri="{FF2B5EF4-FFF2-40B4-BE49-F238E27FC236}">
                  <a16:creationId xmlns:a16="http://schemas.microsoft.com/office/drawing/2014/main" id="{04846019-2B0A-4A1E-A096-B178081D9E9D}"/>
                </a:ext>
              </a:extLst>
            </p:cNvPr>
            <p:cNvSpPr/>
            <p:nvPr/>
          </p:nvSpPr>
          <p:spPr>
            <a:xfrm>
              <a:off x="5173136" y="3327400"/>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 name="加號 12">
              <a:extLst>
                <a:ext uri="{FF2B5EF4-FFF2-40B4-BE49-F238E27FC236}">
                  <a16:creationId xmlns:a16="http://schemas.microsoft.com/office/drawing/2014/main" id="{A6BE7C43-BEA1-4F26-9296-ADF5374C8FE3}"/>
                </a:ext>
              </a:extLst>
            </p:cNvPr>
            <p:cNvSpPr/>
            <p:nvPr/>
          </p:nvSpPr>
          <p:spPr>
            <a:xfrm>
              <a:off x="4868336" y="3826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 name="加號 13">
              <a:extLst>
                <a:ext uri="{FF2B5EF4-FFF2-40B4-BE49-F238E27FC236}">
                  <a16:creationId xmlns:a16="http://schemas.microsoft.com/office/drawing/2014/main" id="{B0F77668-B7E2-4225-A42C-6A14D83DA498}"/>
                </a:ext>
              </a:extLst>
            </p:cNvPr>
            <p:cNvSpPr/>
            <p:nvPr/>
          </p:nvSpPr>
          <p:spPr>
            <a:xfrm>
              <a:off x="4389968" y="35221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加號 14">
              <a:extLst>
                <a:ext uri="{FF2B5EF4-FFF2-40B4-BE49-F238E27FC236}">
                  <a16:creationId xmlns:a16="http://schemas.microsoft.com/office/drawing/2014/main" id="{90132326-9276-47A9-9813-229A4DBEF492}"/>
                </a:ext>
              </a:extLst>
            </p:cNvPr>
            <p:cNvSpPr/>
            <p:nvPr/>
          </p:nvSpPr>
          <p:spPr>
            <a:xfrm>
              <a:off x="4061886" y="43095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6" name="加號 15">
              <a:extLst>
                <a:ext uri="{FF2B5EF4-FFF2-40B4-BE49-F238E27FC236}">
                  <a16:creationId xmlns:a16="http://schemas.microsoft.com/office/drawing/2014/main" id="{344C11C3-31FC-4A18-8E62-F3D39ECB197D}"/>
                </a:ext>
              </a:extLst>
            </p:cNvPr>
            <p:cNvSpPr/>
            <p:nvPr/>
          </p:nvSpPr>
          <p:spPr>
            <a:xfrm>
              <a:off x="6396572" y="26585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加號 16">
              <a:extLst>
                <a:ext uri="{FF2B5EF4-FFF2-40B4-BE49-F238E27FC236}">
                  <a16:creationId xmlns:a16="http://schemas.microsoft.com/office/drawing/2014/main" id="{AE9479DB-9C8F-48E9-B1EC-0AB5698A21C6}"/>
                </a:ext>
              </a:extLst>
            </p:cNvPr>
            <p:cNvSpPr/>
            <p:nvPr/>
          </p:nvSpPr>
          <p:spPr>
            <a:xfrm>
              <a:off x="6167972" y="30395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8" name="加號 17">
              <a:extLst>
                <a:ext uri="{FF2B5EF4-FFF2-40B4-BE49-F238E27FC236}">
                  <a16:creationId xmlns:a16="http://schemas.microsoft.com/office/drawing/2014/main" id="{128D4428-7936-46C9-B0FA-580F57BD95FE}"/>
                </a:ext>
              </a:extLst>
            </p:cNvPr>
            <p:cNvSpPr/>
            <p:nvPr/>
          </p:nvSpPr>
          <p:spPr>
            <a:xfrm>
              <a:off x="6701372" y="312420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加號 18">
              <a:extLst>
                <a:ext uri="{FF2B5EF4-FFF2-40B4-BE49-F238E27FC236}">
                  <a16:creationId xmlns:a16="http://schemas.microsoft.com/office/drawing/2014/main" id="{8347FB8A-293E-4809-9628-67F541F4277A}"/>
                </a:ext>
              </a:extLst>
            </p:cNvPr>
            <p:cNvSpPr/>
            <p:nvPr/>
          </p:nvSpPr>
          <p:spPr>
            <a:xfrm>
              <a:off x="6565906" y="35221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0" name="加號 19">
              <a:extLst>
                <a:ext uri="{FF2B5EF4-FFF2-40B4-BE49-F238E27FC236}">
                  <a16:creationId xmlns:a16="http://schemas.microsoft.com/office/drawing/2014/main" id="{D68F70D1-4A2B-491A-94D9-205FB1A082C0}"/>
                </a:ext>
              </a:extLst>
            </p:cNvPr>
            <p:cNvSpPr/>
            <p:nvPr/>
          </p:nvSpPr>
          <p:spPr>
            <a:xfrm>
              <a:off x="7226306" y="26839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加號 21">
              <a:extLst>
                <a:ext uri="{FF2B5EF4-FFF2-40B4-BE49-F238E27FC236}">
                  <a16:creationId xmlns:a16="http://schemas.microsoft.com/office/drawing/2014/main" id="{C3C50778-4C0E-4265-893E-667308785BC6}"/>
                </a:ext>
              </a:extLst>
            </p:cNvPr>
            <p:cNvSpPr/>
            <p:nvPr/>
          </p:nvSpPr>
          <p:spPr>
            <a:xfrm>
              <a:off x="7962907" y="317500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3" name="加號 22">
              <a:extLst>
                <a:ext uri="{FF2B5EF4-FFF2-40B4-BE49-F238E27FC236}">
                  <a16:creationId xmlns:a16="http://schemas.microsoft.com/office/drawing/2014/main" id="{9C053AE4-F739-4875-B1AD-378BEF73B631}"/>
                </a:ext>
              </a:extLst>
            </p:cNvPr>
            <p:cNvSpPr/>
            <p:nvPr/>
          </p:nvSpPr>
          <p:spPr>
            <a:xfrm>
              <a:off x="7658107" y="36745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4" name="加號 23">
              <a:extLst>
                <a:ext uri="{FF2B5EF4-FFF2-40B4-BE49-F238E27FC236}">
                  <a16:creationId xmlns:a16="http://schemas.microsoft.com/office/drawing/2014/main" id="{B1780996-3C40-4443-890C-C56390F4D9B6}"/>
                </a:ext>
              </a:extLst>
            </p:cNvPr>
            <p:cNvSpPr/>
            <p:nvPr/>
          </p:nvSpPr>
          <p:spPr>
            <a:xfrm>
              <a:off x="7179739" y="33697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加號 24">
              <a:extLst>
                <a:ext uri="{FF2B5EF4-FFF2-40B4-BE49-F238E27FC236}">
                  <a16:creationId xmlns:a16="http://schemas.microsoft.com/office/drawing/2014/main" id="{E230726E-59CD-4F8E-8383-053B39322DA6}"/>
                </a:ext>
              </a:extLst>
            </p:cNvPr>
            <p:cNvSpPr/>
            <p:nvPr/>
          </p:nvSpPr>
          <p:spPr>
            <a:xfrm>
              <a:off x="6851657" y="41571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6" name="加號 25">
              <a:extLst>
                <a:ext uri="{FF2B5EF4-FFF2-40B4-BE49-F238E27FC236}">
                  <a16:creationId xmlns:a16="http://schemas.microsoft.com/office/drawing/2014/main" id="{3F0F5B71-8D5E-4A04-9A7E-F4256FAE3691}"/>
                </a:ext>
              </a:extLst>
            </p:cNvPr>
            <p:cNvSpPr/>
            <p:nvPr/>
          </p:nvSpPr>
          <p:spPr>
            <a:xfrm>
              <a:off x="6813564" y="2251331"/>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7" name="加號 26">
              <a:extLst>
                <a:ext uri="{FF2B5EF4-FFF2-40B4-BE49-F238E27FC236}">
                  <a16:creationId xmlns:a16="http://schemas.microsoft.com/office/drawing/2014/main" id="{06BFCA2B-DAF3-4104-B1C7-161A5AA29A83}"/>
                </a:ext>
              </a:extLst>
            </p:cNvPr>
            <p:cNvSpPr/>
            <p:nvPr/>
          </p:nvSpPr>
          <p:spPr>
            <a:xfrm>
              <a:off x="6280475" y="1827997"/>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加號 27">
              <a:extLst>
                <a:ext uri="{FF2B5EF4-FFF2-40B4-BE49-F238E27FC236}">
                  <a16:creationId xmlns:a16="http://schemas.microsoft.com/office/drawing/2014/main" id="{724CE082-251F-496C-BF4C-8BE4ECEFA53B}"/>
                </a:ext>
              </a:extLst>
            </p:cNvPr>
            <p:cNvSpPr/>
            <p:nvPr/>
          </p:nvSpPr>
          <p:spPr>
            <a:xfrm>
              <a:off x="7118364" y="38523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加號 28">
              <a:extLst>
                <a:ext uri="{FF2B5EF4-FFF2-40B4-BE49-F238E27FC236}">
                  <a16:creationId xmlns:a16="http://schemas.microsoft.com/office/drawing/2014/main" id="{7FB03562-2BF2-492A-99C3-CE7542A0216A}"/>
                </a:ext>
              </a:extLst>
            </p:cNvPr>
            <p:cNvSpPr/>
            <p:nvPr/>
          </p:nvSpPr>
          <p:spPr>
            <a:xfrm>
              <a:off x="4693872" y="1919415"/>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5" name="加號 44">
              <a:extLst>
                <a:ext uri="{FF2B5EF4-FFF2-40B4-BE49-F238E27FC236}">
                  <a16:creationId xmlns:a16="http://schemas.microsoft.com/office/drawing/2014/main" id="{2100F61F-81D2-433D-B5F1-339DD64559C2}"/>
                </a:ext>
              </a:extLst>
            </p:cNvPr>
            <p:cNvSpPr/>
            <p:nvPr/>
          </p:nvSpPr>
          <p:spPr>
            <a:xfrm>
              <a:off x="7226306" y="1644249"/>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6" name="加號 45">
              <a:extLst>
                <a:ext uri="{FF2B5EF4-FFF2-40B4-BE49-F238E27FC236}">
                  <a16:creationId xmlns:a16="http://schemas.microsoft.com/office/drawing/2014/main" id="{90E237F5-FA2E-4F9D-BFB3-0CF4279D5BD3}"/>
                </a:ext>
              </a:extLst>
            </p:cNvPr>
            <p:cNvSpPr/>
            <p:nvPr/>
          </p:nvSpPr>
          <p:spPr>
            <a:xfrm>
              <a:off x="6613535" y="1362732"/>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7" name="加號 46">
              <a:extLst>
                <a:ext uri="{FF2B5EF4-FFF2-40B4-BE49-F238E27FC236}">
                  <a16:creationId xmlns:a16="http://schemas.microsoft.com/office/drawing/2014/main" id="{B32E3966-F205-41F2-82C4-4C54CA0456FD}"/>
                </a:ext>
              </a:extLst>
            </p:cNvPr>
            <p:cNvSpPr/>
            <p:nvPr/>
          </p:nvSpPr>
          <p:spPr>
            <a:xfrm>
              <a:off x="6252950" y="990714"/>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8" name="加號 47">
              <a:extLst>
                <a:ext uri="{FF2B5EF4-FFF2-40B4-BE49-F238E27FC236}">
                  <a16:creationId xmlns:a16="http://schemas.microsoft.com/office/drawing/2014/main" id="{0534ECCB-C14D-4414-868E-70500A60A291}"/>
                </a:ext>
              </a:extLst>
            </p:cNvPr>
            <p:cNvSpPr/>
            <p:nvPr/>
          </p:nvSpPr>
          <p:spPr>
            <a:xfrm>
              <a:off x="3180298" y="2175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9" name="加號 48">
              <a:extLst>
                <a:ext uri="{FF2B5EF4-FFF2-40B4-BE49-F238E27FC236}">
                  <a16:creationId xmlns:a16="http://schemas.microsoft.com/office/drawing/2014/main" id="{16D4CCD1-538D-4A27-9760-6E2F4D20EB4B}"/>
                </a:ext>
              </a:extLst>
            </p:cNvPr>
            <p:cNvSpPr/>
            <p:nvPr/>
          </p:nvSpPr>
          <p:spPr>
            <a:xfrm>
              <a:off x="3774714" y="4860437"/>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0" name="加號 49">
              <a:extLst>
                <a:ext uri="{FF2B5EF4-FFF2-40B4-BE49-F238E27FC236}">
                  <a16:creationId xmlns:a16="http://schemas.microsoft.com/office/drawing/2014/main" id="{19C97227-DAD1-4106-8A6D-FA0F76BB87E3}"/>
                </a:ext>
              </a:extLst>
            </p:cNvPr>
            <p:cNvSpPr/>
            <p:nvPr/>
          </p:nvSpPr>
          <p:spPr>
            <a:xfrm>
              <a:off x="2893126" y="2726837"/>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4" name="加號 93">
              <a:extLst>
                <a:ext uri="{FF2B5EF4-FFF2-40B4-BE49-F238E27FC236}">
                  <a16:creationId xmlns:a16="http://schemas.microsoft.com/office/drawing/2014/main" id="{36B42EFE-D54D-431F-B159-A607986DAC4E}"/>
                </a:ext>
              </a:extLst>
            </p:cNvPr>
            <p:cNvSpPr/>
            <p:nvPr/>
          </p:nvSpPr>
          <p:spPr>
            <a:xfrm>
              <a:off x="5768138" y="198720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cxnSp>
        <p:nvCxnSpPr>
          <p:cNvPr id="86" name="直線接點 85">
            <a:extLst>
              <a:ext uri="{FF2B5EF4-FFF2-40B4-BE49-F238E27FC236}">
                <a16:creationId xmlns:a16="http://schemas.microsoft.com/office/drawing/2014/main" id="{5B38A0CD-5413-449B-BC9B-4CED281A3CEE}"/>
              </a:ext>
            </a:extLst>
          </p:cNvPr>
          <p:cNvCxnSpPr>
            <a:cxnSpLocks/>
          </p:cNvCxnSpPr>
          <p:nvPr/>
        </p:nvCxnSpPr>
        <p:spPr>
          <a:xfrm>
            <a:off x="3076429" y="1626136"/>
            <a:ext cx="152723" cy="3710234"/>
          </a:xfrm>
          <a:prstGeom prst="line">
            <a:avLst/>
          </a:prstGeom>
          <a:ln w="28575">
            <a:prstDash val="dash"/>
          </a:ln>
        </p:spPr>
        <p:style>
          <a:lnRef idx="1">
            <a:schemeClr val="dk1"/>
          </a:lnRef>
          <a:fillRef idx="0">
            <a:schemeClr val="dk1"/>
          </a:fillRef>
          <a:effectRef idx="0">
            <a:schemeClr val="dk1"/>
          </a:effectRef>
          <a:fontRef idx="minor">
            <a:schemeClr val="tx1"/>
          </a:fontRef>
        </p:style>
      </p:cxnSp>
      <p:grpSp>
        <p:nvGrpSpPr>
          <p:cNvPr id="96" name="群組 95">
            <a:extLst>
              <a:ext uri="{FF2B5EF4-FFF2-40B4-BE49-F238E27FC236}">
                <a16:creationId xmlns:a16="http://schemas.microsoft.com/office/drawing/2014/main" id="{C562DE5A-8546-4B31-9FDD-13B9AB54CC79}"/>
              </a:ext>
            </a:extLst>
          </p:cNvPr>
          <p:cNvGrpSpPr/>
          <p:nvPr/>
        </p:nvGrpSpPr>
        <p:grpSpPr>
          <a:xfrm>
            <a:off x="6864939" y="1657633"/>
            <a:ext cx="3783241" cy="2938504"/>
            <a:chOff x="2893126" y="990714"/>
            <a:chExt cx="5374581" cy="4174523"/>
          </a:xfrm>
        </p:grpSpPr>
        <p:sp>
          <p:nvSpPr>
            <p:cNvPr id="97" name="加號 96">
              <a:extLst>
                <a:ext uri="{FF2B5EF4-FFF2-40B4-BE49-F238E27FC236}">
                  <a16:creationId xmlns:a16="http://schemas.microsoft.com/office/drawing/2014/main" id="{68248071-CF4D-4412-BDBF-1A6A77DB6B64}"/>
                </a:ext>
              </a:extLst>
            </p:cNvPr>
            <p:cNvSpPr/>
            <p:nvPr/>
          </p:nvSpPr>
          <p:spPr>
            <a:xfrm>
              <a:off x="3606801" y="2810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8" name="加號 97">
              <a:extLst>
                <a:ext uri="{FF2B5EF4-FFF2-40B4-BE49-F238E27FC236}">
                  <a16:creationId xmlns:a16="http://schemas.microsoft.com/office/drawing/2014/main" id="{AC65D363-0349-4FCF-98DE-BBD697A3F854}"/>
                </a:ext>
              </a:extLst>
            </p:cNvPr>
            <p:cNvSpPr/>
            <p:nvPr/>
          </p:nvSpPr>
          <p:spPr>
            <a:xfrm>
              <a:off x="3378201" y="3191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9" name="加號 98">
              <a:extLst>
                <a:ext uri="{FF2B5EF4-FFF2-40B4-BE49-F238E27FC236}">
                  <a16:creationId xmlns:a16="http://schemas.microsoft.com/office/drawing/2014/main" id="{DB49A9C0-ACF8-4CBB-83E9-70DBE186E4CD}"/>
                </a:ext>
              </a:extLst>
            </p:cNvPr>
            <p:cNvSpPr/>
            <p:nvPr/>
          </p:nvSpPr>
          <p:spPr>
            <a:xfrm>
              <a:off x="3911601" y="3276600"/>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0" name="加號 99">
              <a:extLst>
                <a:ext uri="{FF2B5EF4-FFF2-40B4-BE49-F238E27FC236}">
                  <a16:creationId xmlns:a16="http://schemas.microsoft.com/office/drawing/2014/main" id="{CD32AA6D-8F8D-4505-A70E-172B53E2D81B}"/>
                </a:ext>
              </a:extLst>
            </p:cNvPr>
            <p:cNvSpPr/>
            <p:nvPr/>
          </p:nvSpPr>
          <p:spPr>
            <a:xfrm>
              <a:off x="3776135" y="36745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1" name="加號 100">
              <a:extLst>
                <a:ext uri="{FF2B5EF4-FFF2-40B4-BE49-F238E27FC236}">
                  <a16:creationId xmlns:a16="http://schemas.microsoft.com/office/drawing/2014/main" id="{C849D2FE-E1DA-4446-AC57-E1BAC132D771}"/>
                </a:ext>
              </a:extLst>
            </p:cNvPr>
            <p:cNvSpPr/>
            <p:nvPr/>
          </p:nvSpPr>
          <p:spPr>
            <a:xfrm>
              <a:off x="4436535" y="28363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2" name="加號 101">
              <a:extLst>
                <a:ext uri="{FF2B5EF4-FFF2-40B4-BE49-F238E27FC236}">
                  <a16:creationId xmlns:a16="http://schemas.microsoft.com/office/drawing/2014/main" id="{285A1E0A-51E8-4244-BB03-915F8278E767}"/>
                </a:ext>
              </a:extLst>
            </p:cNvPr>
            <p:cNvSpPr/>
            <p:nvPr/>
          </p:nvSpPr>
          <p:spPr>
            <a:xfrm>
              <a:off x="4021669" y="2184400"/>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3" name="加號 102">
              <a:extLst>
                <a:ext uri="{FF2B5EF4-FFF2-40B4-BE49-F238E27FC236}">
                  <a16:creationId xmlns:a16="http://schemas.microsoft.com/office/drawing/2014/main" id="{16D1668D-5236-4F6E-A57D-3FEB1804D801}"/>
                </a:ext>
              </a:extLst>
            </p:cNvPr>
            <p:cNvSpPr/>
            <p:nvPr/>
          </p:nvSpPr>
          <p:spPr>
            <a:xfrm>
              <a:off x="5173136" y="3327400"/>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4" name="加號 103">
              <a:extLst>
                <a:ext uri="{FF2B5EF4-FFF2-40B4-BE49-F238E27FC236}">
                  <a16:creationId xmlns:a16="http://schemas.microsoft.com/office/drawing/2014/main" id="{28CFE189-0D5B-4A09-AC5F-3511EBB12EDD}"/>
                </a:ext>
              </a:extLst>
            </p:cNvPr>
            <p:cNvSpPr/>
            <p:nvPr/>
          </p:nvSpPr>
          <p:spPr>
            <a:xfrm>
              <a:off x="4868336" y="3826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5" name="加號 104">
              <a:extLst>
                <a:ext uri="{FF2B5EF4-FFF2-40B4-BE49-F238E27FC236}">
                  <a16:creationId xmlns:a16="http://schemas.microsoft.com/office/drawing/2014/main" id="{840BED4A-AEF5-45F4-B6F1-098BCA857E4C}"/>
                </a:ext>
              </a:extLst>
            </p:cNvPr>
            <p:cNvSpPr/>
            <p:nvPr/>
          </p:nvSpPr>
          <p:spPr>
            <a:xfrm>
              <a:off x="4389968" y="35221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6" name="加號 105">
              <a:extLst>
                <a:ext uri="{FF2B5EF4-FFF2-40B4-BE49-F238E27FC236}">
                  <a16:creationId xmlns:a16="http://schemas.microsoft.com/office/drawing/2014/main" id="{F7F514A0-615E-4988-9C97-B4C855C2F1EF}"/>
                </a:ext>
              </a:extLst>
            </p:cNvPr>
            <p:cNvSpPr/>
            <p:nvPr/>
          </p:nvSpPr>
          <p:spPr>
            <a:xfrm>
              <a:off x="4061886" y="43095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7" name="加號 106">
              <a:extLst>
                <a:ext uri="{FF2B5EF4-FFF2-40B4-BE49-F238E27FC236}">
                  <a16:creationId xmlns:a16="http://schemas.microsoft.com/office/drawing/2014/main" id="{AEAB7D2F-7208-4128-8F49-428E07A57386}"/>
                </a:ext>
              </a:extLst>
            </p:cNvPr>
            <p:cNvSpPr/>
            <p:nvPr/>
          </p:nvSpPr>
          <p:spPr>
            <a:xfrm>
              <a:off x="6396572" y="26585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8" name="加號 107">
              <a:extLst>
                <a:ext uri="{FF2B5EF4-FFF2-40B4-BE49-F238E27FC236}">
                  <a16:creationId xmlns:a16="http://schemas.microsoft.com/office/drawing/2014/main" id="{6C247330-164C-48AF-ADAB-E214FCD10679}"/>
                </a:ext>
              </a:extLst>
            </p:cNvPr>
            <p:cNvSpPr/>
            <p:nvPr/>
          </p:nvSpPr>
          <p:spPr>
            <a:xfrm>
              <a:off x="6167972" y="30395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9" name="加號 108">
              <a:extLst>
                <a:ext uri="{FF2B5EF4-FFF2-40B4-BE49-F238E27FC236}">
                  <a16:creationId xmlns:a16="http://schemas.microsoft.com/office/drawing/2014/main" id="{9E5BB7F8-8BAD-4A2C-96A6-C46D20DFF086}"/>
                </a:ext>
              </a:extLst>
            </p:cNvPr>
            <p:cNvSpPr/>
            <p:nvPr/>
          </p:nvSpPr>
          <p:spPr>
            <a:xfrm>
              <a:off x="6701372" y="312420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0" name="加號 109">
              <a:extLst>
                <a:ext uri="{FF2B5EF4-FFF2-40B4-BE49-F238E27FC236}">
                  <a16:creationId xmlns:a16="http://schemas.microsoft.com/office/drawing/2014/main" id="{3C431C3D-B55A-4EC0-A82B-A561AF626142}"/>
                </a:ext>
              </a:extLst>
            </p:cNvPr>
            <p:cNvSpPr/>
            <p:nvPr/>
          </p:nvSpPr>
          <p:spPr>
            <a:xfrm>
              <a:off x="6565906" y="35221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1" name="加號 110">
              <a:extLst>
                <a:ext uri="{FF2B5EF4-FFF2-40B4-BE49-F238E27FC236}">
                  <a16:creationId xmlns:a16="http://schemas.microsoft.com/office/drawing/2014/main" id="{64F86686-447C-489C-A269-C747C2E6C872}"/>
                </a:ext>
              </a:extLst>
            </p:cNvPr>
            <p:cNvSpPr/>
            <p:nvPr/>
          </p:nvSpPr>
          <p:spPr>
            <a:xfrm>
              <a:off x="7226306" y="26839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2" name="加號 111">
              <a:extLst>
                <a:ext uri="{FF2B5EF4-FFF2-40B4-BE49-F238E27FC236}">
                  <a16:creationId xmlns:a16="http://schemas.microsoft.com/office/drawing/2014/main" id="{6656BC35-8602-4C1F-A300-9F9437DD554C}"/>
                </a:ext>
              </a:extLst>
            </p:cNvPr>
            <p:cNvSpPr/>
            <p:nvPr/>
          </p:nvSpPr>
          <p:spPr>
            <a:xfrm>
              <a:off x="7962907" y="317500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3" name="加號 112">
              <a:extLst>
                <a:ext uri="{FF2B5EF4-FFF2-40B4-BE49-F238E27FC236}">
                  <a16:creationId xmlns:a16="http://schemas.microsoft.com/office/drawing/2014/main" id="{9093665F-9147-4C5A-81A4-C141E30AC73A}"/>
                </a:ext>
              </a:extLst>
            </p:cNvPr>
            <p:cNvSpPr/>
            <p:nvPr/>
          </p:nvSpPr>
          <p:spPr>
            <a:xfrm>
              <a:off x="7658107" y="36745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4" name="加號 113">
              <a:extLst>
                <a:ext uri="{FF2B5EF4-FFF2-40B4-BE49-F238E27FC236}">
                  <a16:creationId xmlns:a16="http://schemas.microsoft.com/office/drawing/2014/main" id="{AE4121FB-8FC6-4D0B-BDB6-72FA99135663}"/>
                </a:ext>
              </a:extLst>
            </p:cNvPr>
            <p:cNvSpPr/>
            <p:nvPr/>
          </p:nvSpPr>
          <p:spPr>
            <a:xfrm>
              <a:off x="7179739" y="33697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5" name="加號 114">
              <a:extLst>
                <a:ext uri="{FF2B5EF4-FFF2-40B4-BE49-F238E27FC236}">
                  <a16:creationId xmlns:a16="http://schemas.microsoft.com/office/drawing/2014/main" id="{92455114-D576-4BAC-A2BB-8207DC3A4433}"/>
                </a:ext>
              </a:extLst>
            </p:cNvPr>
            <p:cNvSpPr/>
            <p:nvPr/>
          </p:nvSpPr>
          <p:spPr>
            <a:xfrm>
              <a:off x="6851657" y="41571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6" name="加號 115">
              <a:extLst>
                <a:ext uri="{FF2B5EF4-FFF2-40B4-BE49-F238E27FC236}">
                  <a16:creationId xmlns:a16="http://schemas.microsoft.com/office/drawing/2014/main" id="{BF8C82E4-FB46-4FE8-98ED-11EB482B7650}"/>
                </a:ext>
              </a:extLst>
            </p:cNvPr>
            <p:cNvSpPr/>
            <p:nvPr/>
          </p:nvSpPr>
          <p:spPr>
            <a:xfrm>
              <a:off x="6813564" y="2251331"/>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7" name="加號 116">
              <a:extLst>
                <a:ext uri="{FF2B5EF4-FFF2-40B4-BE49-F238E27FC236}">
                  <a16:creationId xmlns:a16="http://schemas.microsoft.com/office/drawing/2014/main" id="{082D7268-9236-4BE1-84FC-E67BFE10D58C}"/>
                </a:ext>
              </a:extLst>
            </p:cNvPr>
            <p:cNvSpPr/>
            <p:nvPr/>
          </p:nvSpPr>
          <p:spPr>
            <a:xfrm>
              <a:off x="6280475" y="1827997"/>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8" name="加號 117">
              <a:extLst>
                <a:ext uri="{FF2B5EF4-FFF2-40B4-BE49-F238E27FC236}">
                  <a16:creationId xmlns:a16="http://schemas.microsoft.com/office/drawing/2014/main" id="{DAC21E75-DC12-4121-8BC4-CAC1A415C50F}"/>
                </a:ext>
              </a:extLst>
            </p:cNvPr>
            <p:cNvSpPr/>
            <p:nvPr/>
          </p:nvSpPr>
          <p:spPr>
            <a:xfrm>
              <a:off x="7118364" y="38523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9" name="加號 118">
              <a:extLst>
                <a:ext uri="{FF2B5EF4-FFF2-40B4-BE49-F238E27FC236}">
                  <a16:creationId xmlns:a16="http://schemas.microsoft.com/office/drawing/2014/main" id="{9F007D91-0934-4BA1-BD96-B4E620F42E66}"/>
                </a:ext>
              </a:extLst>
            </p:cNvPr>
            <p:cNvSpPr/>
            <p:nvPr/>
          </p:nvSpPr>
          <p:spPr>
            <a:xfrm>
              <a:off x="4693872" y="1919415"/>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0" name="加號 119">
              <a:extLst>
                <a:ext uri="{FF2B5EF4-FFF2-40B4-BE49-F238E27FC236}">
                  <a16:creationId xmlns:a16="http://schemas.microsoft.com/office/drawing/2014/main" id="{439167C4-9935-4E70-B335-C34F1307C426}"/>
                </a:ext>
              </a:extLst>
            </p:cNvPr>
            <p:cNvSpPr/>
            <p:nvPr/>
          </p:nvSpPr>
          <p:spPr>
            <a:xfrm>
              <a:off x="7226306" y="1644249"/>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1" name="加號 120">
              <a:extLst>
                <a:ext uri="{FF2B5EF4-FFF2-40B4-BE49-F238E27FC236}">
                  <a16:creationId xmlns:a16="http://schemas.microsoft.com/office/drawing/2014/main" id="{004CF55D-EB7D-44BE-97BD-BC16F0E49CF8}"/>
                </a:ext>
              </a:extLst>
            </p:cNvPr>
            <p:cNvSpPr/>
            <p:nvPr/>
          </p:nvSpPr>
          <p:spPr>
            <a:xfrm>
              <a:off x="6613535" y="1362732"/>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2" name="加號 121">
              <a:extLst>
                <a:ext uri="{FF2B5EF4-FFF2-40B4-BE49-F238E27FC236}">
                  <a16:creationId xmlns:a16="http://schemas.microsoft.com/office/drawing/2014/main" id="{98A98F35-10EF-4B6C-A96F-55076CBAF9B2}"/>
                </a:ext>
              </a:extLst>
            </p:cNvPr>
            <p:cNvSpPr/>
            <p:nvPr/>
          </p:nvSpPr>
          <p:spPr>
            <a:xfrm>
              <a:off x="6252950" y="990714"/>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3" name="加號 122">
              <a:extLst>
                <a:ext uri="{FF2B5EF4-FFF2-40B4-BE49-F238E27FC236}">
                  <a16:creationId xmlns:a16="http://schemas.microsoft.com/office/drawing/2014/main" id="{5B5F0C6F-EA17-451C-AE60-E7918EC15427}"/>
                </a:ext>
              </a:extLst>
            </p:cNvPr>
            <p:cNvSpPr/>
            <p:nvPr/>
          </p:nvSpPr>
          <p:spPr>
            <a:xfrm>
              <a:off x="3180298" y="2175933"/>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4" name="加號 123">
              <a:extLst>
                <a:ext uri="{FF2B5EF4-FFF2-40B4-BE49-F238E27FC236}">
                  <a16:creationId xmlns:a16="http://schemas.microsoft.com/office/drawing/2014/main" id="{9E434251-DF51-4B80-BC47-39F06C453DB6}"/>
                </a:ext>
              </a:extLst>
            </p:cNvPr>
            <p:cNvSpPr/>
            <p:nvPr/>
          </p:nvSpPr>
          <p:spPr>
            <a:xfrm>
              <a:off x="3774714" y="4860437"/>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5" name="加號 124">
              <a:extLst>
                <a:ext uri="{FF2B5EF4-FFF2-40B4-BE49-F238E27FC236}">
                  <a16:creationId xmlns:a16="http://schemas.microsoft.com/office/drawing/2014/main" id="{6A859B27-6B46-48A6-AFE4-0D58CE36C8DA}"/>
                </a:ext>
              </a:extLst>
            </p:cNvPr>
            <p:cNvSpPr/>
            <p:nvPr/>
          </p:nvSpPr>
          <p:spPr>
            <a:xfrm>
              <a:off x="2893126" y="2726837"/>
              <a:ext cx="304800" cy="304800"/>
            </a:xfrm>
            <a:prstGeom prst="mathPl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6" name="加號 125">
              <a:extLst>
                <a:ext uri="{FF2B5EF4-FFF2-40B4-BE49-F238E27FC236}">
                  <a16:creationId xmlns:a16="http://schemas.microsoft.com/office/drawing/2014/main" id="{17B1EA42-CD3A-4FAC-A483-F8A98B0BF3A1}"/>
                </a:ext>
              </a:extLst>
            </p:cNvPr>
            <p:cNvSpPr/>
            <p:nvPr/>
          </p:nvSpPr>
          <p:spPr>
            <a:xfrm>
              <a:off x="5768138" y="198720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cxnSp>
        <p:nvCxnSpPr>
          <p:cNvPr id="127" name="直線接點 126">
            <a:extLst>
              <a:ext uri="{FF2B5EF4-FFF2-40B4-BE49-F238E27FC236}">
                <a16:creationId xmlns:a16="http://schemas.microsoft.com/office/drawing/2014/main" id="{52FDE994-9BDE-47FD-965D-361954ECED33}"/>
              </a:ext>
            </a:extLst>
          </p:cNvPr>
          <p:cNvCxnSpPr>
            <a:cxnSpLocks/>
          </p:cNvCxnSpPr>
          <p:nvPr/>
        </p:nvCxnSpPr>
        <p:spPr>
          <a:xfrm>
            <a:off x="8164311" y="1778000"/>
            <a:ext cx="1116150" cy="3547533"/>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134" name="直線接點 133">
            <a:extLst>
              <a:ext uri="{FF2B5EF4-FFF2-40B4-BE49-F238E27FC236}">
                <a16:creationId xmlns:a16="http://schemas.microsoft.com/office/drawing/2014/main" id="{52C198DD-2610-4E52-9408-FA0439F01F19}"/>
              </a:ext>
            </a:extLst>
          </p:cNvPr>
          <p:cNvCxnSpPr>
            <a:cxnSpLocks/>
          </p:cNvCxnSpPr>
          <p:nvPr/>
        </p:nvCxnSpPr>
        <p:spPr>
          <a:xfrm>
            <a:off x="8714963" y="1778000"/>
            <a:ext cx="1116150" cy="3547533"/>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135" name="直線接點 134">
            <a:extLst>
              <a:ext uri="{FF2B5EF4-FFF2-40B4-BE49-F238E27FC236}">
                <a16:creationId xmlns:a16="http://schemas.microsoft.com/office/drawing/2014/main" id="{E61901DB-203D-4BC2-8981-0B74415EA39F}"/>
              </a:ext>
            </a:extLst>
          </p:cNvPr>
          <p:cNvCxnSpPr>
            <a:cxnSpLocks/>
          </p:cNvCxnSpPr>
          <p:nvPr/>
        </p:nvCxnSpPr>
        <p:spPr>
          <a:xfrm>
            <a:off x="8451242" y="1778000"/>
            <a:ext cx="1116150" cy="3547533"/>
          </a:xfrm>
          <a:prstGeom prst="line">
            <a:avLst/>
          </a:prstGeom>
          <a:ln w="28575">
            <a:prstDash val="solid"/>
          </a:ln>
        </p:spPr>
        <p:style>
          <a:lnRef idx="1">
            <a:schemeClr val="dk1"/>
          </a:lnRef>
          <a:fillRef idx="0">
            <a:schemeClr val="dk1"/>
          </a:fillRef>
          <a:effectRef idx="0">
            <a:schemeClr val="dk1"/>
          </a:effectRef>
          <a:fontRef idx="minor">
            <a:schemeClr val="tx1"/>
          </a:fontRef>
        </p:style>
      </p:cxnSp>
      <p:cxnSp>
        <p:nvCxnSpPr>
          <p:cNvPr id="136" name="直線接點 135">
            <a:extLst>
              <a:ext uri="{FF2B5EF4-FFF2-40B4-BE49-F238E27FC236}">
                <a16:creationId xmlns:a16="http://schemas.microsoft.com/office/drawing/2014/main" id="{A1AB295F-7B4F-4CBA-B77F-F4A34AFE782D}"/>
              </a:ext>
            </a:extLst>
          </p:cNvPr>
          <p:cNvCxnSpPr>
            <a:cxnSpLocks/>
          </p:cNvCxnSpPr>
          <p:nvPr/>
        </p:nvCxnSpPr>
        <p:spPr>
          <a:xfrm>
            <a:off x="3396730" y="1626136"/>
            <a:ext cx="152723" cy="3710234"/>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139" name="直線接點 138">
            <a:extLst>
              <a:ext uri="{FF2B5EF4-FFF2-40B4-BE49-F238E27FC236}">
                <a16:creationId xmlns:a16="http://schemas.microsoft.com/office/drawing/2014/main" id="{E4CD1ADB-FD4C-49F5-9044-0B5DBD048D07}"/>
              </a:ext>
            </a:extLst>
          </p:cNvPr>
          <p:cNvCxnSpPr>
            <a:cxnSpLocks/>
          </p:cNvCxnSpPr>
          <p:nvPr/>
        </p:nvCxnSpPr>
        <p:spPr>
          <a:xfrm>
            <a:off x="3237421" y="1626136"/>
            <a:ext cx="152723" cy="3710234"/>
          </a:xfrm>
          <a:prstGeom prst="line">
            <a:avLst/>
          </a:prstGeom>
          <a:ln w="28575">
            <a:prstDash val="solid"/>
          </a:ln>
        </p:spPr>
        <p:style>
          <a:lnRef idx="1">
            <a:schemeClr val="dk1"/>
          </a:lnRef>
          <a:fillRef idx="0">
            <a:schemeClr val="dk1"/>
          </a:fillRef>
          <a:effectRef idx="0">
            <a:schemeClr val="dk1"/>
          </a:effectRef>
          <a:fontRef idx="minor">
            <a:schemeClr val="tx1"/>
          </a:fontRef>
        </p:style>
      </p:cxnSp>
      <p:sp>
        <p:nvSpPr>
          <p:cNvPr id="140" name="矩形: 圓角 139">
            <a:extLst>
              <a:ext uri="{FF2B5EF4-FFF2-40B4-BE49-F238E27FC236}">
                <a16:creationId xmlns:a16="http://schemas.microsoft.com/office/drawing/2014/main" id="{38E400CA-B61C-4595-9410-0E479664C833}"/>
              </a:ext>
            </a:extLst>
          </p:cNvPr>
          <p:cNvSpPr/>
          <p:nvPr/>
        </p:nvSpPr>
        <p:spPr>
          <a:xfrm>
            <a:off x="2422942" y="1046250"/>
            <a:ext cx="1746973" cy="399871"/>
          </a:xfrm>
          <a:prstGeom prst="round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邊界小</a:t>
            </a:r>
          </a:p>
        </p:txBody>
      </p:sp>
      <p:sp>
        <p:nvSpPr>
          <p:cNvPr id="141" name="矩形: 圓角 140">
            <a:extLst>
              <a:ext uri="{FF2B5EF4-FFF2-40B4-BE49-F238E27FC236}">
                <a16:creationId xmlns:a16="http://schemas.microsoft.com/office/drawing/2014/main" id="{0B841443-CA45-4555-A530-27B68108F681}"/>
              </a:ext>
            </a:extLst>
          </p:cNvPr>
          <p:cNvSpPr/>
          <p:nvPr/>
        </p:nvSpPr>
        <p:spPr>
          <a:xfrm>
            <a:off x="7902198" y="1046250"/>
            <a:ext cx="1746973" cy="399871"/>
          </a:xfrm>
          <a:prstGeom prst="round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邊界大</a:t>
            </a:r>
          </a:p>
        </p:txBody>
      </p:sp>
      <p:sp>
        <p:nvSpPr>
          <p:cNvPr id="142" name="文字方塊 141">
            <a:extLst>
              <a:ext uri="{FF2B5EF4-FFF2-40B4-BE49-F238E27FC236}">
                <a16:creationId xmlns:a16="http://schemas.microsoft.com/office/drawing/2014/main" id="{83EC7235-82D8-45C6-A5C3-F7B1117C08AB}"/>
              </a:ext>
            </a:extLst>
          </p:cNvPr>
          <p:cNvSpPr txBox="1"/>
          <p:nvPr/>
        </p:nvSpPr>
        <p:spPr>
          <a:xfrm>
            <a:off x="4372099" y="5946215"/>
            <a:ext cx="329609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白話文</a:t>
            </a:r>
            <a:r>
              <a:rPr kumimoji="0" lang="en-US" altLang="zh-TW"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 我希望護城河越寬越好</a:t>
            </a:r>
          </a:p>
        </p:txBody>
      </p:sp>
      <p:sp>
        <p:nvSpPr>
          <p:cNvPr id="144" name="橢圓 143">
            <a:extLst>
              <a:ext uri="{FF2B5EF4-FFF2-40B4-BE49-F238E27FC236}">
                <a16:creationId xmlns:a16="http://schemas.microsoft.com/office/drawing/2014/main" id="{09AB4A53-D28B-4DC1-B8D6-04E153818842}"/>
              </a:ext>
            </a:extLst>
          </p:cNvPr>
          <p:cNvSpPr/>
          <p:nvPr/>
        </p:nvSpPr>
        <p:spPr>
          <a:xfrm>
            <a:off x="8451242" y="3256282"/>
            <a:ext cx="263721" cy="263721"/>
          </a:xfrm>
          <a:prstGeom prst="ellipse">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5" name="橢圓 144">
            <a:extLst>
              <a:ext uri="{FF2B5EF4-FFF2-40B4-BE49-F238E27FC236}">
                <a16:creationId xmlns:a16="http://schemas.microsoft.com/office/drawing/2014/main" id="{EA3FE784-CF9B-4A4D-A2F0-6267F796BA4C}"/>
              </a:ext>
            </a:extLst>
          </p:cNvPr>
          <p:cNvSpPr/>
          <p:nvPr/>
        </p:nvSpPr>
        <p:spPr>
          <a:xfrm>
            <a:off x="8863072" y="2319311"/>
            <a:ext cx="263721" cy="263721"/>
          </a:xfrm>
          <a:prstGeom prst="ellipse">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6" name="橢圓 145">
            <a:extLst>
              <a:ext uri="{FF2B5EF4-FFF2-40B4-BE49-F238E27FC236}">
                <a16:creationId xmlns:a16="http://schemas.microsoft.com/office/drawing/2014/main" id="{1110186E-361B-4D27-935F-0B0D47FF6751}"/>
              </a:ext>
            </a:extLst>
          </p:cNvPr>
          <p:cNvSpPr/>
          <p:nvPr/>
        </p:nvSpPr>
        <p:spPr>
          <a:xfrm>
            <a:off x="9140203" y="3037401"/>
            <a:ext cx="263721" cy="263721"/>
          </a:xfrm>
          <a:prstGeom prst="ellipse">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7" name="橢圓 146">
            <a:extLst>
              <a:ext uri="{FF2B5EF4-FFF2-40B4-BE49-F238E27FC236}">
                <a16:creationId xmlns:a16="http://schemas.microsoft.com/office/drawing/2014/main" id="{A6030E8E-8EA4-42E6-A4DB-80CDF0586703}"/>
              </a:ext>
            </a:extLst>
          </p:cNvPr>
          <p:cNvSpPr/>
          <p:nvPr/>
        </p:nvSpPr>
        <p:spPr>
          <a:xfrm>
            <a:off x="8132509" y="2283634"/>
            <a:ext cx="263721" cy="263721"/>
          </a:xfrm>
          <a:prstGeom prst="ellipse">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8" name="橢圓 147">
            <a:extLst>
              <a:ext uri="{FF2B5EF4-FFF2-40B4-BE49-F238E27FC236}">
                <a16:creationId xmlns:a16="http://schemas.microsoft.com/office/drawing/2014/main" id="{8A10B186-D22F-47EF-B66E-17590919CF5C}"/>
              </a:ext>
            </a:extLst>
          </p:cNvPr>
          <p:cNvSpPr/>
          <p:nvPr/>
        </p:nvSpPr>
        <p:spPr>
          <a:xfrm>
            <a:off x="3340353" y="2393318"/>
            <a:ext cx="263721" cy="263721"/>
          </a:xfrm>
          <a:prstGeom prst="ellipse">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9" name="橢圓 148">
            <a:extLst>
              <a:ext uri="{FF2B5EF4-FFF2-40B4-BE49-F238E27FC236}">
                <a16:creationId xmlns:a16="http://schemas.microsoft.com/office/drawing/2014/main" id="{F7BAE588-88AB-4498-8B70-22A990F11637}"/>
              </a:ext>
            </a:extLst>
          </p:cNvPr>
          <p:cNvSpPr/>
          <p:nvPr/>
        </p:nvSpPr>
        <p:spPr>
          <a:xfrm>
            <a:off x="2933497" y="3327799"/>
            <a:ext cx="263721" cy="263721"/>
          </a:xfrm>
          <a:prstGeom prst="ellipse">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151" name="直線單箭頭接點 150">
            <a:extLst>
              <a:ext uri="{FF2B5EF4-FFF2-40B4-BE49-F238E27FC236}">
                <a16:creationId xmlns:a16="http://schemas.microsoft.com/office/drawing/2014/main" id="{6BA5F549-9CF2-4768-A6CF-303E30C5F8AC}"/>
              </a:ext>
            </a:extLst>
          </p:cNvPr>
          <p:cNvCxnSpPr/>
          <p:nvPr/>
        </p:nvCxnSpPr>
        <p:spPr>
          <a:xfrm>
            <a:off x="8164311" y="1718733"/>
            <a:ext cx="55807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2" name="直線單箭頭接點 151">
            <a:extLst>
              <a:ext uri="{FF2B5EF4-FFF2-40B4-BE49-F238E27FC236}">
                <a16:creationId xmlns:a16="http://schemas.microsoft.com/office/drawing/2014/main" id="{E39A26E6-4493-4104-A15A-9EC6A5B4FF7D}"/>
              </a:ext>
            </a:extLst>
          </p:cNvPr>
          <p:cNvCxnSpPr>
            <a:cxnSpLocks/>
          </p:cNvCxnSpPr>
          <p:nvPr/>
        </p:nvCxnSpPr>
        <p:spPr>
          <a:xfrm>
            <a:off x="3042625" y="1566333"/>
            <a:ext cx="42958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8960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62EB6BD2-8EB5-4C1E-94AC-5FCBBCC9D5E5}"/>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企業導入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AI</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挑戰</a:t>
            </a:r>
          </a:p>
        </p:txBody>
      </p:sp>
      <p:sp>
        <p:nvSpPr>
          <p:cNvPr id="4" name="矩形 3">
            <a:extLst>
              <a:ext uri="{FF2B5EF4-FFF2-40B4-BE49-F238E27FC236}">
                <a16:creationId xmlns:a16="http://schemas.microsoft.com/office/drawing/2014/main" id="{1BD1959C-F45D-4894-9626-F9570A4DB301}"/>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 name="橢圓 1">
            <a:extLst>
              <a:ext uri="{FF2B5EF4-FFF2-40B4-BE49-F238E27FC236}">
                <a16:creationId xmlns:a16="http://schemas.microsoft.com/office/drawing/2014/main" id="{EC05D6CD-BED4-428D-8389-84FF5A250EDA}"/>
              </a:ext>
            </a:extLst>
          </p:cNvPr>
          <p:cNvSpPr/>
          <p:nvPr/>
        </p:nvSpPr>
        <p:spPr>
          <a:xfrm>
            <a:off x="1595709" y="1887202"/>
            <a:ext cx="2201851" cy="2097417"/>
          </a:xfrm>
          <a:prstGeom prst="ellipse">
            <a:avLst/>
          </a:prstGeom>
          <a:solidFill>
            <a:srgbClr val="7030A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數據</a:t>
            </a:r>
          </a:p>
        </p:txBody>
      </p:sp>
      <p:sp>
        <p:nvSpPr>
          <p:cNvPr id="6" name="橢圓 5">
            <a:extLst>
              <a:ext uri="{FF2B5EF4-FFF2-40B4-BE49-F238E27FC236}">
                <a16:creationId xmlns:a16="http://schemas.microsoft.com/office/drawing/2014/main" id="{C6501F18-D28E-4BE9-B338-5E6F3A05E45B}"/>
              </a:ext>
            </a:extLst>
          </p:cNvPr>
          <p:cNvSpPr/>
          <p:nvPr/>
        </p:nvSpPr>
        <p:spPr>
          <a:xfrm>
            <a:off x="671979" y="3202991"/>
            <a:ext cx="2201851" cy="2097417"/>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算法</a:t>
            </a:r>
          </a:p>
        </p:txBody>
      </p:sp>
      <p:sp>
        <p:nvSpPr>
          <p:cNvPr id="7" name="橢圓 6">
            <a:extLst>
              <a:ext uri="{FF2B5EF4-FFF2-40B4-BE49-F238E27FC236}">
                <a16:creationId xmlns:a16="http://schemas.microsoft.com/office/drawing/2014/main" id="{30752FC4-6A9F-4C54-BB3F-499B3D838E53}"/>
              </a:ext>
            </a:extLst>
          </p:cNvPr>
          <p:cNvSpPr/>
          <p:nvPr/>
        </p:nvSpPr>
        <p:spPr>
          <a:xfrm>
            <a:off x="2534128" y="3169124"/>
            <a:ext cx="2201851" cy="2097417"/>
          </a:xfrm>
          <a:prstGeom prst="ellipse">
            <a:avLst/>
          </a:prstGeom>
          <a:solidFill>
            <a:schemeClr val="accent4">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算力</a:t>
            </a:r>
          </a:p>
        </p:txBody>
      </p:sp>
      <p:sp>
        <p:nvSpPr>
          <p:cNvPr id="8" name="矩形 7">
            <a:extLst>
              <a:ext uri="{FF2B5EF4-FFF2-40B4-BE49-F238E27FC236}">
                <a16:creationId xmlns:a16="http://schemas.microsoft.com/office/drawing/2014/main" id="{034642E9-FB3B-4A5E-B8CE-D3CCF56207D4}"/>
              </a:ext>
            </a:extLst>
          </p:cNvPr>
          <p:cNvSpPr/>
          <p:nvPr/>
        </p:nvSpPr>
        <p:spPr>
          <a:xfrm>
            <a:off x="5063412" y="2755651"/>
            <a:ext cx="6830009" cy="14773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定義問題：關注在企業的重要問題 </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 Data</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：高品質數據、隱私問題。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 Train model</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model</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越來越複雜，數據量需求大，訓練成本高。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4.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部署：即時</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非即時，考慮計算成本。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5.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監控模型：模型和數據會因時間而改變。數據</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人為決策。</a:t>
            </a:r>
          </a:p>
        </p:txBody>
      </p:sp>
    </p:spTree>
    <p:extLst>
      <p:ext uri="{BB962C8B-B14F-4D97-AF65-F5344CB8AC3E}">
        <p14:creationId xmlns:p14="http://schemas.microsoft.com/office/powerpoint/2010/main" val="37827647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Support Vector</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Machine, SVM</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SVM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旨在找到最適合連續空間中數據點的超平面，將資料做最大的間隙區分。</a:t>
            </a: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pic>
        <p:nvPicPr>
          <p:cNvPr id="8" name="圖片 7">
            <a:extLst>
              <a:ext uri="{FF2B5EF4-FFF2-40B4-BE49-F238E27FC236}">
                <a16:creationId xmlns:a16="http://schemas.microsoft.com/office/drawing/2014/main" id="{B29A2025-856F-43B2-990A-C572983DC7BB}"/>
              </a:ext>
            </a:extLst>
          </p:cNvPr>
          <p:cNvPicPr>
            <a:picLocks noChangeAspect="1"/>
          </p:cNvPicPr>
          <p:nvPr/>
        </p:nvPicPr>
        <p:blipFill>
          <a:blip r:embed="rId3"/>
          <a:stretch>
            <a:fillRect/>
          </a:stretch>
        </p:blipFill>
        <p:spPr>
          <a:xfrm>
            <a:off x="6168008" y="2204864"/>
            <a:ext cx="5625575" cy="2849212"/>
          </a:xfrm>
          <a:prstGeom prst="rect">
            <a:avLst/>
          </a:prstGeom>
        </p:spPr>
      </p:pic>
      <p:pic>
        <p:nvPicPr>
          <p:cNvPr id="11" name="圖片 10">
            <a:extLst>
              <a:ext uri="{FF2B5EF4-FFF2-40B4-BE49-F238E27FC236}">
                <a16:creationId xmlns:a16="http://schemas.microsoft.com/office/drawing/2014/main" id="{E9368109-19C9-405D-B5C0-183C5A07FD04}"/>
              </a:ext>
            </a:extLst>
          </p:cNvPr>
          <p:cNvPicPr>
            <a:picLocks noChangeAspect="1"/>
          </p:cNvPicPr>
          <p:nvPr/>
        </p:nvPicPr>
        <p:blipFill>
          <a:blip r:embed="rId4"/>
          <a:stretch>
            <a:fillRect/>
          </a:stretch>
        </p:blipFill>
        <p:spPr>
          <a:xfrm>
            <a:off x="8400256" y="1340768"/>
            <a:ext cx="1656184" cy="789872"/>
          </a:xfrm>
          <a:prstGeom prst="rect">
            <a:avLst/>
          </a:prstGeom>
        </p:spPr>
      </p:pic>
      <p:pic>
        <p:nvPicPr>
          <p:cNvPr id="12" name="圖片 11">
            <a:extLst>
              <a:ext uri="{FF2B5EF4-FFF2-40B4-BE49-F238E27FC236}">
                <a16:creationId xmlns:a16="http://schemas.microsoft.com/office/drawing/2014/main" id="{7896C107-712A-4CF2-AFBE-423723371B0B}"/>
              </a:ext>
            </a:extLst>
          </p:cNvPr>
          <p:cNvPicPr>
            <a:picLocks noChangeAspect="1"/>
          </p:cNvPicPr>
          <p:nvPr/>
        </p:nvPicPr>
        <p:blipFill>
          <a:blip r:embed="rId5"/>
          <a:stretch>
            <a:fillRect/>
          </a:stretch>
        </p:blipFill>
        <p:spPr>
          <a:xfrm>
            <a:off x="7299133" y="3717032"/>
            <a:ext cx="885099" cy="720080"/>
          </a:xfrm>
          <a:prstGeom prst="rect">
            <a:avLst/>
          </a:prstGeom>
        </p:spPr>
      </p:pic>
      <p:pic>
        <p:nvPicPr>
          <p:cNvPr id="13" name="圖片 12">
            <a:extLst>
              <a:ext uri="{FF2B5EF4-FFF2-40B4-BE49-F238E27FC236}">
                <a16:creationId xmlns:a16="http://schemas.microsoft.com/office/drawing/2014/main" id="{0D2A9739-74A7-468B-BAC5-34535F7B3BC8}"/>
              </a:ext>
            </a:extLst>
          </p:cNvPr>
          <p:cNvPicPr>
            <a:picLocks noChangeAspect="1"/>
          </p:cNvPicPr>
          <p:nvPr/>
        </p:nvPicPr>
        <p:blipFill>
          <a:blip r:embed="rId6"/>
          <a:stretch>
            <a:fillRect/>
          </a:stretch>
        </p:blipFill>
        <p:spPr>
          <a:xfrm>
            <a:off x="10488488" y="2924944"/>
            <a:ext cx="874886" cy="843640"/>
          </a:xfrm>
          <a:prstGeom prst="rect">
            <a:avLst/>
          </a:prstGeom>
        </p:spPr>
      </p:pic>
      <p:sp>
        <p:nvSpPr>
          <p:cNvPr id="2" name="橢圓 1">
            <a:extLst>
              <a:ext uri="{FF2B5EF4-FFF2-40B4-BE49-F238E27FC236}">
                <a16:creationId xmlns:a16="http://schemas.microsoft.com/office/drawing/2014/main" id="{32A83E17-C37E-4A19-BDB4-94312856D63E}"/>
              </a:ext>
            </a:extLst>
          </p:cNvPr>
          <p:cNvSpPr/>
          <p:nvPr/>
        </p:nvSpPr>
        <p:spPr>
          <a:xfrm>
            <a:off x="8328248" y="3717032"/>
            <a:ext cx="864096" cy="72008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 name="橢圓 13">
            <a:extLst>
              <a:ext uri="{FF2B5EF4-FFF2-40B4-BE49-F238E27FC236}">
                <a16:creationId xmlns:a16="http://schemas.microsoft.com/office/drawing/2014/main" id="{F55EF05A-D14C-4536-B798-45C22BF5A0D0}"/>
              </a:ext>
            </a:extLst>
          </p:cNvPr>
          <p:cNvSpPr/>
          <p:nvPr/>
        </p:nvSpPr>
        <p:spPr>
          <a:xfrm>
            <a:off x="9624392" y="2852936"/>
            <a:ext cx="864096" cy="72008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5" name="圖片 4">
            <a:extLst>
              <a:ext uri="{FF2B5EF4-FFF2-40B4-BE49-F238E27FC236}">
                <a16:creationId xmlns:a16="http://schemas.microsoft.com/office/drawing/2014/main" id="{206907D3-DF5E-2EE4-64DE-F9AD32BAA3EC}"/>
              </a:ext>
            </a:extLst>
          </p:cNvPr>
          <p:cNvPicPr>
            <a:picLocks noChangeAspect="1"/>
          </p:cNvPicPr>
          <p:nvPr/>
        </p:nvPicPr>
        <p:blipFill>
          <a:blip r:embed="rId7"/>
          <a:stretch>
            <a:fillRect/>
          </a:stretch>
        </p:blipFill>
        <p:spPr>
          <a:xfrm>
            <a:off x="9984432" y="4365104"/>
            <a:ext cx="334700" cy="465669"/>
          </a:xfrm>
          <a:prstGeom prst="rect">
            <a:avLst/>
          </a:prstGeom>
        </p:spPr>
      </p:pic>
      <p:cxnSp>
        <p:nvCxnSpPr>
          <p:cNvPr id="10" name="直線單箭頭接點 9">
            <a:extLst>
              <a:ext uri="{FF2B5EF4-FFF2-40B4-BE49-F238E27FC236}">
                <a16:creationId xmlns:a16="http://schemas.microsoft.com/office/drawing/2014/main" id="{A740E3A9-682D-964C-2F58-F6C374FF726E}"/>
              </a:ext>
            </a:extLst>
          </p:cNvPr>
          <p:cNvCxnSpPr>
            <a:cxnSpLocks/>
          </p:cNvCxnSpPr>
          <p:nvPr/>
        </p:nvCxnSpPr>
        <p:spPr>
          <a:xfrm flipV="1">
            <a:off x="9768408" y="4293096"/>
            <a:ext cx="360040" cy="28803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7" name="圖片 16">
            <a:extLst>
              <a:ext uri="{FF2B5EF4-FFF2-40B4-BE49-F238E27FC236}">
                <a16:creationId xmlns:a16="http://schemas.microsoft.com/office/drawing/2014/main" id="{8BB20080-72EC-7269-3ABC-7BF056016320}"/>
              </a:ext>
            </a:extLst>
          </p:cNvPr>
          <p:cNvPicPr>
            <a:picLocks noChangeAspect="1"/>
          </p:cNvPicPr>
          <p:nvPr/>
        </p:nvPicPr>
        <p:blipFill>
          <a:blip r:embed="rId8"/>
          <a:stretch>
            <a:fillRect/>
          </a:stretch>
        </p:blipFill>
        <p:spPr>
          <a:xfrm>
            <a:off x="8544272" y="4797152"/>
            <a:ext cx="1296144" cy="490964"/>
          </a:xfrm>
          <a:prstGeom prst="rect">
            <a:avLst/>
          </a:prstGeom>
        </p:spPr>
      </p:pic>
      <p:sp>
        <p:nvSpPr>
          <p:cNvPr id="18" name="文字方塊 17">
            <a:extLst>
              <a:ext uri="{FF2B5EF4-FFF2-40B4-BE49-F238E27FC236}">
                <a16:creationId xmlns:a16="http://schemas.microsoft.com/office/drawing/2014/main" id="{CDA4C3FD-A2EF-9CFD-468F-39211D38A290}"/>
              </a:ext>
            </a:extLst>
          </p:cNvPr>
          <p:cNvSpPr txBox="1"/>
          <p:nvPr/>
        </p:nvSpPr>
        <p:spPr>
          <a:xfrm>
            <a:off x="390524" y="1340768"/>
            <a:ext cx="5201420" cy="452431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endPar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核函數：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核函數將數據映射到更高維度的特徵空間，從而解決非線性分類問題。</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SVM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常用的核函數包括線性核、多項式核、徑向基函數（</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RBF</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）核等。這些核函數可以有效地處理各種形式的數據結構。</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超平面和邊界（</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Hyperplane &amp; Decision Boundary</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SVM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的目標是找到一個超平面，以最佳方式分割不同類別的數據點。最優超平面是那個能夠最大化正例和負例之間邊界的超平面。</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損失函數：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SVM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使用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Hinge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損失函數，當一個數據點被正確分類並且遠於超平面超過一定的邊界時，其損失為零。當數據點在邊界內或錯誤分類時，會產生損失，從而促使算法調整超平面的位置。</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常用評估指標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準確率（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Accuracy</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）：測量模型預測正確的比例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精確率（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Precision</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）：正確預測為正例的比例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召回率（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Recall</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）：實際為正例中模型預測正確的比例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F1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分數（</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F1 Score</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）：精確率和召回率的調和平均</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AUC-ROC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曲線（</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Area Under Curve - Receiver Operating Characteristics</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）：用於評估分類模型在所有可能的閾值下的整體表現</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21" name="矩形 20">
            <a:extLst>
              <a:ext uri="{FF2B5EF4-FFF2-40B4-BE49-F238E27FC236}">
                <a16:creationId xmlns:a16="http://schemas.microsoft.com/office/drawing/2014/main" id="{560B0B1A-509E-F148-3D97-012DA23CDDDD}"/>
              </a:ext>
            </a:extLst>
          </p:cNvPr>
          <p:cNvSpPr/>
          <p:nvPr/>
        </p:nvSpPr>
        <p:spPr>
          <a:xfrm>
            <a:off x="6096000" y="5373216"/>
            <a:ext cx="5970795" cy="88746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51CDF584-3613-73DC-4F11-647E146ED747}"/>
              </a:ext>
            </a:extLst>
          </p:cNvPr>
          <p:cNvSpPr txBox="1"/>
          <p:nvPr/>
        </p:nvSpPr>
        <p:spPr>
          <a:xfrm>
            <a:off x="6960097" y="5429680"/>
            <a:ext cx="4585998"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支持向量的目的是用來協助找到最大化距離邊界，因此得名支持向量邊界。</a:t>
            </a:r>
            <a:endParaRPr kumimoji="0" lang="en-US" altLang="zh-TW"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24" name="圖片 23">
            <a:extLst>
              <a:ext uri="{FF2B5EF4-FFF2-40B4-BE49-F238E27FC236}">
                <a16:creationId xmlns:a16="http://schemas.microsoft.com/office/drawing/2014/main" id="{0CAF4DA7-9E67-BE78-45CE-CBFA68300E24}"/>
              </a:ext>
            </a:extLst>
          </p:cNvPr>
          <p:cNvPicPr>
            <a:picLocks noChangeAspect="1"/>
          </p:cNvPicPr>
          <p:nvPr/>
        </p:nvPicPr>
        <p:blipFill>
          <a:blip r:embed="rId9"/>
          <a:stretch>
            <a:fillRect/>
          </a:stretch>
        </p:blipFill>
        <p:spPr>
          <a:xfrm>
            <a:off x="6240016" y="5445224"/>
            <a:ext cx="598012" cy="642694"/>
          </a:xfrm>
          <a:prstGeom prst="rect">
            <a:avLst/>
          </a:prstGeom>
        </p:spPr>
      </p:pic>
    </p:spTree>
    <p:extLst>
      <p:ext uri="{BB962C8B-B14F-4D97-AF65-F5344CB8AC3E}">
        <p14:creationId xmlns:p14="http://schemas.microsoft.com/office/powerpoint/2010/main" val="225618300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Support Vector</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Machine, SVM</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SVM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旨在找到最適合連續空間中數據點的超平面，將資料做最大的間隙區分。</a:t>
            </a: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pic>
        <p:nvPicPr>
          <p:cNvPr id="8" name="圖片 7">
            <a:extLst>
              <a:ext uri="{FF2B5EF4-FFF2-40B4-BE49-F238E27FC236}">
                <a16:creationId xmlns:a16="http://schemas.microsoft.com/office/drawing/2014/main" id="{B29A2025-856F-43B2-990A-C572983DC7BB}"/>
              </a:ext>
            </a:extLst>
          </p:cNvPr>
          <p:cNvPicPr>
            <a:picLocks noChangeAspect="1"/>
          </p:cNvPicPr>
          <p:nvPr/>
        </p:nvPicPr>
        <p:blipFill>
          <a:blip r:embed="rId3"/>
          <a:stretch>
            <a:fillRect/>
          </a:stretch>
        </p:blipFill>
        <p:spPr>
          <a:xfrm>
            <a:off x="6168008" y="2204864"/>
            <a:ext cx="5625575" cy="2849212"/>
          </a:xfrm>
          <a:prstGeom prst="rect">
            <a:avLst/>
          </a:prstGeom>
        </p:spPr>
      </p:pic>
      <p:pic>
        <p:nvPicPr>
          <p:cNvPr id="11" name="圖片 10">
            <a:extLst>
              <a:ext uri="{FF2B5EF4-FFF2-40B4-BE49-F238E27FC236}">
                <a16:creationId xmlns:a16="http://schemas.microsoft.com/office/drawing/2014/main" id="{E9368109-19C9-405D-B5C0-183C5A07FD04}"/>
              </a:ext>
            </a:extLst>
          </p:cNvPr>
          <p:cNvPicPr>
            <a:picLocks noChangeAspect="1"/>
          </p:cNvPicPr>
          <p:nvPr/>
        </p:nvPicPr>
        <p:blipFill>
          <a:blip r:embed="rId4"/>
          <a:stretch>
            <a:fillRect/>
          </a:stretch>
        </p:blipFill>
        <p:spPr>
          <a:xfrm>
            <a:off x="8400256" y="1340768"/>
            <a:ext cx="1656184" cy="789872"/>
          </a:xfrm>
          <a:prstGeom prst="rect">
            <a:avLst/>
          </a:prstGeom>
        </p:spPr>
      </p:pic>
      <p:pic>
        <p:nvPicPr>
          <p:cNvPr id="4098" name="Picture 2" descr="çıkarma dava kabarcık orange apple - tokaiphotonetwork.com">
            <a:extLst>
              <a:ext uri="{FF2B5EF4-FFF2-40B4-BE49-F238E27FC236}">
                <a16:creationId xmlns:a16="http://schemas.microsoft.com/office/drawing/2014/main" id="{515869CB-C348-4C99-9084-7D65D46836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4112" y="5085184"/>
            <a:ext cx="1152128" cy="115212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green orange - YouTube">
            <a:extLst>
              <a:ext uri="{FF2B5EF4-FFF2-40B4-BE49-F238E27FC236}">
                <a16:creationId xmlns:a16="http://schemas.microsoft.com/office/drawing/2014/main" id="{7F333FA5-9C93-4D96-9156-356C1DFDE8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64552" y="2780928"/>
            <a:ext cx="936104" cy="936104"/>
          </a:xfrm>
          <a:prstGeom prst="rect">
            <a:avLst/>
          </a:prstGeom>
          <a:noFill/>
          <a:extLst>
            <a:ext uri="{909E8E84-426E-40DD-AFC4-6F175D3DCCD1}">
              <a14:hiddenFill xmlns:a14="http://schemas.microsoft.com/office/drawing/2010/main">
                <a:solidFill>
                  <a:srgbClr val="FFFFFF"/>
                </a:solidFill>
              </a14:hiddenFill>
            </a:ext>
          </a:extLst>
        </p:spPr>
      </p:pic>
      <p:sp>
        <p:nvSpPr>
          <p:cNvPr id="2" name="橢圓 1">
            <a:extLst>
              <a:ext uri="{FF2B5EF4-FFF2-40B4-BE49-F238E27FC236}">
                <a16:creationId xmlns:a16="http://schemas.microsoft.com/office/drawing/2014/main" id="{0FE109D5-4268-40D0-B834-870595299CC1}"/>
              </a:ext>
            </a:extLst>
          </p:cNvPr>
          <p:cNvSpPr/>
          <p:nvPr/>
        </p:nvSpPr>
        <p:spPr>
          <a:xfrm>
            <a:off x="8832304" y="3501008"/>
            <a:ext cx="360040" cy="36004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5" name="直線單箭頭接點 4">
            <a:extLst>
              <a:ext uri="{FF2B5EF4-FFF2-40B4-BE49-F238E27FC236}">
                <a16:creationId xmlns:a16="http://schemas.microsoft.com/office/drawing/2014/main" id="{DEECCEA0-0E0B-4FEF-AB42-6C31DCF81863}"/>
              </a:ext>
            </a:extLst>
          </p:cNvPr>
          <p:cNvCxnSpPr>
            <a:stCxn id="2" idx="3"/>
            <a:endCxn id="4098" idx="0"/>
          </p:cNvCxnSpPr>
          <p:nvPr/>
        </p:nvCxnSpPr>
        <p:spPr>
          <a:xfrm flipH="1">
            <a:off x="7680176" y="3808321"/>
            <a:ext cx="1204855" cy="127686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橢圓 13">
            <a:extLst>
              <a:ext uri="{FF2B5EF4-FFF2-40B4-BE49-F238E27FC236}">
                <a16:creationId xmlns:a16="http://schemas.microsoft.com/office/drawing/2014/main" id="{8DA22A04-AEAA-4A55-8284-51FC0F88FD3C}"/>
              </a:ext>
            </a:extLst>
          </p:cNvPr>
          <p:cNvSpPr/>
          <p:nvPr/>
        </p:nvSpPr>
        <p:spPr>
          <a:xfrm>
            <a:off x="9336360" y="3284984"/>
            <a:ext cx="360040" cy="360040"/>
          </a:xfrm>
          <a:prstGeom prst="ellipse">
            <a:avLst/>
          </a:prstGeom>
          <a:noFill/>
          <a:ln>
            <a:solidFill>
              <a:srgbClr val="296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16" name="直線單箭頭接點 15">
            <a:extLst>
              <a:ext uri="{FF2B5EF4-FFF2-40B4-BE49-F238E27FC236}">
                <a16:creationId xmlns:a16="http://schemas.microsoft.com/office/drawing/2014/main" id="{1E18433C-FE24-4CE6-98D7-DAE1B4CEAE56}"/>
              </a:ext>
            </a:extLst>
          </p:cNvPr>
          <p:cNvCxnSpPr>
            <a:endCxn id="6146" idx="1"/>
          </p:cNvCxnSpPr>
          <p:nvPr/>
        </p:nvCxnSpPr>
        <p:spPr>
          <a:xfrm flipV="1">
            <a:off x="9624392" y="3248980"/>
            <a:ext cx="1440160" cy="108012"/>
          </a:xfrm>
          <a:prstGeom prst="straightConnector1">
            <a:avLst/>
          </a:prstGeom>
          <a:ln>
            <a:solidFill>
              <a:srgbClr val="296536"/>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E6AA93B1-546F-DD9A-F6DC-B994A0C253F1}"/>
              </a:ext>
            </a:extLst>
          </p:cNvPr>
          <p:cNvSpPr txBox="1"/>
          <p:nvPr/>
        </p:nvSpPr>
        <p:spPr>
          <a:xfrm>
            <a:off x="390524" y="1340768"/>
            <a:ext cx="5201420" cy="452431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endPar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核函數：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核函數將數據映射到更高維度的特徵空間，從而解決非線性分類問題。</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SVM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常用的核函數包括線性核、多項式核、徑向基函數（</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RBF</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）核等。這些核函數可以有效地處理各種形式的數據結構。</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超平面和邊界（</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Hyperplane &amp; Decision Boundary</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SVM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的目標是找到一個超平面，以最佳方式分割不同類別的數據點。最優超平面是那個能夠最大化正例和負例之間邊界的超平面。</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損失函數：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SVM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使用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Hinge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損失函數，當一個數據點被正確分類並且遠於超平面超過一定的邊界時，其損失為零。當數據點在邊界內或錯誤分類時，會產生損失，從而促使算法調整超平面的位置。</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常用評估指標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準確率（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Accuracy</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）：測量模型預測正確的比例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精確率（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Precision</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）：正確預測為正例的比例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召回率（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Recall</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）：實際為正例中模型預測正確的比例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F1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分數（</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F1 Score</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）：精確率和召回率的調和平均</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AUC-ROC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曲線（</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Area Under Curve - Receiver Operating Characteristics</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）：用於評估分類模型在所有可能的閾值下的整體表現</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523775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群組 28">
            <a:extLst>
              <a:ext uri="{FF2B5EF4-FFF2-40B4-BE49-F238E27FC236}">
                <a16:creationId xmlns:a16="http://schemas.microsoft.com/office/drawing/2014/main" id="{24DB77D0-EC0C-4025-B5EC-A29F92F53F82}"/>
              </a:ext>
            </a:extLst>
          </p:cNvPr>
          <p:cNvGrpSpPr/>
          <p:nvPr/>
        </p:nvGrpSpPr>
        <p:grpSpPr>
          <a:xfrm>
            <a:off x="263352" y="1844824"/>
            <a:ext cx="4005410" cy="3456384"/>
            <a:chOff x="479376" y="1700808"/>
            <a:chExt cx="4422640" cy="3816424"/>
          </a:xfrm>
        </p:grpSpPr>
        <p:pic>
          <p:nvPicPr>
            <p:cNvPr id="7170" name="Picture 2" descr="Intro to machine learning part 4: Support Vector Machines – Water  Programming: A Collaborative Research Blog">
              <a:extLst>
                <a:ext uri="{FF2B5EF4-FFF2-40B4-BE49-F238E27FC236}">
                  <a16:creationId xmlns:a16="http://schemas.microsoft.com/office/drawing/2014/main" id="{6B9AC0BC-7262-47B5-9571-D0F049B1EB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76" y="1988840"/>
              <a:ext cx="4422640" cy="3528392"/>
            </a:xfrm>
            <a:prstGeom prst="rect">
              <a:avLst/>
            </a:prstGeom>
            <a:noFill/>
            <a:extLst>
              <a:ext uri="{909E8E84-426E-40DD-AFC4-6F175D3DCCD1}">
                <a14:hiddenFill xmlns:a14="http://schemas.microsoft.com/office/drawing/2010/main">
                  <a:solidFill>
                    <a:srgbClr val="FFFFFF"/>
                  </a:solidFill>
                </a14:hiddenFill>
              </a:ext>
            </a:extLst>
          </p:spPr>
        </p:pic>
        <p:sp>
          <p:nvSpPr>
            <p:cNvPr id="2" name="橢圓 1">
              <a:extLst>
                <a:ext uri="{FF2B5EF4-FFF2-40B4-BE49-F238E27FC236}">
                  <a16:creationId xmlns:a16="http://schemas.microsoft.com/office/drawing/2014/main" id="{0D667546-C97C-4C02-98E5-2995C8772E35}"/>
                </a:ext>
              </a:extLst>
            </p:cNvPr>
            <p:cNvSpPr/>
            <p:nvPr/>
          </p:nvSpPr>
          <p:spPr>
            <a:xfrm>
              <a:off x="2135560" y="1916832"/>
              <a:ext cx="216024" cy="216024"/>
            </a:xfrm>
            <a:prstGeom prst="ellipse">
              <a:avLst/>
            </a:prstGeom>
            <a:solidFill>
              <a:srgbClr val="2625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9" name="直線接點 8">
              <a:extLst>
                <a:ext uri="{FF2B5EF4-FFF2-40B4-BE49-F238E27FC236}">
                  <a16:creationId xmlns:a16="http://schemas.microsoft.com/office/drawing/2014/main" id="{A156A5C8-5748-401F-9B74-B23864E7E4EB}"/>
                </a:ext>
              </a:extLst>
            </p:cNvPr>
            <p:cNvCxnSpPr>
              <a:cxnSpLocks/>
              <a:stCxn id="2" idx="5"/>
            </p:cNvCxnSpPr>
            <p:nvPr/>
          </p:nvCxnSpPr>
          <p:spPr>
            <a:xfrm>
              <a:off x="2319948" y="2101220"/>
              <a:ext cx="864096" cy="143142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A4B5A528-31BF-483B-991C-27DF35BE3CA5}"/>
                </a:ext>
              </a:extLst>
            </p:cNvPr>
            <p:cNvSpPr txBox="1"/>
            <p:nvPr/>
          </p:nvSpPr>
          <p:spPr>
            <a:xfrm>
              <a:off x="2639616" y="2348880"/>
              <a:ext cx="3600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6" name="半框架 15">
              <a:extLst>
                <a:ext uri="{FF2B5EF4-FFF2-40B4-BE49-F238E27FC236}">
                  <a16:creationId xmlns:a16="http://schemas.microsoft.com/office/drawing/2014/main" id="{25F6515F-C048-4068-AFB8-DD45DB01C8C5}"/>
                </a:ext>
              </a:extLst>
            </p:cNvPr>
            <p:cNvSpPr/>
            <p:nvPr/>
          </p:nvSpPr>
          <p:spPr>
            <a:xfrm rot="3630982">
              <a:off x="3064944" y="3134248"/>
              <a:ext cx="360040" cy="360040"/>
            </a:xfrm>
            <a:prstGeom prst="halfFrame">
              <a:avLst>
                <a:gd name="adj1" fmla="val 14520"/>
                <a:gd name="adj2" fmla="val 12169"/>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6445FA6D-65D3-4572-BF9E-0D3AB7FD9FB6}"/>
                </a:ext>
              </a:extLst>
            </p:cNvPr>
            <p:cNvSpPr txBox="1"/>
            <p:nvPr/>
          </p:nvSpPr>
          <p:spPr>
            <a:xfrm>
              <a:off x="2279576" y="1700808"/>
              <a:ext cx="8675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(2,0,0)</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23" name="接點: 弧形 22">
              <a:extLst>
                <a:ext uri="{FF2B5EF4-FFF2-40B4-BE49-F238E27FC236}">
                  <a16:creationId xmlns:a16="http://schemas.microsoft.com/office/drawing/2014/main" id="{53DEA00E-E3E0-42AF-ACE4-1BEFA81E7695}"/>
                </a:ext>
              </a:extLst>
            </p:cNvPr>
            <p:cNvCxnSpPr>
              <a:cxnSpLocks/>
            </p:cNvCxnSpPr>
            <p:nvPr/>
          </p:nvCxnSpPr>
          <p:spPr>
            <a:xfrm rot="5400000" flipH="1" flipV="1">
              <a:off x="3461708" y="2041347"/>
              <a:ext cx="1422158" cy="1080118"/>
            </a:xfrm>
            <a:prstGeom prst="curvedConnector2">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pic>
        <p:nvPicPr>
          <p:cNvPr id="7172" name="Picture 4" descr="向量&amp; 直線方程– Easy Math Club">
            <a:extLst>
              <a:ext uri="{FF2B5EF4-FFF2-40B4-BE49-F238E27FC236}">
                <a16:creationId xmlns:a16="http://schemas.microsoft.com/office/drawing/2014/main" id="{736E6DDE-15BB-44D0-88C1-A836B77FE3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4192" y="1772816"/>
            <a:ext cx="3528392" cy="22059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How to choose the one width large margin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三維狀態下的點面距離公式</a:t>
            </a: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pic>
        <p:nvPicPr>
          <p:cNvPr id="21" name="圖片 20">
            <a:extLst>
              <a:ext uri="{FF2B5EF4-FFF2-40B4-BE49-F238E27FC236}">
                <a16:creationId xmlns:a16="http://schemas.microsoft.com/office/drawing/2014/main" id="{91EE2145-3B65-430A-8C7A-DEBD234F668E}"/>
              </a:ext>
            </a:extLst>
          </p:cNvPr>
          <p:cNvPicPr>
            <a:picLocks noChangeAspect="1"/>
          </p:cNvPicPr>
          <p:nvPr/>
        </p:nvPicPr>
        <p:blipFill>
          <a:blip r:embed="rId5"/>
          <a:stretch>
            <a:fillRect/>
          </a:stretch>
        </p:blipFill>
        <p:spPr>
          <a:xfrm>
            <a:off x="3863752" y="4869160"/>
            <a:ext cx="2434990" cy="648072"/>
          </a:xfrm>
          <a:prstGeom prst="rect">
            <a:avLst/>
          </a:prstGeom>
        </p:spPr>
      </p:pic>
      <p:sp>
        <p:nvSpPr>
          <p:cNvPr id="30" name="矩形 29">
            <a:extLst>
              <a:ext uri="{FF2B5EF4-FFF2-40B4-BE49-F238E27FC236}">
                <a16:creationId xmlns:a16="http://schemas.microsoft.com/office/drawing/2014/main" id="{FDBD0CD7-4EA7-43C0-97CF-FA05FAE6E951}"/>
              </a:ext>
            </a:extLst>
          </p:cNvPr>
          <p:cNvSpPr/>
          <p:nvPr/>
        </p:nvSpPr>
        <p:spPr>
          <a:xfrm>
            <a:off x="9048328" y="1556792"/>
            <a:ext cx="1107996" cy="369332"/>
          </a:xfrm>
          <a:prstGeom prst="rect">
            <a:avLst/>
          </a:prstGeom>
          <a:solidFill>
            <a:schemeClr val="bg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高中數學</a:t>
            </a:r>
          </a:p>
        </p:txBody>
      </p:sp>
      <p:sp>
        <p:nvSpPr>
          <p:cNvPr id="31" name="文字方塊 30">
            <a:extLst>
              <a:ext uri="{FF2B5EF4-FFF2-40B4-BE49-F238E27FC236}">
                <a16:creationId xmlns:a16="http://schemas.microsoft.com/office/drawing/2014/main" id="{67ABB897-B5EE-4AA8-B97C-EC4A4A766D33}"/>
              </a:ext>
            </a:extLst>
          </p:cNvPr>
          <p:cNvSpPr txBox="1"/>
          <p:nvPr/>
        </p:nvSpPr>
        <p:spPr>
          <a:xfrm>
            <a:off x="3431704" y="5013176"/>
            <a:ext cx="5760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 = </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7" name="矩形 26">
            <a:extLst>
              <a:ext uri="{FF2B5EF4-FFF2-40B4-BE49-F238E27FC236}">
                <a16:creationId xmlns:a16="http://schemas.microsoft.com/office/drawing/2014/main" id="{3CBF63BD-4521-44C5-B7C5-4DCCDFEAD74F}"/>
              </a:ext>
            </a:extLst>
          </p:cNvPr>
          <p:cNvSpPr/>
          <p:nvPr/>
        </p:nvSpPr>
        <p:spPr>
          <a:xfrm>
            <a:off x="3791744" y="4509120"/>
            <a:ext cx="235994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calculate distance </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32" name="圖片 31">
            <a:extLst>
              <a:ext uri="{FF2B5EF4-FFF2-40B4-BE49-F238E27FC236}">
                <a16:creationId xmlns:a16="http://schemas.microsoft.com/office/drawing/2014/main" id="{C7020F47-C2F3-483C-8230-46CD360582B6}"/>
              </a:ext>
            </a:extLst>
          </p:cNvPr>
          <p:cNvPicPr>
            <a:picLocks noChangeAspect="1"/>
          </p:cNvPicPr>
          <p:nvPr/>
        </p:nvPicPr>
        <p:blipFill>
          <a:blip r:embed="rId6"/>
          <a:stretch>
            <a:fillRect/>
          </a:stretch>
        </p:blipFill>
        <p:spPr>
          <a:xfrm>
            <a:off x="4295800" y="1700808"/>
            <a:ext cx="2225801" cy="303183"/>
          </a:xfrm>
          <a:prstGeom prst="rect">
            <a:avLst/>
          </a:prstGeom>
        </p:spPr>
      </p:pic>
      <p:pic>
        <p:nvPicPr>
          <p:cNvPr id="8194" name="Picture 2" descr="翻轉學習影片：高中_數學_點到平面、兩平行平面的距離">
            <a:extLst>
              <a:ext uri="{FF2B5EF4-FFF2-40B4-BE49-F238E27FC236}">
                <a16:creationId xmlns:a16="http://schemas.microsoft.com/office/drawing/2014/main" id="{E76A76F4-896F-42F4-84C0-A77568377FF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6664"/>
          <a:stretch/>
        </p:blipFill>
        <p:spPr bwMode="auto">
          <a:xfrm>
            <a:off x="7752184" y="4221088"/>
            <a:ext cx="3600400" cy="1890253"/>
          </a:xfrm>
          <a:prstGeom prst="rect">
            <a:avLst/>
          </a:prstGeom>
          <a:noFill/>
          <a:extLst>
            <a:ext uri="{909E8E84-426E-40DD-AFC4-6F175D3DCCD1}">
              <a14:hiddenFill xmlns:a14="http://schemas.microsoft.com/office/drawing/2010/main">
                <a:solidFill>
                  <a:srgbClr val="FFFFFF"/>
                </a:solidFill>
              </a14:hiddenFill>
            </a:ext>
          </a:extLst>
        </p:spPr>
      </p:pic>
      <p:sp>
        <p:nvSpPr>
          <p:cNvPr id="22" name="矩形: 圓角 21">
            <a:extLst>
              <a:ext uri="{FF2B5EF4-FFF2-40B4-BE49-F238E27FC236}">
                <a16:creationId xmlns:a16="http://schemas.microsoft.com/office/drawing/2014/main" id="{DC783857-38B0-4375-9289-CB458782E78B}"/>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補充</a:t>
            </a:r>
          </a:p>
        </p:txBody>
      </p:sp>
    </p:spTree>
    <p:extLst>
      <p:ext uri="{BB962C8B-B14F-4D97-AF65-F5344CB8AC3E}">
        <p14:creationId xmlns:p14="http://schemas.microsoft.com/office/powerpoint/2010/main" val="22262928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Hyperplane in N-dimension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推廣到高維</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線性代數技巧</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pic>
        <p:nvPicPr>
          <p:cNvPr id="4" name="圖片 3">
            <a:extLst>
              <a:ext uri="{FF2B5EF4-FFF2-40B4-BE49-F238E27FC236}">
                <a16:creationId xmlns:a16="http://schemas.microsoft.com/office/drawing/2014/main" id="{0D6F4182-728F-4A5A-A232-24E3EF799FE6}"/>
              </a:ext>
            </a:extLst>
          </p:cNvPr>
          <p:cNvPicPr>
            <a:picLocks noChangeAspect="1"/>
          </p:cNvPicPr>
          <p:nvPr/>
        </p:nvPicPr>
        <p:blipFill>
          <a:blip r:embed="rId3"/>
          <a:stretch>
            <a:fillRect/>
          </a:stretch>
        </p:blipFill>
        <p:spPr>
          <a:xfrm>
            <a:off x="1271464" y="2869704"/>
            <a:ext cx="3286953" cy="1728192"/>
          </a:xfrm>
          <a:prstGeom prst="rect">
            <a:avLst/>
          </a:prstGeom>
        </p:spPr>
      </p:pic>
      <p:pic>
        <p:nvPicPr>
          <p:cNvPr id="5" name="圖片 4">
            <a:extLst>
              <a:ext uri="{FF2B5EF4-FFF2-40B4-BE49-F238E27FC236}">
                <a16:creationId xmlns:a16="http://schemas.microsoft.com/office/drawing/2014/main" id="{772D3D16-B63C-434A-ACB3-995CF56A3770}"/>
              </a:ext>
            </a:extLst>
          </p:cNvPr>
          <p:cNvPicPr>
            <a:picLocks noChangeAspect="1"/>
          </p:cNvPicPr>
          <p:nvPr/>
        </p:nvPicPr>
        <p:blipFill>
          <a:blip r:embed="rId4"/>
          <a:stretch>
            <a:fillRect/>
          </a:stretch>
        </p:blipFill>
        <p:spPr>
          <a:xfrm>
            <a:off x="6960096" y="4509120"/>
            <a:ext cx="4320480" cy="637088"/>
          </a:xfrm>
          <a:prstGeom prst="rect">
            <a:avLst/>
          </a:prstGeom>
        </p:spPr>
      </p:pic>
      <p:pic>
        <p:nvPicPr>
          <p:cNvPr id="6" name="圖片 5">
            <a:extLst>
              <a:ext uri="{FF2B5EF4-FFF2-40B4-BE49-F238E27FC236}">
                <a16:creationId xmlns:a16="http://schemas.microsoft.com/office/drawing/2014/main" id="{2D79B9AE-008F-4B11-BCCD-BB87A968EF3F}"/>
              </a:ext>
            </a:extLst>
          </p:cNvPr>
          <p:cNvPicPr>
            <a:picLocks noChangeAspect="1"/>
          </p:cNvPicPr>
          <p:nvPr/>
        </p:nvPicPr>
        <p:blipFill>
          <a:blip r:embed="rId5"/>
          <a:stretch>
            <a:fillRect/>
          </a:stretch>
        </p:blipFill>
        <p:spPr>
          <a:xfrm>
            <a:off x="6023992" y="2924944"/>
            <a:ext cx="3888432" cy="1152464"/>
          </a:xfrm>
          <a:prstGeom prst="rect">
            <a:avLst/>
          </a:prstGeom>
        </p:spPr>
      </p:pic>
      <p:sp>
        <p:nvSpPr>
          <p:cNvPr id="10" name="矩形 9">
            <a:extLst>
              <a:ext uri="{FF2B5EF4-FFF2-40B4-BE49-F238E27FC236}">
                <a16:creationId xmlns:a16="http://schemas.microsoft.com/office/drawing/2014/main" id="{76B3F923-073C-4725-B63F-004D72DB98BC}"/>
              </a:ext>
            </a:extLst>
          </p:cNvPr>
          <p:cNvSpPr/>
          <p:nvPr/>
        </p:nvSpPr>
        <p:spPr>
          <a:xfrm>
            <a:off x="5519936" y="2132856"/>
            <a:ext cx="172354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點</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(2, 3, 4,1,1) </a:t>
            </a: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5" name="矩形 24">
            <a:extLst>
              <a:ext uri="{FF2B5EF4-FFF2-40B4-BE49-F238E27FC236}">
                <a16:creationId xmlns:a16="http://schemas.microsoft.com/office/drawing/2014/main" id="{7E57A5EA-2E86-4B2C-946C-19A62C5E6154}"/>
              </a:ext>
            </a:extLst>
          </p:cNvPr>
          <p:cNvSpPr/>
          <p:nvPr/>
        </p:nvSpPr>
        <p:spPr>
          <a:xfrm>
            <a:off x="5519936" y="3356992"/>
            <a:ext cx="5261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面</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p>
        </p:txBody>
      </p:sp>
      <p:sp>
        <p:nvSpPr>
          <p:cNvPr id="26" name="矩形 25">
            <a:extLst>
              <a:ext uri="{FF2B5EF4-FFF2-40B4-BE49-F238E27FC236}">
                <a16:creationId xmlns:a16="http://schemas.microsoft.com/office/drawing/2014/main" id="{5D75D5E2-E6C2-450C-949E-3A273C684C54}"/>
              </a:ext>
            </a:extLst>
          </p:cNvPr>
          <p:cNvSpPr/>
          <p:nvPr/>
        </p:nvSpPr>
        <p:spPr>
          <a:xfrm>
            <a:off x="5519936" y="4509120"/>
            <a:ext cx="144943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點到面距離</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p>
        </p:txBody>
      </p:sp>
      <p:sp>
        <p:nvSpPr>
          <p:cNvPr id="12" name="矩形: 圓角 11">
            <a:extLst>
              <a:ext uri="{FF2B5EF4-FFF2-40B4-BE49-F238E27FC236}">
                <a16:creationId xmlns:a16="http://schemas.microsoft.com/office/drawing/2014/main" id="{B65EAF83-E709-4E39-8313-CE9855E46BF4}"/>
              </a:ext>
            </a:extLst>
          </p:cNvPr>
          <p:cNvSpPr/>
          <p:nvPr/>
        </p:nvSpPr>
        <p:spPr>
          <a:xfrm>
            <a:off x="2143542" y="2364622"/>
            <a:ext cx="1746973" cy="399871"/>
          </a:xfrm>
          <a:prstGeom prst="round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超平面方程</a:t>
            </a:r>
          </a:p>
        </p:txBody>
      </p:sp>
      <p:sp>
        <p:nvSpPr>
          <p:cNvPr id="2" name="矩形: 圓角 1">
            <a:extLst>
              <a:ext uri="{FF2B5EF4-FFF2-40B4-BE49-F238E27FC236}">
                <a16:creationId xmlns:a16="http://schemas.microsoft.com/office/drawing/2014/main" id="{AE1E5239-6E4F-4C8E-8807-215E83E2B3D1}"/>
              </a:ext>
            </a:extLst>
          </p:cNvPr>
          <p:cNvSpPr/>
          <p:nvPr/>
        </p:nvSpPr>
        <p:spPr>
          <a:xfrm>
            <a:off x="5359400" y="4377267"/>
            <a:ext cx="5985933" cy="905933"/>
          </a:xfrm>
          <a:prstGeom prst="roundRect">
            <a:avLst/>
          </a:prstGeom>
          <a:noFill/>
          <a:ln w="28575">
            <a:solidFill>
              <a:srgbClr val="AA9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423598F7-E369-4E38-B1E4-F9BD0AE0A7EF}"/>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補充</a:t>
            </a:r>
          </a:p>
        </p:txBody>
      </p:sp>
    </p:spTree>
    <p:extLst>
      <p:ext uri="{BB962C8B-B14F-4D97-AF65-F5344CB8AC3E}">
        <p14:creationId xmlns:p14="http://schemas.microsoft.com/office/powerpoint/2010/main" val="27413068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7B528E9-AE52-4A1F-B0F3-C444713A8B15}"/>
              </a:ext>
            </a:extLst>
          </p:cNvPr>
          <p:cNvSpPr/>
          <p:nvPr/>
        </p:nvSpPr>
        <p:spPr>
          <a:xfrm>
            <a:off x="449004" y="1589365"/>
            <a:ext cx="5707835" cy="3170099"/>
          </a:xfrm>
          <a:prstGeom prst="rect">
            <a:avLst/>
          </a:prstGeom>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rPr>
              <a:t>#</a:t>
            </a:r>
            <a:r>
              <a:rPr kumimoji="0" lang="zh-TW" altLang="en-US" sz="16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rPr>
              <a:t>需求</a:t>
            </a:r>
            <a:r>
              <a:rPr kumimoji="0" lang="en-US" altLang="zh-TW" sz="16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預防禽流感，營養師吩咐雞場主人每天必須從飼料中提供至少 </a:t>
            </a: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84 </a:t>
            </a:r>
            <a:r>
              <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單位的營養素 </a:t>
            </a: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A </a:t>
            </a: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a:t>
            </a:r>
            <a:b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b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至少 </a:t>
            </a: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24 </a:t>
            </a:r>
            <a:r>
              <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單位的營養素 </a:t>
            </a: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B </a:t>
            </a: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和至少 </a:t>
            </a: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60 </a:t>
            </a:r>
            <a:r>
              <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單位的營養素 </a:t>
            </a: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C </a:t>
            </a: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給他的雞群。</a:t>
            </a:r>
            <a:endPar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rPr>
              <a:t>#</a:t>
            </a:r>
            <a:r>
              <a:rPr kumimoji="0" lang="zh-TW" altLang="en-US" sz="16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rPr>
              <a:t>限制</a:t>
            </a:r>
            <a:r>
              <a:rPr kumimoji="0" lang="en-US" altLang="zh-TW" sz="16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rPr>
              <a:t>:</a:t>
            </a:r>
            <a:endParaRPr kumimoji="0" lang="zh-TW" altLang="en-US" sz="16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這三種營養素可由兩種飼料中獲得，且知</a:t>
            </a:r>
            <a:endPar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第一種飼料每公斤售價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5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元並含有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7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單位的營 養素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A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單位的營養素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B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與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單位的營養素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C </a:t>
            </a: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a:t>
            </a:r>
            <a:endPar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第二種飼料每公斤售價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4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元並含有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單位的營養素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A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6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單位的營養素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B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與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單位的營養素 </a:t>
            </a:r>
            <a:r>
              <a:rPr kumimoji="0" lang="en-US" altLang="zh-TW" sz="1200" b="1" i="0" u="sng"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C </a:t>
            </a: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a:t>
            </a:r>
            <a:endPar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若雞場主人每天使用 </a:t>
            </a:r>
            <a:r>
              <a:rPr kumimoji="0" lang="en-US" altLang="zh-TW" sz="1200" b="1" i="1"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x</a:t>
            </a: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 公斤的第一種飼料與 </a:t>
            </a:r>
            <a:r>
              <a:rPr kumimoji="0" lang="en-US" altLang="zh-TW" sz="1200" b="1" i="1"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y</a:t>
            </a: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 公斤的第二種飼料就能符合營養師吩咐，並且想以最少的飼料成本來達到雞群的營養要求，則</a:t>
            </a:r>
            <a:r>
              <a:rPr kumimoji="0" lang="en-US" altLang="zh-TW" sz="1200" b="1" i="1"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x</a:t>
            </a:r>
            <a:r>
              <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1"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1"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y</a:t>
            </a: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 的值為何？最少的飼料成本又是多少？</a:t>
            </a:r>
            <a:endParaRPr kumimoji="0" lang="zh-TW" altLang="en-US" sz="1200" b="0"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p:txBody>
      </p:sp>
      <p:sp>
        <p:nvSpPr>
          <p:cNvPr id="6" name="標題 1">
            <a:extLst>
              <a:ext uri="{FF2B5EF4-FFF2-40B4-BE49-F238E27FC236}">
                <a16:creationId xmlns:a16="http://schemas.microsoft.com/office/drawing/2014/main" id="{662819EA-0102-4610-8283-833421EAFCE7}"/>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線性規劃式</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0AC8FDA0-3B4F-491C-9EE5-DD6B08324395}"/>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推廣到高維</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線性代數技巧</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A8F6FE20-4287-4953-BBD9-4D4E8F71783D}"/>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
        <p:nvSpPr>
          <p:cNvPr id="11" name="矩形 10">
            <a:extLst>
              <a:ext uri="{FF2B5EF4-FFF2-40B4-BE49-F238E27FC236}">
                <a16:creationId xmlns:a16="http://schemas.microsoft.com/office/drawing/2014/main" id="{359EA9CF-84E1-4A08-93AD-D833452A92FD}"/>
              </a:ext>
            </a:extLst>
          </p:cNvPr>
          <p:cNvSpPr/>
          <p:nvPr/>
        </p:nvSpPr>
        <p:spPr>
          <a:xfrm>
            <a:off x="6244818" y="1669084"/>
            <a:ext cx="3110849" cy="338554"/>
          </a:xfrm>
          <a:prstGeom prst="rect">
            <a:avLst/>
          </a:prstGeom>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目標函數</a:t>
            </a:r>
          </a:p>
        </p:txBody>
      </p:sp>
      <p:pic>
        <p:nvPicPr>
          <p:cNvPr id="12" name="圖片 11">
            <a:extLst>
              <a:ext uri="{FF2B5EF4-FFF2-40B4-BE49-F238E27FC236}">
                <a16:creationId xmlns:a16="http://schemas.microsoft.com/office/drawing/2014/main" id="{949385EA-9A3C-4952-9B80-CBB8A7620002}"/>
              </a:ext>
            </a:extLst>
          </p:cNvPr>
          <p:cNvPicPr>
            <a:picLocks noChangeAspect="1"/>
          </p:cNvPicPr>
          <p:nvPr/>
        </p:nvPicPr>
        <p:blipFill>
          <a:blip r:embed="rId2"/>
          <a:stretch>
            <a:fillRect/>
          </a:stretch>
        </p:blipFill>
        <p:spPr>
          <a:xfrm>
            <a:off x="7577089" y="2238214"/>
            <a:ext cx="695422" cy="219106"/>
          </a:xfrm>
          <a:prstGeom prst="rect">
            <a:avLst/>
          </a:prstGeom>
        </p:spPr>
      </p:pic>
      <p:pic>
        <p:nvPicPr>
          <p:cNvPr id="13" name="圖片 12">
            <a:extLst>
              <a:ext uri="{FF2B5EF4-FFF2-40B4-BE49-F238E27FC236}">
                <a16:creationId xmlns:a16="http://schemas.microsoft.com/office/drawing/2014/main" id="{959A5352-A76A-488E-BCD4-D574049AA628}"/>
              </a:ext>
            </a:extLst>
          </p:cNvPr>
          <p:cNvPicPr>
            <a:picLocks noChangeAspect="1"/>
          </p:cNvPicPr>
          <p:nvPr/>
        </p:nvPicPr>
        <p:blipFill>
          <a:blip r:embed="rId3"/>
          <a:stretch>
            <a:fillRect/>
          </a:stretch>
        </p:blipFill>
        <p:spPr>
          <a:xfrm>
            <a:off x="7338920" y="3220993"/>
            <a:ext cx="1324160" cy="1076475"/>
          </a:xfrm>
          <a:prstGeom prst="rect">
            <a:avLst/>
          </a:prstGeom>
        </p:spPr>
      </p:pic>
      <p:sp>
        <p:nvSpPr>
          <p:cNvPr id="14" name="矩形 13">
            <a:extLst>
              <a:ext uri="{FF2B5EF4-FFF2-40B4-BE49-F238E27FC236}">
                <a16:creationId xmlns:a16="http://schemas.microsoft.com/office/drawing/2014/main" id="{93C6CAC6-A457-4492-80AC-3DC44BE0E04B}"/>
              </a:ext>
            </a:extLst>
          </p:cNvPr>
          <p:cNvSpPr/>
          <p:nvPr/>
        </p:nvSpPr>
        <p:spPr>
          <a:xfrm>
            <a:off x="6244818" y="2908386"/>
            <a:ext cx="3110849" cy="338554"/>
          </a:xfrm>
          <a:prstGeom prst="rect">
            <a:avLst/>
          </a:prstGeom>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限制條件</a:t>
            </a:r>
          </a:p>
        </p:txBody>
      </p:sp>
      <p:pic>
        <p:nvPicPr>
          <p:cNvPr id="15" name="圖片 14">
            <a:extLst>
              <a:ext uri="{FF2B5EF4-FFF2-40B4-BE49-F238E27FC236}">
                <a16:creationId xmlns:a16="http://schemas.microsoft.com/office/drawing/2014/main" id="{59E0F3AE-3CDD-46FE-8E4A-930CFD195D84}"/>
              </a:ext>
            </a:extLst>
          </p:cNvPr>
          <p:cNvPicPr>
            <a:picLocks noChangeAspect="1"/>
          </p:cNvPicPr>
          <p:nvPr/>
        </p:nvPicPr>
        <p:blipFill>
          <a:blip r:embed="rId4"/>
          <a:stretch>
            <a:fillRect/>
          </a:stretch>
        </p:blipFill>
        <p:spPr>
          <a:xfrm>
            <a:off x="9081081" y="3929881"/>
            <a:ext cx="2648564" cy="2286367"/>
          </a:xfrm>
          <a:prstGeom prst="rect">
            <a:avLst/>
          </a:prstGeom>
        </p:spPr>
      </p:pic>
      <p:sp>
        <p:nvSpPr>
          <p:cNvPr id="16" name="矩形 15">
            <a:extLst>
              <a:ext uri="{FF2B5EF4-FFF2-40B4-BE49-F238E27FC236}">
                <a16:creationId xmlns:a16="http://schemas.microsoft.com/office/drawing/2014/main" id="{9B1D7A7F-C98A-4A6D-B712-1FD3803FE4A1}"/>
              </a:ext>
            </a:extLst>
          </p:cNvPr>
          <p:cNvSpPr/>
          <p:nvPr/>
        </p:nvSpPr>
        <p:spPr>
          <a:xfrm>
            <a:off x="9355667" y="5784850"/>
            <a:ext cx="414866" cy="27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箭號: 彎曲 16">
            <a:extLst>
              <a:ext uri="{FF2B5EF4-FFF2-40B4-BE49-F238E27FC236}">
                <a16:creationId xmlns:a16="http://schemas.microsoft.com/office/drawing/2014/main" id="{92AF3BF1-C8A3-441C-A856-39C008325E49}"/>
              </a:ext>
            </a:extLst>
          </p:cNvPr>
          <p:cNvSpPr/>
          <p:nvPr/>
        </p:nvSpPr>
        <p:spPr>
          <a:xfrm rot="5400000">
            <a:off x="8939585" y="3415958"/>
            <a:ext cx="627713" cy="760750"/>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19" name="直線接點 18">
            <a:extLst>
              <a:ext uri="{FF2B5EF4-FFF2-40B4-BE49-F238E27FC236}">
                <a16:creationId xmlns:a16="http://schemas.microsoft.com/office/drawing/2014/main" id="{E5EEA14C-D106-40B5-B76A-44928AC64444}"/>
              </a:ext>
            </a:extLst>
          </p:cNvPr>
          <p:cNvCxnSpPr/>
          <p:nvPr/>
        </p:nvCxnSpPr>
        <p:spPr>
          <a:xfrm>
            <a:off x="9751888" y="5480050"/>
            <a:ext cx="736600" cy="5842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5385ED30-2E8F-41D3-BA17-F07FB25DB328}"/>
              </a:ext>
            </a:extLst>
          </p:cNvPr>
          <p:cNvSpPr/>
          <p:nvPr/>
        </p:nvSpPr>
        <p:spPr>
          <a:xfrm>
            <a:off x="6998621" y="4793217"/>
            <a:ext cx="2269067"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目標函數和限制條件區域，</a:t>
            </a:r>
            <a:endPar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於點 </a:t>
            </a:r>
            <a:r>
              <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(18,3) </a:t>
            </a: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會有最小值</a:t>
            </a:r>
            <a:endPar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答案</a:t>
            </a:r>
            <a:r>
              <a:rPr kumimoji="0" lang="en-US" altLang="zh-TW" sz="1200" b="1" i="0" u="none" strike="noStrike" kern="1200" cap="none" spc="0" normalizeH="0" baseline="0" noProof="0" dirty="0">
                <a:ln>
                  <a:noFill/>
                </a:ln>
                <a:solidFill>
                  <a:srgbClr val="474747"/>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1"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飼料</a:t>
            </a:r>
            <a:r>
              <a:rPr kumimoji="0" lang="en-US" altLang="zh-TW" sz="1200" b="1" i="1"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A:</a:t>
            </a:r>
            <a:r>
              <a:rPr kumimoji="0" lang="zh-TW" altLang="en-US" sz="1200" b="1" i="1"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1"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18 kg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1"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飼料</a:t>
            </a:r>
            <a:r>
              <a:rPr kumimoji="0" lang="en-US" altLang="zh-TW" sz="1200" b="1" i="1"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B:</a:t>
            </a:r>
            <a:r>
              <a:rPr kumimoji="0" lang="zh-TW" altLang="en-US" sz="1200" b="1" i="1"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1"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3 Kg</a:t>
            </a:r>
            <a:endParaRPr kumimoji="0" lang="zh-TW" altLang="en-US" sz="1200" b="1" i="1"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22" name="矩形: 圓角 21">
            <a:extLst>
              <a:ext uri="{FF2B5EF4-FFF2-40B4-BE49-F238E27FC236}">
                <a16:creationId xmlns:a16="http://schemas.microsoft.com/office/drawing/2014/main" id="{D2BAE43C-B07F-414A-AA3A-3A8597F552A0}"/>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補充</a:t>
            </a:r>
          </a:p>
        </p:txBody>
      </p:sp>
    </p:spTree>
    <p:extLst>
      <p:ext uri="{BB962C8B-B14F-4D97-AF65-F5344CB8AC3E}">
        <p14:creationId xmlns:p14="http://schemas.microsoft.com/office/powerpoint/2010/main" val="241370241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1">
            <a:extLst>
              <a:ext uri="{FF2B5EF4-FFF2-40B4-BE49-F238E27FC236}">
                <a16:creationId xmlns:a16="http://schemas.microsoft.com/office/drawing/2014/main" id="{C4C9B0DC-F65A-4628-9F03-07A76CC6320F}"/>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線性規劃式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代數形式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vs. </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矩陣形式</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10" name="矩形 9">
            <a:extLst>
              <a:ext uri="{FF2B5EF4-FFF2-40B4-BE49-F238E27FC236}">
                <a16:creationId xmlns:a16="http://schemas.microsoft.com/office/drawing/2014/main" id="{A25C6E01-3352-4E6C-9DA4-EA24F0DDC8E3}"/>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grpSp>
        <p:nvGrpSpPr>
          <p:cNvPr id="13" name="群組 12">
            <a:extLst>
              <a:ext uri="{FF2B5EF4-FFF2-40B4-BE49-F238E27FC236}">
                <a16:creationId xmlns:a16="http://schemas.microsoft.com/office/drawing/2014/main" id="{AED0FFC4-192C-443E-B469-D0751B42D8DD}"/>
              </a:ext>
            </a:extLst>
          </p:cNvPr>
          <p:cNvGrpSpPr/>
          <p:nvPr/>
        </p:nvGrpSpPr>
        <p:grpSpPr>
          <a:xfrm>
            <a:off x="304800" y="1711325"/>
            <a:ext cx="11262239" cy="3509962"/>
            <a:chOff x="304799" y="2164075"/>
            <a:chExt cx="11262239" cy="3509962"/>
          </a:xfrm>
        </p:grpSpPr>
        <p:pic>
          <p:nvPicPr>
            <p:cNvPr id="7" name="圖片 6">
              <a:extLst>
                <a:ext uri="{FF2B5EF4-FFF2-40B4-BE49-F238E27FC236}">
                  <a16:creationId xmlns:a16="http://schemas.microsoft.com/office/drawing/2014/main" id="{FE42719C-3A7F-4B62-AA96-5FFB6D228A6C}"/>
                </a:ext>
              </a:extLst>
            </p:cNvPr>
            <p:cNvPicPr>
              <a:picLocks noChangeAspect="1"/>
            </p:cNvPicPr>
            <p:nvPr/>
          </p:nvPicPr>
          <p:blipFill>
            <a:blip r:embed="rId2"/>
            <a:stretch>
              <a:fillRect/>
            </a:stretch>
          </p:blipFill>
          <p:spPr>
            <a:xfrm>
              <a:off x="307997" y="2164075"/>
              <a:ext cx="5667435" cy="2399459"/>
            </a:xfrm>
            <a:prstGeom prst="rect">
              <a:avLst/>
            </a:prstGeom>
          </p:spPr>
        </p:pic>
        <p:pic>
          <p:nvPicPr>
            <p:cNvPr id="8" name="圖片 7">
              <a:extLst>
                <a:ext uri="{FF2B5EF4-FFF2-40B4-BE49-F238E27FC236}">
                  <a16:creationId xmlns:a16="http://schemas.microsoft.com/office/drawing/2014/main" id="{8E9BCD88-3294-4001-9D7E-A6E1CCD909FB}"/>
                </a:ext>
              </a:extLst>
            </p:cNvPr>
            <p:cNvPicPr>
              <a:picLocks noChangeAspect="1"/>
            </p:cNvPicPr>
            <p:nvPr/>
          </p:nvPicPr>
          <p:blipFill>
            <a:blip r:embed="rId3"/>
            <a:stretch>
              <a:fillRect/>
            </a:stretch>
          </p:blipFill>
          <p:spPr>
            <a:xfrm>
              <a:off x="6216570" y="2164075"/>
              <a:ext cx="5350468" cy="3509962"/>
            </a:xfrm>
            <a:prstGeom prst="rect">
              <a:avLst/>
            </a:prstGeom>
          </p:spPr>
        </p:pic>
        <p:sp>
          <p:nvSpPr>
            <p:cNvPr id="11" name="矩形 10">
              <a:extLst>
                <a:ext uri="{FF2B5EF4-FFF2-40B4-BE49-F238E27FC236}">
                  <a16:creationId xmlns:a16="http://schemas.microsoft.com/office/drawing/2014/main" id="{CB61A277-20E6-4FE8-8E62-522D6EC9E5BE}"/>
                </a:ext>
              </a:extLst>
            </p:cNvPr>
            <p:cNvSpPr/>
            <p:nvPr/>
          </p:nvSpPr>
          <p:spPr>
            <a:xfrm>
              <a:off x="304799" y="2164075"/>
              <a:ext cx="211667" cy="295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 name="矩形 11">
              <a:extLst>
                <a:ext uri="{FF2B5EF4-FFF2-40B4-BE49-F238E27FC236}">
                  <a16:creationId xmlns:a16="http://schemas.microsoft.com/office/drawing/2014/main" id="{65CBDCD2-7007-4BD1-BF15-A71067B23BCC}"/>
                </a:ext>
              </a:extLst>
            </p:cNvPr>
            <p:cNvSpPr/>
            <p:nvPr/>
          </p:nvSpPr>
          <p:spPr>
            <a:xfrm>
              <a:off x="6216570" y="2164075"/>
              <a:ext cx="211667" cy="295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14" name="矩形: 圓角 13">
            <a:extLst>
              <a:ext uri="{FF2B5EF4-FFF2-40B4-BE49-F238E27FC236}">
                <a16:creationId xmlns:a16="http://schemas.microsoft.com/office/drawing/2014/main" id="{710CB7C9-5B12-4BDE-902B-B6CAA727E3E8}"/>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
        <p:nvSpPr>
          <p:cNvPr id="15" name="矩形: 圓角 14">
            <a:extLst>
              <a:ext uri="{FF2B5EF4-FFF2-40B4-BE49-F238E27FC236}">
                <a16:creationId xmlns:a16="http://schemas.microsoft.com/office/drawing/2014/main" id="{6606F2F5-9A69-4C21-BF50-73D232211BDF}"/>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補充</a:t>
            </a:r>
          </a:p>
        </p:txBody>
      </p:sp>
    </p:spTree>
    <p:extLst>
      <p:ext uri="{BB962C8B-B14F-4D97-AF65-F5344CB8AC3E}">
        <p14:creationId xmlns:p14="http://schemas.microsoft.com/office/powerpoint/2010/main" val="396802923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FCD87A1-B800-4495-AD13-716FE1159442}"/>
              </a:ext>
            </a:extLst>
          </p:cNvPr>
          <p:cNvSpPr/>
          <p:nvPr/>
        </p:nvSpPr>
        <p:spPr>
          <a:xfrm>
            <a:off x="8119688" y="6057324"/>
            <a:ext cx="3983783"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https://www.allmath.com/lagrange-multipliers.php</a:t>
            </a:r>
          </a:p>
        </p:txBody>
      </p:sp>
      <p:sp>
        <p:nvSpPr>
          <p:cNvPr id="6" name="Rectangle 1">
            <a:extLst>
              <a:ext uri="{FF2B5EF4-FFF2-40B4-BE49-F238E27FC236}">
                <a16:creationId xmlns:a16="http://schemas.microsoft.com/office/drawing/2014/main" id="{260F4E94-A5CE-4A57-B591-16A01B192F95}"/>
              </a:ext>
            </a:extLst>
          </p:cNvPr>
          <p:cNvSpPr>
            <a:spLocks noChangeArrowheads="1"/>
          </p:cNvSpPr>
          <p:nvPr/>
        </p:nvSpPr>
        <p:spPr bwMode="auto">
          <a:xfrm>
            <a:off x="304800" y="1428176"/>
            <a:ext cx="8132354" cy="4924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TW" altLang="zh-TW" sz="1300" b="0" i="0" u="none" strike="noStrike" kern="1200" cap="none" spc="0" normalizeH="0" baseline="0" noProof="0" dirty="0">
                <a:ln>
                  <a:noFill/>
                </a:ln>
                <a:solidFill>
                  <a:srgbClr val="212529"/>
                </a:solidFill>
                <a:effectLst/>
                <a:uLnTx/>
                <a:uFillTx/>
                <a:latin typeface="Arial" panose="020B0604020202020204" pitchFamily="34" charset="0"/>
                <a:ea typeface="open sans"/>
                <a:cs typeface="+mn-cs"/>
              </a:rPr>
              <a:t>The method of </a:t>
            </a:r>
            <a:r>
              <a:rPr kumimoji="0" lang="zh-TW" altLang="zh-TW" sz="1300" b="1" i="0" u="none" strike="noStrike" kern="1200" cap="none" spc="0" normalizeH="0" baseline="0" noProof="0" dirty="0">
                <a:ln>
                  <a:noFill/>
                </a:ln>
                <a:solidFill>
                  <a:srgbClr val="212529"/>
                </a:solidFill>
                <a:effectLst/>
                <a:uLnTx/>
                <a:uFillTx/>
                <a:latin typeface="Arial" panose="020B0604020202020204" pitchFamily="34" charset="0"/>
                <a:ea typeface="open sans"/>
                <a:cs typeface="+mn-cs"/>
              </a:rPr>
              <a:t>Lagrange multiliers</a:t>
            </a:r>
            <a:r>
              <a:rPr kumimoji="0" lang="zh-TW" altLang="zh-TW" sz="1300" b="0" i="0" u="none" strike="noStrike" kern="1200" cap="none" spc="0" normalizeH="0" baseline="0" noProof="0" dirty="0">
                <a:ln>
                  <a:noFill/>
                </a:ln>
                <a:solidFill>
                  <a:srgbClr val="212529"/>
                </a:solidFill>
                <a:effectLst/>
                <a:uLnTx/>
                <a:uFillTx/>
                <a:latin typeface="Arial" panose="020B0604020202020204" pitchFamily="34" charset="0"/>
                <a:ea typeface="open sans"/>
                <a:cs typeface="+mn-cs"/>
              </a:rPr>
              <a:t>, which is named after the mathematician </a:t>
            </a:r>
            <a:r>
              <a:rPr kumimoji="0" lang="zh-TW" altLang="zh-TW" sz="1300" b="0" i="0" u="none" strike="noStrike" kern="1200" cap="none" spc="0" normalizeH="0" baseline="0" noProof="0" dirty="0">
                <a:ln>
                  <a:noFill/>
                </a:ln>
                <a:solidFill>
                  <a:srgbClr val="000000"/>
                </a:solidFill>
                <a:effectLst/>
                <a:uLnTx/>
                <a:uFillTx/>
                <a:latin typeface="Arial Unicode MS"/>
                <a:ea typeface="新細明體" panose="02020500000000000000" pitchFamily="18" charset="-120"/>
                <a:cs typeface="+mn-cs"/>
              </a:rPr>
              <a:t>Joseph-Louis Lagrange</a:t>
            </a:r>
            <a:r>
              <a:rPr kumimoji="0" lang="zh-TW" altLang="zh-TW" sz="1300" b="0" i="0" u="none" strike="noStrike" kern="1200" cap="none" spc="0" normalizeH="0" baseline="0" noProof="0" dirty="0">
                <a:ln>
                  <a:noFill/>
                </a:ln>
                <a:solidFill>
                  <a:srgbClr val="212529"/>
                </a:solidFill>
                <a:effectLst/>
                <a:uLnTx/>
                <a:uFillTx/>
                <a:latin typeface="Arial" panose="020B0604020202020204" pitchFamily="34" charset="0"/>
                <a:ea typeface="open sans"/>
                <a:cs typeface="+mn-cs"/>
              </a:rPr>
              <a:t>, </a:t>
            </a:r>
            <a:endParaRPr kumimoji="0" lang="en-US" altLang="zh-TW" sz="1300" b="0" i="0" u="none" strike="noStrike" kern="1200" cap="none" spc="0" normalizeH="0" baseline="0" noProof="0" dirty="0">
              <a:ln>
                <a:noFill/>
              </a:ln>
              <a:solidFill>
                <a:srgbClr val="212529"/>
              </a:solidFill>
              <a:effectLst/>
              <a:uLnTx/>
              <a:uFillTx/>
              <a:latin typeface="Arial" panose="020B0604020202020204" pitchFamily="34" charset="0"/>
              <a:ea typeface="open sans"/>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TW" altLang="zh-TW" sz="1300" b="0" i="0" u="none" strike="noStrike" kern="1200" cap="none" spc="0" normalizeH="0" baseline="0" noProof="0" dirty="0">
                <a:ln>
                  <a:noFill/>
                </a:ln>
                <a:solidFill>
                  <a:srgbClr val="212529"/>
                </a:solidFill>
                <a:effectLst/>
                <a:uLnTx/>
                <a:uFillTx/>
                <a:latin typeface="Arial" panose="020B0604020202020204" pitchFamily="34" charset="0"/>
                <a:ea typeface="open sans"/>
                <a:cs typeface="+mn-cs"/>
              </a:rPr>
              <a:t>is a technique for locating the local </a:t>
            </a:r>
            <a:r>
              <a:rPr kumimoji="0" lang="zh-TW" altLang="zh-TW" sz="1300" b="1" i="0" u="none" strike="noStrike" kern="1200" cap="none" spc="0" normalizeH="0" baseline="0" noProof="0" dirty="0">
                <a:ln>
                  <a:noFill/>
                </a:ln>
                <a:solidFill>
                  <a:srgbClr val="212529"/>
                </a:solidFill>
                <a:effectLst/>
                <a:uLnTx/>
                <a:uFillTx/>
                <a:latin typeface="Arial" panose="020B0604020202020204" pitchFamily="34" charset="0"/>
                <a:ea typeface="open sans"/>
                <a:cs typeface="+mn-cs"/>
              </a:rPr>
              <a:t>maxima </a:t>
            </a:r>
            <a:r>
              <a:rPr kumimoji="0" lang="zh-TW" altLang="zh-TW" sz="1300" b="0" i="0" u="none" strike="noStrike" kern="1200" cap="none" spc="0" normalizeH="0" baseline="0" noProof="0" dirty="0">
                <a:ln>
                  <a:noFill/>
                </a:ln>
                <a:solidFill>
                  <a:srgbClr val="212529"/>
                </a:solidFill>
                <a:effectLst/>
                <a:uLnTx/>
                <a:uFillTx/>
                <a:latin typeface="Arial" panose="020B0604020202020204" pitchFamily="34" charset="0"/>
                <a:ea typeface="open sans"/>
                <a:cs typeface="+mn-cs"/>
              </a:rPr>
              <a:t>and </a:t>
            </a:r>
            <a:r>
              <a:rPr kumimoji="0" lang="zh-TW" altLang="zh-TW" sz="1300" b="1" i="0" u="none" strike="noStrike" kern="1200" cap="none" spc="0" normalizeH="0" baseline="0" noProof="0" dirty="0">
                <a:ln>
                  <a:noFill/>
                </a:ln>
                <a:solidFill>
                  <a:srgbClr val="212529"/>
                </a:solidFill>
                <a:effectLst/>
                <a:uLnTx/>
                <a:uFillTx/>
                <a:latin typeface="Arial" panose="020B0604020202020204" pitchFamily="34" charset="0"/>
                <a:ea typeface="open sans"/>
                <a:cs typeface="+mn-cs"/>
              </a:rPr>
              <a:t>minima </a:t>
            </a:r>
            <a:r>
              <a:rPr kumimoji="0" lang="zh-TW" altLang="zh-TW" sz="1300" b="0" i="0" u="none" strike="noStrike" kern="1200" cap="none" spc="0" normalizeH="0" baseline="0" noProof="0" dirty="0">
                <a:ln>
                  <a:noFill/>
                </a:ln>
                <a:solidFill>
                  <a:srgbClr val="212529"/>
                </a:solidFill>
                <a:effectLst/>
                <a:uLnTx/>
                <a:uFillTx/>
                <a:latin typeface="Arial" panose="020B0604020202020204" pitchFamily="34" charset="0"/>
                <a:ea typeface="open sans"/>
                <a:cs typeface="+mn-cs"/>
              </a:rPr>
              <a:t>of a function that is subject to equality constraints.</a:t>
            </a:r>
            <a:r>
              <a:rPr kumimoji="0" lang="zh-TW" altLang="zh-TW" sz="800" b="0" i="0" u="none" strike="noStrike" kern="1200" cap="none" spc="0" normalizeH="0" baseline="0" noProof="0" dirty="0">
                <a:ln>
                  <a:noFill/>
                </a:ln>
                <a:solidFill>
                  <a:srgbClr val="737572"/>
                </a:solidFill>
                <a:effectLst/>
                <a:uLnTx/>
                <a:uFillTx/>
                <a:latin typeface="Arial" panose="020B0604020202020204" pitchFamily="34" charset="0"/>
                <a:ea typeface="新細明體" panose="02020500000000000000" pitchFamily="18" charset="-120"/>
                <a:cs typeface="+mn-cs"/>
              </a:rPr>
              <a:t> </a:t>
            </a:r>
            <a:endParaRPr kumimoji="0" lang="zh-TW" altLang="zh-TW" sz="1800" b="0" i="0" u="none" strike="noStrike" kern="1200" cap="none" spc="0" normalizeH="0" baseline="0" noProof="0" dirty="0">
              <a:ln>
                <a:noFill/>
              </a:ln>
              <a:solidFill>
                <a:srgbClr val="737572"/>
              </a:solidFill>
              <a:effectLst/>
              <a:uLnTx/>
              <a:uFillTx/>
              <a:latin typeface="Arial" panose="020B0604020202020204" pitchFamily="34" charset="0"/>
              <a:ea typeface="新細明體" panose="02020500000000000000" pitchFamily="18" charset="-120"/>
              <a:cs typeface="+mn-cs"/>
            </a:endParaRPr>
          </a:p>
        </p:txBody>
      </p:sp>
      <p:sp>
        <p:nvSpPr>
          <p:cNvPr id="7" name="標題 1">
            <a:extLst>
              <a:ext uri="{FF2B5EF4-FFF2-40B4-BE49-F238E27FC236}">
                <a16:creationId xmlns:a16="http://schemas.microsoft.com/office/drawing/2014/main" id="{37F04EA3-4448-45BA-9330-2810C978CD8C}"/>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Lagrange multiplier</a:t>
            </a:r>
          </a:p>
        </p:txBody>
      </p:sp>
      <p:sp>
        <p:nvSpPr>
          <p:cNvPr id="8" name="矩形 7">
            <a:extLst>
              <a:ext uri="{FF2B5EF4-FFF2-40B4-BE49-F238E27FC236}">
                <a16:creationId xmlns:a16="http://schemas.microsoft.com/office/drawing/2014/main" id="{91A20C91-E9AF-498B-B011-E708CBFDE571}"/>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9" name="矩形: 圓角 8">
            <a:extLst>
              <a:ext uri="{FF2B5EF4-FFF2-40B4-BE49-F238E27FC236}">
                <a16:creationId xmlns:a16="http://schemas.microsoft.com/office/drawing/2014/main" id="{1B11C7A9-3DCD-4FFE-BAD9-19C7E0E562B8}"/>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pic>
        <p:nvPicPr>
          <p:cNvPr id="10" name="圖片 9">
            <a:extLst>
              <a:ext uri="{FF2B5EF4-FFF2-40B4-BE49-F238E27FC236}">
                <a16:creationId xmlns:a16="http://schemas.microsoft.com/office/drawing/2014/main" id="{9EF25C55-5EDA-4BBC-A043-042FB1E23051}"/>
              </a:ext>
            </a:extLst>
          </p:cNvPr>
          <p:cNvPicPr>
            <a:picLocks noChangeAspect="1"/>
          </p:cNvPicPr>
          <p:nvPr/>
        </p:nvPicPr>
        <p:blipFill>
          <a:blip r:embed="rId2"/>
          <a:stretch>
            <a:fillRect/>
          </a:stretch>
        </p:blipFill>
        <p:spPr>
          <a:xfrm>
            <a:off x="982400" y="2190187"/>
            <a:ext cx="4241533" cy="3099582"/>
          </a:xfrm>
          <a:prstGeom prst="rect">
            <a:avLst/>
          </a:prstGeom>
        </p:spPr>
      </p:pic>
      <p:pic>
        <p:nvPicPr>
          <p:cNvPr id="11" name="圖片 10">
            <a:extLst>
              <a:ext uri="{FF2B5EF4-FFF2-40B4-BE49-F238E27FC236}">
                <a16:creationId xmlns:a16="http://schemas.microsoft.com/office/drawing/2014/main" id="{A36AE96F-A2C0-4B7A-A7B1-6FC233BF98CA}"/>
              </a:ext>
            </a:extLst>
          </p:cNvPr>
          <p:cNvPicPr>
            <a:picLocks noChangeAspect="1"/>
          </p:cNvPicPr>
          <p:nvPr/>
        </p:nvPicPr>
        <p:blipFill>
          <a:blip r:embed="rId3"/>
          <a:stretch>
            <a:fillRect/>
          </a:stretch>
        </p:blipFill>
        <p:spPr>
          <a:xfrm>
            <a:off x="6170867" y="2640141"/>
            <a:ext cx="4404067" cy="1825032"/>
          </a:xfrm>
          <a:prstGeom prst="rect">
            <a:avLst/>
          </a:prstGeom>
        </p:spPr>
      </p:pic>
      <p:pic>
        <p:nvPicPr>
          <p:cNvPr id="14" name="圖片 13">
            <a:extLst>
              <a:ext uri="{FF2B5EF4-FFF2-40B4-BE49-F238E27FC236}">
                <a16:creationId xmlns:a16="http://schemas.microsoft.com/office/drawing/2014/main" id="{DF2FA762-9508-4806-9C40-3D76A72672E0}"/>
              </a:ext>
            </a:extLst>
          </p:cNvPr>
          <p:cNvPicPr>
            <a:picLocks noChangeAspect="1"/>
          </p:cNvPicPr>
          <p:nvPr/>
        </p:nvPicPr>
        <p:blipFill>
          <a:blip r:embed="rId4"/>
          <a:stretch>
            <a:fillRect/>
          </a:stretch>
        </p:blipFill>
        <p:spPr>
          <a:xfrm>
            <a:off x="8437154" y="5155718"/>
            <a:ext cx="1130179" cy="402150"/>
          </a:xfrm>
          <a:prstGeom prst="rect">
            <a:avLst/>
          </a:prstGeom>
        </p:spPr>
      </p:pic>
      <p:sp>
        <p:nvSpPr>
          <p:cNvPr id="15" name="Rectangle 1">
            <a:extLst>
              <a:ext uri="{FF2B5EF4-FFF2-40B4-BE49-F238E27FC236}">
                <a16:creationId xmlns:a16="http://schemas.microsoft.com/office/drawing/2014/main" id="{9E75F869-BE4F-4563-8180-FDCE7A260BC5}"/>
              </a:ext>
            </a:extLst>
          </p:cNvPr>
          <p:cNvSpPr>
            <a:spLocks noChangeArrowheads="1"/>
          </p:cNvSpPr>
          <p:nvPr/>
        </p:nvSpPr>
        <p:spPr bwMode="auto">
          <a:xfrm>
            <a:off x="7544151" y="4613275"/>
            <a:ext cx="2916183"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Arial" panose="020B0604020202020204" pitchFamily="34" charset="0"/>
                <a:ea typeface="新細明體" panose="02020500000000000000" pitchFamily="18" charset="-120"/>
                <a:cs typeface="+mn-cs"/>
              </a:rPr>
              <a:t>The optimal point satisfies </a:t>
            </a:r>
            <a:endParaRPr kumimoji="0" lang="zh-TW" altLang="zh-TW" sz="1800" b="0" i="0" u="none" strike="noStrike" kern="1200" cap="none" spc="0" normalizeH="0" baseline="0" noProof="0" dirty="0">
              <a:ln>
                <a:noFill/>
              </a:ln>
              <a:solidFill>
                <a:srgbClr val="D8D8D8">
                  <a:lumMod val="10000"/>
                </a:srgbClr>
              </a:solidFill>
              <a:effectLst/>
              <a:uLnTx/>
              <a:uFillTx/>
              <a:latin typeface="Arial" panose="020B0604020202020204" pitchFamily="34" charset="0"/>
              <a:ea typeface="新細明體" panose="02020500000000000000" pitchFamily="18" charset="-120"/>
              <a:cs typeface="+mn-cs"/>
            </a:endParaRPr>
          </a:p>
        </p:txBody>
      </p:sp>
      <p:sp>
        <p:nvSpPr>
          <p:cNvPr id="16" name="矩形 15">
            <a:extLst>
              <a:ext uri="{FF2B5EF4-FFF2-40B4-BE49-F238E27FC236}">
                <a16:creationId xmlns:a16="http://schemas.microsoft.com/office/drawing/2014/main" id="{793F52B4-316D-4F4F-9197-B217D84A0F56}"/>
              </a:ext>
            </a:extLst>
          </p:cNvPr>
          <p:cNvSpPr/>
          <p:nvPr/>
        </p:nvSpPr>
        <p:spPr>
          <a:xfrm>
            <a:off x="770467" y="5410993"/>
            <a:ext cx="5113866" cy="646331"/>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引進 </a:t>
            </a:r>
            <a:r>
              <a:rPr kumimoji="0" lang="en-US" altLang="zh-TW" sz="1200" b="0"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Lagrange multiplier </a:t>
            </a:r>
            <a:r>
              <a:rPr kumimoji="0" lang="zh-TW" altLang="en-US" sz="1200" b="0"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的好處是我們將一個</a:t>
            </a:r>
            <a:r>
              <a:rPr kumimoji="0" lang="zh-TW" altLang="en-US" sz="1200" b="1"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最佳化問題</a:t>
            </a:r>
            <a:r>
              <a:rPr kumimoji="0" lang="zh-TW" altLang="en-US" sz="1200" b="0"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改寫成一個</a:t>
            </a:r>
            <a:r>
              <a:rPr kumimoji="0" lang="zh-TW" altLang="en-US" sz="1200" b="1"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求根問題</a:t>
            </a:r>
            <a:r>
              <a:rPr kumimoji="0" lang="en-US" altLang="zh-TW" sz="1200" b="0"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理論上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𝐹</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𝑥</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a:t>
            </a:r>
            <a:r>
              <a:rPr kumimoji="0" lang="zh-TW" altLang="en-US" sz="1200" b="0"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 這種問題不管線性或非線性我們都比較會解</a:t>
            </a:r>
            <a:r>
              <a:rPr kumimoji="0" lang="en-US" altLang="zh-TW" sz="1200" b="0"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rPr>
              <a:t>而最佳化問題就相對比較無從下手。</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8" name="矩形: 圓角 17">
            <a:extLst>
              <a:ext uri="{FF2B5EF4-FFF2-40B4-BE49-F238E27FC236}">
                <a16:creationId xmlns:a16="http://schemas.microsoft.com/office/drawing/2014/main" id="{E01C7180-1BBC-432C-A939-CD229560ECEF}"/>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補充</a:t>
            </a:r>
          </a:p>
        </p:txBody>
      </p:sp>
    </p:spTree>
    <p:extLst>
      <p:ext uri="{BB962C8B-B14F-4D97-AF65-F5344CB8AC3E}">
        <p14:creationId xmlns:p14="http://schemas.microsoft.com/office/powerpoint/2010/main" val="5989498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608D3028-1B6B-43A0-BC6A-595DE120D56B}"/>
              </a:ext>
            </a:extLst>
          </p:cNvPr>
          <p:cNvPicPr>
            <a:picLocks noChangeAspect="1"/>
          </p:cNvPicPr>
          <p:nvPr/>
        </p:nvPicPr>
        <p:blipFill>
          <a:blip r:embed="rId2"/>
          <a:stretch>
            <a:fillRect/>
          </a:stretch>
        </p:blipFill>
        <p:spPr>
          <a:xfrm>
            <a:off x="6220229" y="1423707"/>
            <a:ext cx="5511736" cy="4512734"/>
          </a:xfrm>
          <a:prstGeom prst="rect">
            <a:avLst/>
          </a:prstGeom>
        </p:spPr>
      </p:pic>
      <p:sp>
        <p:nvSpPr>
          <p:cNvPr id="8" name="標題 1">
            <a:extLst>
              <a:ext uri="{FF2B5EF4-FFF2-40B4-BE49-F238E27FC236}">
                <a16:creationId xmlns:a16="http://schemas.microsoft.com/office/drawing/2014/main" id="{C409C095-4651-4BB5-A62F-A9A2A3B3C47F}"/>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0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凸函數與凹函數</a:t>
            </a:r>
            <a:endParaRPr kumimoji="0" lang="en-US" altLang="zh-TW" sz="30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9" name="矩形 8">
            <a:extLst>
              <a:ext uri="{FF2B5EF4-FFF2-40B4-BE49-F238E27FC236}">
                <a16:creationId xmlns:a16="http://schemas.microsoft.com/office/drawing/2014/main" id="{6C63AA97-3CD6-4B4C-A30D-E81899ED88A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10" name="矩形: 圓角 9">
            <a:extLst>
              <a:ext uri="{FF2B5EF4-FFF2-40B4-BE49-F238E27FC236}">
                <a16:creationId xmlns:a16="http://schemas.microsoft.com/office/drawing/2014/main" id="{2CD9D80D-CB5A-4655-96AA-02D452EDC98C}"/>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pic>
        <p:nvPicPr>
          <p:cNvPr id="11" name="圖片 10">
            <a:extLst>
              <a:ext uri="{FF2B5EF4-FFF2-40B4-BE49-F238E27FC236}">
                <a16:creationId xmlns:a16="http://schemas.microsoft.com/office/drawing/2014/main" id="{EF355140-2A28-4C53-B2D7-0F906B5855DA}"/>
              </a:ext>
            </a:extLst>
          </p:cNvPr>
          <p:cNvPicPr>
            <a:picLocks noChangeAspect="1"/>
          </p:cNvPicPr>
          <p:nvPr/>
        </p:nvPicPr>
        <p:blipFill>
          <a:blip r:embed="rId3"/>
          <a:stretch>
            <a:fillRect/>
          </a:stretch>
        </p:blipFill>
        <p:spPr>
          <a:xfrm>
            <a:off x="1666651" y="2806976"/>
            <a:ext cx="2685216" cy="2367439"/>
          </a:xfrm>
          <a:prstGeom prst="rect">
            <a:avLst/>
          </a:prstGeom>
        </p:spPr>
      </p:pic>
      <p:sp>
        <p:nvSpPr>
          <p:cNvPr id="13" name="矩形 12">
            <a:extLst>
              <a:ext uri="{FF2B5EF4-FFF2-40B4-BE49-F238E27FC236}">
                <a16:creationId xmlns:a16="http://schemas.microsoft.com/office/drawing/2014/main" id="{7115A300-C91E-47EF-B05F-A9A43F99009D}"/>
              </a:ext>
            </a:extLst>
          </p:cNvPr>
          <p:cNvSpPr/>
          <p:nvPr/>
        </p:nvSpPr>
        <p:spPr>
          <a:xfrm>
            <a:off x="431735" y="1423707"/>
            <a:ext cx="6096000" cy="1246495"/>
          </a:xfrm>
          <a:prstGeom prst="rect">
            <a:avLst/>
          </a:prstGeom>
        </p:spPr>
        <p:txBody>
          <a:bodyPr>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定義</a:t>
            </a:r>
            <a:endPar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若對於任意兩點</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x1</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及</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x2</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其中</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0&lt; λ &lt;1</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，則函數稱為凸的（</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Convex</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p>
        </p:txBody>
      </p:sp>
      <p:pic>
        <p:nvPicPr>
          <p:cNvPr id="14" name="圖片 13">
            <a:extLst>
              <a:ext uri="{FF2B5EF4-FFF2-40B4-BE49-F238E27FC236}">
                <a16:creationId xmlns:a16="http://schemas.microsoft.com/office/drawing/2014/main" id="{142D7853-BC22-4C47-9399-824B2246E747}"/>
              </a:ext>
            </a:extLst>
          </p:cNvPr>
          <p:cNvPicPr>
            <a:picLocks noChangeAspect="1"/>
          </p:cNvPicPr>
          <p:nvPr/>
        </p:nvPicPr>
        <p:blipFill>
          <a:blip r:embed="rId4"/>
          <a:stretch>
            <a:fillRect/>
          </a:stretch>
        </p:blipFill>
        <p:spPr>
          <a:xfrm>
            <a:off x="1484123" y="2068559"/>
            <a:ext cx="3098910" cy="289735"/>
          </a:xfrm>
          <a:prstGeom prst="rect">
            <a:avLst/>
          </a:prstGeom>
        </p:spPr>
      </p:pic>
      <p:sp>
        <p:nvSpPr>
          <p:cNvPr id="15" name="矩形 14">
            <a:extLst>
              <a:ext uri="{FF2B5EF4-FFF2-40B4-BE49-F238E27FC236}">
                <a16:creationId xmlns:a16="http://schemas.microsoft.com/office/drawing/2014/main" id="{3BF745C4-D5BB-4D64-BD2D-B914E1DDE234}"/>
              </a:ext>
            </a:extLst>
          </p:cNvPr>
          <p:cNvSpPr/>
          <p:nvPr/>
        </p:nvSpPr>
        <p:spPr>
          <a:xfrm>
            <a:off x="449004" y="5311189"/>
            <a:ext cx="5189796" cy="64633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若 ≤ 改為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，則稱為嚴格凸的（</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Strictly Convex</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若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f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是凸的，則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是凹的（</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Concave</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若</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f</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是嚴格凸的，則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是嚴格凹的（</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Strictly Concave</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p:txBody>
      </p:sp>
      <p:sp>
        <p:nvSpPr>
          <p:cNvPr id="17" name="矩形: 圓角 16">
            <a:extLst>
              <a:ext uri="{FF2B5EF4-FFF2-40B4-BE49-F238E27FC236}">
                <a16:creationId xmlns:a16="http://schemas.microsoft.com/office/drawing/2014/main" id="{DDF020F3-21F2-448F-810C-FF0E448B1C53}"/>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補充</a:t>
            </a:r>
          </a:p>
        </p:txBody>
      </p:sp>
    </p:spTree>
    <p:extLst>
      <p:ext uri="{BB962C8B-B14F-4D97-AF65-F5344CB8AC3E}">
        <p14:creationId xmlns:p14="http://schemas.microsoft.com/office/powerpoint/2010/main" val="126251471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如何定義最大邊距</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Hard margin </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推導</a:t>
            </a: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pic>
        <p:nvPicPr>
          <p:cNvPr id="4" name="圖片 3">
            <a:extLst>
              <a:ext uri="{FF2B5EF4-FFF2-40B4-BE49-F238E27FC236}">
                <a16:creationId xmlns:a16="http://schemas.microsoft.com/office/drawing/2014/main" id="{0D6F4182-728F-4A5A-A232-24E3EF799FE6}"/>
              </a:ext>
            </a:extLst>
          </p:cNvPr>
          <p:cNvPicPr>
            <a:picLocks noChangeAspect="1"/>
          </p:cNvPicPr>
          <p:nvPr/>
        </p:nvPicPr>
        <p:blipFill>
          <a:blip r:embed="rId3"/>
          <a:stretch>
            <a:fillRect/>
          </a:stretch>
        </p:blipFill>
        <p:spPr>
          <a:xfrm>
            <a:off x="911424" y="2924944"/>
            <a:ext cx="3286953" cy="1728192"/>
          </a:xfrm>
          <a:prstGeom prst="rect">
            <a:avLst/>
          </a:prstGeom>
        </p:spPr>
      </p:pic>
      <p:pic>
        <p:nvPicPr>
          <p:cNvPr id="2" name="圖片 1">
            <a:extLst>
              <a:ext uri="{FF2B5EF4-FFF2-40B4-BE49-F238E27FC236}">
                <a16:creationId xmlns:a16="http://schemas.microsoft.com/office/drawing/2014/main" id="{2D358FCF-6C2D-4198-B437-BDEFB2831D88}"/>
              </a:ext>
            </a:extLst>
          </p:cNvPr>
          <p:cNvPicPr>
            <a:picLocks noChangeAspect="1"/>
          </p:cNvPicPr>
          <p:nvPr/>
        </p:nvPicPr>
        <p:blipFill>
          <a:blip r:embed="rId4"/>
          <a:stretch>
            <a:fillRect/>
          </a:stretch>
        </p:blipFill>
        <p:spPr>
          <a:xfrm>
            <a:off x="479376" y="2636912"/>
            <a:ext cx="4320480" cy="2640293"/>
          </a:xfrm>
          <a:prstGeom prst="rect">
            <a:avLst/>
          </a:prstGeom>
        </p:spPr>
      </p:pic>
      <p:sp>
        <p:nvSpPr>
          <p:cNvPr id="11" name="矩形 10">
            <a:extLst>
              <a:ext uri="{FF2B5EF4-FFF2-40B4-BE49-F238E27FC236}">
                <a16:creationId xmlns:a16="http://schemas.microsoft.com/office/drawing/2014/main" id="{329EA7E6-4ED0-4852-9F98-F20EE6293DDA}"/>
              </a:ext>
            </a:extLst>
          </p:cNvPr>
          <p:cNvSpPr/>
          <p:nvPr/>
        </p:nvSpPr>
        <p:spPr>
          <a:xfrm>
            <a:off x="1343472" y="2996952"/>
            <a:ext cx="2376264" cy="18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pic>
        <p:nvPicPr>
          <p:cNvPr id="9" name="圖片 8">
            <a:extLst>
              <a:ext uri="{FF2B5EF4-FFF2-40B4-BE49-F238E27FC236}">
                <a16:creationId xmlns:a16="http://schemas.microsoft.com/office/drawing/2014/main" id="{0EE5FCA7-564D-4E64-ACCE-36C19B4AB317}"/>
              </a:ext>
            </a:extLst>
          </p:cNvPr>
          <p:cNvPicPr>
            <a:picLocks noChangeAspect="1"/>
          </p:cNvPicPr>
          <p:nvPr/>
        </p:nvPicPr>
        <p:blipFill rotWithShape="1">
          <a:blip r:embed="rId5"/>
          <a:srcRect l="8215" r="4595"/>
          <a:stretch/>
        </p:blipFill>
        <p:spPr>
          <a:xfrm rot="15108474">
            <a:off x="1414731" y="2881925"/>
            <a:ext cx="2180017" cy="1879907"/>
          </a:xfrm>
          <a:prstGeom prst="ellipse">
            <a:avLst/>
          </a:prstGeom>
        </p:spPr>
      </p:pic>
      <p:sp>
        <p:nvSpPr>
          <p:cNvPr id="12" name="矩形 11">
            <a:extLst>
              <a:ext uri="{FF2B5EF4-FFF2-40B4-BE49-F238E27FC236}">
                <a16:creationId xmlns:a16="http://schemas.microsoft.com/office/drawing/2014/main" id="{9E29AD1E-E566-4F1C-9EFE-4A8FB24F015E}"/>
              </a:ext>
            </a:extLst>
          </p:cNvPr>
          <p:cNvSpPr/>
          <p:nvPr/>
        </p:nvSpPr>
        <p:spPr>
          <a:xfrm>
            <a:off x="3143672" y="4509120"/>
            <a:ext cx="14401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14" name="直線接點 13">
            <a:extLst>
              <a:ext uri="{FF2B5EF4-FFF2-40B4-BE49-F238E27FC236}">
                <a16:creationId xmlns:a16="http://schemas.microsoft.com/office/drawing/2014/main" id="{057DE160-8263-48B6-B258-808D2D4699F9}"/>
              </a:ext>
            </a:extLst>
          </p:cNvPr>
          <p:cNvCxnSpPr/>
          <p:nvPr/>
        </p:nvCxnSpPr>
        <p:spPr>
          <a:xfrm flipV="1">
            <a:off x="1487488" y="2636912"/>
            <a:ext cx="1944216" cy="1944216"/>
          </a:xfrm>
          <a:prstGeom prst="line">
            <a:avLst/>
          </a:prstGeom>
          <a:ln w="28575">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7E0443BF-692B-4614-BD48-E679CE96ACCD}"/>
              </a:ext>
            </a:extLst>
          </p:cNvPr>
          <p:cNvCxnSpPr/>
          <p:nvPr/>
        </p:nvCxnSpPr>
        <p:spPr>
          <a:xfrm flipV="1">
            <a:off x="1631504" y="2780928"/>
            <a:ext cx="1944216" cy="194421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66ACB0E1-5BCA-48B8-9C6F-05D71F56F86F}"/>
              </a:ext>
            </a:extLst>
          </p:cNvPr>
          <p:cNvCxnSpPr/>
          <p:nvPr/>
        </p:nvCxnSpPr>
        <p:spPr>
          <a:xfrm flipV="1">
            <a:off x="1775520" y="2924944"/>
            <a:ext cx="1944216" cy="1944216"/>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15" name="圖片 14">
            <a:extLst>
              <a:ext uri="{FF2B5EF4-FFF2-40B4-BE49-F238E27FC236}">
                <a16:creationId xmlns:a16="http://schemas.microsoft.com/office/drawing/2014/main" id="{05989B15-CA45-4A59-A78B-8D3AD204078E}"/>
              </a:ext>
            </a:extLst>
          </p:cNvPr>
          <p:cNvPicPr>
            <a:picLocks noChangeAspect="1"/>
          </p:cNvPicPr>
          <p:nvPr/>
        </p:nvPicPr>
        <p:blipFill>
          <a:blip r:embed="rId6"/>
          <a:stretch>
            <a:fillRect/>
          </a:stretch>
        </p:blipFill>
        <p:spPr>
          <a:xfrm>
            <a:off x="3539716" y="4287885"/>
            <a:ext cx="1944216" cy="315509"/>
          </a:xfrm>
          <a:prstGeom prst="rect">
            <a:avLst/>
          </a:prstGeom>
        </p:spPr>
      </p:pic>
      <p:pic>
        <p:nvPicPr>
          <p:cNvPr id="20" name="圖片 19">
            <a:extLst>
              <a:ext uri="{FF2B5EF4-FFF2-40B4-BE49-F238E27FC236}">
                <a16:creationId xmlns:a16="http://schemas.microsoft.com/office/drawing/2014/main" id="{3ABCFBD7-FFEF-41BE-932E-41D5F2E8A990}"/>
              </a:ext>
            </a:extLst>
          </p:cNvPr>
          <p:cNvPicPr>
            <a:picLocks noChangeAspect="1"/>
          </p:cNvPicPr>
          <p:nvPr/>
        </p:nvPicPr>
        <p:blipFill>
          <a:blip r:embed="rId7"/>
          <a:stretch>
            <a:fillRect/>
          </a:stretch>
        </p:blipFill>
        <p:spPr>
          <a:xfrm>
            <a:off x="926372" y="2413339"/>
            <a:ext cx="1944217" cy="255124"/>
          </a:xfrm>
          <a:prstGeom prst="rect">
            <a:avLst/>
          </a:prstGeom>
        </p:spPr>
      </p:pic>
      <p:pic>
        <p:nvPicPr>
          <p:cNvPr id="21" name="圖片 20">
            <a:extLst>
              <a:ext uri="{FF2B5EF4-FFF2-40B4-BE49-F238E27FC236}">
                <a16:creationId xmlns:a16="http://schemas.microsoft.com/office/drawing/2014/main" id="{C2A15FA4-9D32-4F1C-939C-23FD4433F8E0}"/>
              </a:ext>
            </a:extLst>
          </p:cNvPr>
          <p:cNvPicPr>
            <a:picLocks noChangeAspect="1"/>
          </p:cNvPicPr>
          <p:nvPr/>
        </p:nvPicPr>
        <p:blipFill>
          <a:blip r:embed="rId8"/>
          <a:stretch>
            <a:fillRect/>
          </a:stretch>
        </p:blipFill>
        <p:spPr>
          <a:xfrm>
            <a:off x="4727848" y="2276872"/>
            <a:ext cx="1872208" cy="273982"/>
          </a:xfrm>
          <a:prstGeom prst="rect">
            <a:avLst/>
          </a:prstGeom>
        </p:spPr>
      </p:pic>
      <p:pic>
        <p:nvPicPr>
          <p:cNvPr id="23" name="圖片 22">
            <a:extLst>
              <a:ext uri="{FF2B5EF4-FFF2-40B4-BE49-F238E27FC236}">
                <a16:creationId xmlns:a16="http://schemas.microsoft.com/office/drawing/2014/main" id="{EB4AEBC8-D16E-40F1-9B3F-12674FB6235C}"/>
              </a:ext>
            </a:extLst>
          </p:cNvPr>
          <p:cNvPicPr>
            <a:picLocks noChangeAspect="1"/>
          </p:cNvPicPr>
          <p:nvPr/>
        </p:nvPicPr>
        <p:blipFill>
          <a:blip r:embed="rId8"/>
          <a:stretch>
            <a:fillRect/>
          </a:stretch>
        </p:blipFill>
        <p:spPr>
          <a:xfrm>
            <a:off x="4727848" y="1844824"/>
            <a:ext cx="1872208" cy="273982"/>
          </a:xfrm>
          <a:prstGeom prst="rect">
            <a:avLst/>
          </a:prstGeom>
        </p:spPr>
      </p:pic>
      <p:pic>
        <p:nvPicPr>
          <p:cNvPr id="24" name="圖片 23">
            <a:extLst>
              <a:ext uri="{FF2B5EF4-FFF2-40B4-BE49-F238E27FC236}">
                <a16:creationId xmlns:a16="http://schemas.microsoft.com/office/drawing/2014/main" id="{82515101-4422-4BB8-875F-6E759BF94EAF}"/>
              </a:ext>
            </a:extLst>
          </p:cNvPr>
          <p:cNvPicPr>
            <a:picLocks noChangeAspect="1"/>
          </p:cNvPicPr>
          <p:nvPr/>
        </p:nvPicPr>
        <p:blipFill>
          <a:blip r:embed="rId8"/>
          <a:stretch>
            <a:fillRect/>
          </a:stretch>
        </p:blipFill>
        <p:spPr>
          <a:xfrm>
            <a:off x="4727848" y="2708920"/>
            <a:ext cx="1872208" cy="273982"/>
          </a:xfrm>
          <a:prstGeom prst="rect">
            <a:avLst/>
          </a:prstGeom>
        </p:spPr>
      </p:pic>
      <p:sp>
        <p:nvSpPr>
          <p:cNvPr id="22" name="文字方塊 21">
            <a:extLst>
              <a:ext uri="{FF2B5EF4-FFF2-40B4-BE49-F238E27FC236}">
                <a16:creationId xmlns:a16="http://schemas.microsoft.com/office/drawing/2014/main" id="{4230B7F3-0C1F-4F61-8736-1C4A45470C6F}"/>
              </a:ext>
            </a:extLst>
          </p:cNvPr>
          <p:cNvSpPr txBox="1"/>
          <p:nvPr/>
        </p:nvSpPr>
        <p:spPr>
          <a:xfrm>
            <a:off x="6384032" y="2686340"/>
            <a:ext cx="288032"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a:t>
            </a: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6" name="文字方塊 25">
            <a:extLst>
              <a:ext uri="{FF2B5EF4-FFF2-40B4-BE49-F238E27FC236}">
                <a16:creationId xmlns:a16="http://schemas.microsoft.com/office/drawing/2014/main" id="{D8C878EE-1376-4D8D-8983-F36CFF71079C}"/>
              </a:ext>
            </a:extLst>
          </p:cNvPr>
          <p:cNvSpPr txBox="1"/>
          <p:nvPr/>
        </p:nvSpPr>
        <p:spPr>
          <a:xfrm>
            <a:off x="6384032" y="1806923"/>
            <a:ext cx="432048"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a:t>
            </a: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27" name="接點: 弧形 26">
            <a:extLst>
              <a:ext uri="{FF2B5EF4-FFF2-40B4-BE49-F238E27FC236}">
                <a16:creationId xmlns:a16="http://schemas.microsoft.com/office/drawing/2014/main" id="{DC6995BD-BD7A-4823-B4A0-FABA20C277C8}"/>
              </a:ext>
            </a:extLst>
          </p:cNvPr>
          <p:cNvCxnSpPr>
            <a:cxnSpLocks/>
            <a:endCxn id="23" idx="1"/>
          </p:cNvCxnSpPr>
          <p:nvPr/>
        </p:nvCxnSpPr>
        <p:spPr>
          <a:xfrm flipV="1">
            <a:off x="3143672" y="1981815"/>
            <a:ext cx="1584176" cy="871121"/>
          </a:xfrm>
          <a:prstGeom prst="curvedConnector3">
            <a:avLst>
              <a:gd name="adj1" fmla="val 5106"/>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接點: 弧形 34">
            <a:extLst>
              <a:ext uri="{FF2B5EF4-FFF2-40B4-BE49-F238E27FC236}">
                <a16:creationId xmlns:a16="http://schemas.microsoft.com/office/drawing/2014/main" id="{E19E2331-FC8C-4DA4-92EC-46BA065FB2F4}"/>
              </a:ext>
            </a:extLst>
          </p:cNvPr>
          <p:cNvCxnSpPr>
            <a:cxnSpLocks/>
          </p:cNvCxnSpPr>
          <p:nvPr/>
        </p:nvCxnSpPr>
        <p:spPr>
          <a:xfrm flipV="1">
            <a:off x="3503712" y="2852937"/>
            <a:ext cx="1296144" cy="360039"/>
          </a:xfrm>
          <a:prstGeom prst="curved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接點: 弧形 36">
            <a:extLst>
              <a:ext uri="{FF2B5EF4-FFF2-40B4-BE49-F238E27FC236}">
                <a16:creationId xmlns:a16="http://schemas.microsoft.com/office/drawing/2014/main" id="{D47099E7-6949-443A-B3D4-4A97E0D17B58}"/>
              </a:ext>
            </a:extLst>
          </p:cNvPr>
          <p:cNvCxnSpPr>
            <a:cxnSpLocks/>
            <a:endCxn id="21" idx="1"/>
          </p:cNvCxnSpPr>
          <p:nvPr/>
        </p:nvCxnSpPr>
        <p:spPr>
          <a:xfrm flipV="1">
            <a:off x="3359696" y="2413863"/>
            <a:ext cx="1368152" cy="590116"/>
          </a:xfrm>
          <a:prstGeom prst="curvedConnector3">
            <a:avLst>
              <a:gd name="adj1" fmla="val 27102"/>
            </a:avLst>
          </a:prstGeom>
          <a:ln>
            <a:tailEnd type="triangle"/>
          </a:ln>
        </p:spPr>
        <p:style>
          <a:lnRef idx="1">
            <a:schemeClr val="accent1"/>
          </a:lnRef>
          <a:fillRef idx="0">
            <a:schemeClr val="accent1"/>
          </a:fillRef>
          <a:effectRef idx="0">
            <a:schemeClr val="accent1"/>
          </a:effectRef>
          <a:fontRef idx="minor">
            <a:schemeClr val="tx1"/>
          </a:fontRef>
        </p:style>
      </p:cxnSp>
      <p:pic>
        <p:nvPicPr>
          <p:cNvPr id="47" name="圖片 46">
            <a:extLst>
              <a:ext uri="{FF2B5EF4-FFF2-40B4-BE49-F238E27FC236}">
                <a16:creationId xmlns:a16="http://schemas.microsoft.com/office/drawing/2014/main" id="{B3AEE9B0-6DD8-45FB-87BE-E0164C30AC5F}"/>
              </a:ext>
            </a:extLst>
          </p:cNvPr>
          <p:cNvPicPr>
            <a:picLocks noChangeAspect="1"/>
          </p:cNvPicPr>
          <p:nvPr/>
        </p:nvPicPr>
        <p:blipFill>
          <a:blip r:embed="rId9"/>
          <a:stretch>
            <a:fillRect/>
          </a:stretch>
        </p:blipFill>
        <p:spPr>
          <a:xfrm>
            <a:off x="7176120" y="2204864"/>
            <a:ext cx="4344006" cy="695422"/>
          </a:xfrm>
          <a:prstGeom prst="rect">
            <a:avLst/>
          </a:prstGeom>
        </p:spPr>
      </p:pic>
      <p:sp>
        <p:nvSpPr>
          <p:cNvPr id="48" name="文字方塊 47">
            <a:extLst>
              <a:ext uri="{FF2B5EF4-FFF2-40B4-BE49-F238E27FC236}">
                <a16:creationId xmlns:a16="http://schemas.microsoft.com/office/drawing/2014/main" id="{F6A57AD0-D88F-43D1-8DB3-C6BCD033624C}"/>
              </a:ext>
            </a:extLst>
          </p:cNvPr>
          <p:cNvSpPr txBox="1"/>
          <p:nvPr/>
        </p:nvSpPr>
        <p:spPr>
          <a:xfrm>
            <a:off x="8472264" y="2276872"/>
            <a:ext cx="504056" cy="24622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49" name="文字方塊 48">
            <a:extLst>
              <a:ext uri="{FF2B5EF4-FFF2-40B4-BE49-F238E27FC236}">
                <a16:creationId xmlns:a16="http://schemas.microsoft.com/office/drawing/2014/main" id="{5840D44E-1B39-4020-970B-43A180F85B14}"/>
              </a:ext>
            </a:extLst>
          </p:cNvPr>
          <p:cNvSpPr txBox="1"/>
          <p:nvPr/>
        </p:nvSpPr>
        <p:spPr>
          <a:xfrm>
            <a:off x="9912424" y="2276872"/>
            <a:ext cx="504056" cy="24622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50" name="文字方塊 49">
            <a:extLst>
              <a:ext uri="{FF2B5EF4-FFF2-40B4-BE49-F238E27FC236}">
                <a16:creationId xmlns:a16="http://schemas.microsoft.com/office/drawing/2014/main" id="{9F5A7142-A74B-4EB0-B1B6-69B5CE948960}"/>
              </a:ext>
            </a:extLst>
          </p:cNvPr>
          <p:cNvSpPr txBox="1"/>
          <p:nvPr/>
        </p:nvSpPr>
        <p:spPr>
          <a:xfrm>
            <a:off x="8400256" y="2318683"/>
            <a:ext cx="792088"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000" b="1"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X</a:t>
            </a:r>
            <a:r>
              <a:rPr kumimoji="0" lang="en-US" altLang="zh-TW" sz="1000" b="1" i="1"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green</a:t>
            </a:r>
            <a:endParaRPr kumimoji="0" lang="zh-TW" altLang="en-US" sz="10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1" name="文字方塊 50">
            <a:extLst>
              <a:ext uri="{FF2B5EF4-FFF2-40B4-BE49-F238E27FC236}">
                <a16:creationId xmlns:a16="http://schemas.microsoft.com/office/drawing/2014/main" id="{C115091A-7E39-4923-BA2B-3A74A7A9D95C}"/>
              </a:ext>
            </a:extLst>
          </p:cNvPr>
          <p:cNvSpPr txBox="1"/>
          <p:nvPr/>
        </p:nvSpPr>
        <p:spPr>
          <a:xfrm>
            <a:off x="9912424" y="2318683"/>
            <a:ext cx="64807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000" b="1"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X</a:t>
            </a:r>
            <a:r>
              <a:rPr kumimoji="0" lang="en-US" altLang="zh-TW" sz="1000" b="1" i="1"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red</a:t>
            </a:r>
            <a:endParaRPr kumimoji="0" lang="zh-TW" altLang="en-US" sz="10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3" name="矩形 52">
            <a:extLst>
              <a:ext uri="{FF2B5EF4-FFF2-40B4-BE49-F238E27FC236}">
                <a16:creationId xmlns:a16="http://schemas.microsoft.com/office/drawing/2014/main" id="{32E04057-ED99-46EB-804B-50C6F571F382}"/>
              </a:ext>
            </a:extLst>
          </p:cNvPr>
          <p:cNvSpPr/>
          <p:nvPr/>
        </p:nvSpPr>
        <p:spPr>
          <a:xfrm>
            <a:off x="7104112" y="1700808"/>
            <a:ext cx="256384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Goal (what we want):</a:t>
            </a:r>
            <a:r>
              <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 </a:t>
            </a:r>
            <a:endPar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endParaRPr>
          </a:p>
        </p:txBody>
      </p:sp>
      <p:sp>
        <p:nvSpPr>
          <p:cNvPr id="54" name="矩形 53">
            <a:extLst>
              <a:ext uri="{FF2B5EF4-FFF2-40B4-BE49-F238E27FC236}">
                <a16:creationId xmlns:a16="http://schemas.microsoft.com/office/drawing/2014/main" id="{7DF58F27-BFE5-48C8-BE24-2B9E7C0E0F72}"/>
              </a:ext>
            </a:extLst>
          </p:cNvPr>
          <p:cNvSpPr/>
          <p:nvPr/>
        </p:nvSpPr>
        <p:spPr>
          <a:xfrm>
            <a:off x="7104112" y="3068960"/>
            <a:ext cx="131959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Constrain:</a:t>
            </a:r>
          </a:p>
        </p:txBody>
      </p:sp>
      <p:pic>
        <p:nvPicPr>
          <p:cNvPr id="55" name="圖片 54">
            <a:extLst>
              <a:ext uri="{FF2B5EF4-FFF2-40B4-BE49-F238E27FC236}">
                <a16:creationId xmlns:a16="http://schemas.microsoft.com/office/drawing/2014/main" id="{91FA73CC-7EFA-492C-8E91-7A27D69CA237}"/>
              </a:ext>
            </a:extLst>
          </p:cNvPr>
          <p:cNvPicPr>
            <a:picLocks noChangeAspect="1"/>
          </p:cNvPicPr>
          <p:nvPr/>
        </p:nvPicPr>
        <p:blipFill>
          <a:blip r:embed="rId10"/>
          <a:stretch>
            <a:fillRect/>
          </a:stretch>
        </p:blipFill>
        <p:spPr>
          <a:xfrm>
            <a:off x="7104112" y="3542373"/>
            <a:ext cx="2232248" cy="595266"/>
          </a:xfrm>
          <a:prstGeom prst="rect">
            <a:avLst/>
          </a:prstGeom>
        </p:spPr>
      </p:pic>
      <p:sp>
        <p:nvSpPr>
          <p:cNvPr id="56" name="矩形 55">
            <a:extLst>
              <a:ext uri="{FF2B5EF4-FFF2-40B4-BE49-F238E27FC236}">
                <a16:creationId xmlns:a16="http://schemas.microsoft.com/office/drawing/2014/main" id="{A72831DF-63FF-48CC-B863-3C3CB0A288F4}"/>
              </a:ext>
            </a:extLst>
          </p:cNvPr>
          <p:cNvSpPr/>
          <p:nvPr/>
        </p:nvSpPr>
        <p:spPr>
          <a:xfrm>
            <a:off x="8184232" y="3902413"/>
            <a:ext cx="144016"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pic>
        <p:nvPicPr>
          <p:cNvPr id="57" name="圖片 56">
            <a:extLst>
              <a:ext uri="{FF2B5EF4-FFF2-40B4-BE49-F238E27FC236}">
                <a16:creationId xmlns:a16="http://schemas.microsoft.com/office/drawing/2014/main" id="{66908AC8-8469-4C8E-8C69-57205434C611}"/>
              </a:ext>
            </a:extLst>
          </p:cNvPr>
          <p:cNvPicPr>
            <a:picLocks noChangeAspect="1"/>
          </p:cNvPicPr>
          <p:nvPr/>
        </p:nvPicPr>
        <p:blipFill>
          <a:blip r:embed="rId11"/>
          <a:stretch>
            <a:fillRect/>
          </a:stretch>
        </p:blipFill>
        <p:spPr>
          <a:xfrm>
            <a:off x="623392" y="3284984"/>
            <a:ext cx="874886" cy="843640"/>
          </a:xfrm>
          <a:prstGeom prst="rect">
            <a:avLst/>
          </a:prstGeom>
        </p:spPr>
      </p:pic>
      <p:pic>
        <p:nvPicPr>
          <p:cNvPr id="58" name="圖片 57">
            <a:extLst>
              <a:ext uri="{FF2B5EF4-FFF2-40B4-BE49-F238E27FC236}">
                <a16:creationId xmlns:a16="http://schemas.microsoft.com/office/drawing/2014/main" id="{7C68ECA1-2A9F-4051-B04B-031B74C4A5E7}"/>
              </a:ext>
            </a:extLst>
          </p:cNvPr>
          <p:cNvPicPr>
            <a:picLocks noChangeAspect="1"/>
          </p:cNvPicPr>
          <p:nvPr/>
        </p:nvPicPr>
        <p:blipFill>
          <a:blip r:embed="rId12"/>
          <a:stretch>
            <a:fillRect/>
          </a:stretch>
        </p:blipFill>
        <p:spPr>
          <a:xfrm>
            <a:off x="2639616" y="4725144"/>
            <a:ext cx="885099" cy="720080"/>
          </a:xfrm>
          <a:prstGeom prst="rect">
            <a:avLst/>
          </a:prstGeom>
        </p:spPr>
      </p:pic>
      <p:pic>
        <p:nvPicPr>
          <p:cNvPr id="59" name="圖片 58">
            <a:extLst>
              <a:ext uri="{FF2B5EF4-FFF2-40B4-BE49-F238E27FC236}">
                <a16:creationId xmlns:a16="http://schemas.microsoft.com/office/drawing/2014/main" id="{9E8E576D-C618-49D4-B9B4-9D05808C23A7}"/>
              </a:ext>
            </a:extLst>
          </p:cNvPr>
          <p:cNvPicPr>
            <a:picLocks noChangeAspect="1"/>
          </p:cNvPicPr>
          <p:nvPr/>
        </p:nvPicPr>
        <p:blipFill>
          <a:blip r:embed="rId13"/>
          <a:stretch>
            <a:fillRect/>
          </a:stretch>
        </p:blipFill>
        <p:spPr>
          <a:xfrm>
            <a:off x="7392144" y="4262453"/>
            <a:ext cx="1728192" cy="273696"/>
          </a:xfrm>
          <a:prstGeom prst="rect">
            <a:avLst/>
          </a:prstGeom>
        </p:spPr>
      </p:pic>
      <p:cxnSp>
        <p:nvCxnSpPr>
          <p:cNvPr id="61" name="接點: 肘形 60">
            <a:extLst>
              <a:ext uri="{FF2B5EF4-FFF2-40B4-BE49-F238E27FC236}">
                <a16:creationId xmlns:a16="http://schemas.microsoft.com/office/drawing/2014/main" id="{6F1F9BE6-07C8-43B3-8D8B-CB4993C52621}"/>
              </a:ext>
            </a:extLst>
          </p:cNvPr>
          <p:cNvCxnSpPr>
            <a:stCxn id="55" idx="3"/>
            <a:endCxn id="59" idx="3"/>
          </p:cNvCxnSpPr>
          <p:nvPr/>
        </p:nvCxnSpPr>
        <p:spPr>
          <a:xfrm flipH="1">
            <a:off x="9120336" y="3840006"/>
            <a:ext cx="216024" cy="559295"/>
          </a:xfrm>
          <a:prstGeom prst="bentConnector3">
            <a:avLst>
              <a:gd name="adj1" fmla="val -105822"/>
            </a:avLst>
          </a:prstGeom>
          <a:ln>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62" name="矩形 61">
            <a:extLst>
              <a:ext uri="{FF2B5EF4-FFF2-40B4-BE49-F238E27FC236}">
                <a16:creationId xmlns:a16="http://schemas.microsoft.com/office/drawing/2014/main" id="{C8BC6D64-2E21-46E4-9BBD-3CECABC27AC4}"/>
              </a:ext>
            </a:extLst>
          </p:cNvPr>
          <p:cNvSpPr/>
          <p:nvPr/>
        </p:nvSpPr>
        <p:spPr>
          <a:xfrm>
            <a:off x="7104112" y="4725144"/>
            <a:ext cx="271093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Optimization Problem:</a:t>
            </a:r>
          </a:p>
        </p:txBody>
      </p:sp>
      <p:pic>
        <p:nvPicPr>
          <p:cNvPr id="65" name="圖片 64">
            <a:extLst>
              <a:ext uri="{FF2B5EF4-FFF2-40B4-BE49-F238E27FC236}">
                <a16:creationId xmlns:a16="http://schemas.microsoft.com/office/drawing/2014/main" id="{F51A33C6-71BB-486D-9A45-4CC9E4F5FC76}"/>
              </a:ext>
            </a:extLst>
          </p:cNvPr>
          <p:cNvPicPr>
            <a:picLocks noChangeAspect="1"/>
          </p:cNvPicPr>
          <p:nvPr/>
        </p:nvPicPr>
        <p:blipFill>
          <a:blip r:embed="rId14"/>
          <a:stretch>
            <a:fillRect/>
          </a:stretch>
        </p:blipFill>
        <p:spPr>
          <a:xfrm>
            <a:off x="7140116" y="5229200"/>
            <a:ext cx="2520280" cy="691707"/>
          </a:xfrm>
          <a:prstGeom prst="rect">
            <a:avLst/>
          </a:prstGeom>
        </p:spPr>
      </p:pic>
      <p:pic>
        <p:nvPicPr>
          <p:cNvPr id="66" name="圖片 65">
            <a:extLst>
              <a:ext uri="{FF2B5EF4-FFF2-40B4-BE49-F238E27FC236}">
                <a16:creationId xmlns:a16="http://schemas.microsoft.com/office/drawing/2014/main" id="{31204D43-0BCD-4F0F-BE53-73AC1259F4BE}"/>
              </a:ext>
            </a:extLst>
          </p:cNvPr>
          <p:cNvPicPr>
            <a:picLocks noChangeAspect="1"/>
          </p:cNvPicPr>
          <p:nvPr/>
        </p:nvPicPr>
        <p:blipFill>
          <a:blip r:embed="rId15"/>
          <a:stretch>
            <a:fillRect/>
          </a:stretch>
        </p:blipFill>
        <p:spPr>
          <a:xfrm>
            <a:off x="9702839" y="5301208"/>
            <a:ext cx="2453417" cy="648072"/>
          </a:xfrm>
          <a:prstGeom prst="rect">
            <a:avLst/>
          </a:prstGeom>
        </p:spPr>
      </p:pic>
      <p:sp>
        <p:nvSpPr>
          <p:cNvPr id="67" name="文字方塊 66">
            <a:extLst>
              <a:ext uri="{FF2B5EF4-FFF2-40B4-BE49-F238E27FC236}">
                <a16:creationId xmlns:a16="http://schemas.microsoft.com/office/drawing/2014/main" id="{CEFC1385-27CD-4805-91DA-8A846E79E022}"/>
              </a:ext>
            </a:extLst>
          </p:cNvPr>
          <p:cNvSpPr txBox="1"/>
          <p:nvPr/>
        </p:nvSpPr>
        <p:spPr>
          <a:xfrm>
            <a:off x="9480376" y="5332856"/>
            <a:ext cx="49084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 name="矩形 4">
            <a:extLst>
              <a:ext uri="{FF2B5EF4-FFF2-40B4-BE49-F238E27FC236}">
                <a16:creationId xmlns:a16="http://schemas.microsoft.com/office/drawing/2014/main" id="{3CE43E85-5C4D-3B6B-4454-489AEFC1CE6D}"/>
              </a:ext>
            </a:extLst>
          </p:cNvPr>
          <p:cNvSpPr/>
          <p:nvPr/>
        </p:nvSpPr>
        <p:spPr>
          <a:xfrm>
            <a:off x="263352" y="5661248"/>
            <a:ext cx="134947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Red: </a:t>
            </a:r>
            <a:r>
              <a:rPr kumimoji="0" lang="en-US" altLang="zh-TW" sz="1200" b="1" i="0" u="none" strike="noStrike" kern="1200" cap="none" spc="0" normalizeH="0" baseline="0" noProof="0" dirty="0" err="1">
                <a:ln>
                  <a:noFill/>
                </a:ln>
                <a:solidFill>
                  <a:srgbClr val="444444"/>
                </a:solidFill>
                <a:effectLst/>
                <a:uLnTx/>
                <a:uFillTx/>
                <a:latin typeface="微軟正黑體" panose="020B0604030504040204" pitchFamily="34" charset="-120"/>
                <a:ea typeface="微軟正黑體" panose="020B0604030504040204" pitchFamily="34" charset="-120"/>
                <a:cs typeface="+mn-cs"/>
              </a:rPr>
              <a:t>lable</a:t>
            </a:r>
            <a:r>
              <a:rPr kumimoji="0" lang="en-US" altLang="zh-TW" sz="12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Green: label = 1</a:t>
            </a:r>
          </a:p>
        </p:txBody>
      </p:sp>
    </p:spTree>
    <p:extLst>
      <p:ext uri="{BB962C8B-B14F-4D97-AF65-F5344CB8AC3E}">
        <p14:creationId xmlns:p14="http://schemas.microsoft.com/office/powerpoint/2010/main" val="16999670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Hard-margin SVM V.S. Soft-margin SVM</a:t>
            </a:r>
          </a:p>
        </p:txBody>
      </p:sp>
    </p:spTree>
    <p:extLst>
      <p:ext uri="{BB962C8B-B14F-4D97-AF65-F5344CB8AC3E}">
        <p14:creationId xmlns:p14="http://schemas.microsoft.com/office/powerpoint/2010/main" val="3669087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DB35C67-4C90-4826-A46F-5E3BC89D3CD6}"/>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時間花費</a:t>
            </a:r>
          </a:p>
        </p:txBody>
      </p:sp>
      <p:sp>
        <p:nvSpPr>
          <p:cNvPr id="5" name="矩形 4">
            <a:extLst>
              <a:ext uri="{FF2B5EF4-FFF2-40B4-BE49-F238E27FC236}">
                <a16:creationId xmlns:a16="http://schemas.microsoft.com/office/drawing/2014/main" id="{0B6FDD52-9601-49D9-8A10-B6A974882BE9}"/>
              </a:ext>
            </a:extLst>
          </p:cNvPr>
          <p:cNvSpPr/>
          <p:nvPr/>
        </p:nvSpPr>
        <p:spPr>
          <a:xfrm>
            <a:off x="355600" y="9588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What data scientists spend the most time doing</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6" name="圖片 5">
            <a:extLst>
              <a:ext uri="{FF2B5EF4-FFF2-40B4-BE49-F238E27FC236}">
                <a16:creationId xmlns:a16="http://schemas.microsoft.com/office/drawing/2014/main" id="{006FFCB5-95DA-4FF4-B641-3A25308336F8}"/>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t="50173"/>
          <a:stretch/>
        </p:blipFill>
        <p:spPr>
          <a:xfrm>
            <a:off x="5969530" y="2116666"/>
            <a:ext cx="5705475" cy="2743200"/>
          </a:xfrm>
          <a:prstGeom prst="rect">
            <a:avLst/>
          </a:prstGeom>
        </p:spPr>
      </p:pic>
      <p:pic>
        <p:nvPicPr>
          <p:cNvPr id="7" name="圖片 6">
            <a:extLst>
              <a:ext uri="{FF2B5EF4-FFF2-40B4-BE49-F238E27FC236}">
                <a16:creationId xmlns:a16="http://schemas.microsoft.com/office/drawing/2014/main" id="{98A7B1F1-D614-4243-8EFB-7E83B371E88F}"/>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t="2345" b="50442"/>
          <a:stretch/>
        </p:blipFill>
        <p:spPr>
          <a:xfrm>
            <a:off x="262996" y="2345268"/>
            <a:ext cx="5705475" cy="2599266"/>
          </a:xfrm>
          <a:prstGeom prst="rect">
            <a:avLst/>
          </a:prstGeom>
        </p:spPr>
      </p:pic>
      <p:sp>
        <p:nvSpPr>
          <p:cNvPr id="8" name="矩形 7">
            <a:extLst>
              <a:ext uri="{FF2B5EF4-FFF2-40B4-BE49-F238E27FC236}">
                <a16:creationId xmlns:a16="http://schemas.microsoft.com/office/drawing/2014/main" id="{CC738867-3F9D-42E7-9845-CC4F1008CA0C}"/>
              </a:ext>
            </a:extLst>
          </p:cNvPr>
          <p:cNvSpPr/>
          <p:nvPr/>
        </p:nvSpPr>
        <p:spPr>
          <a:xfrm>
            <a:off x="3064933" y="3124200"/>
            <a:ext cx="2065867" cy="47413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67687BDB-66D3-4A7A-881A-E0C435379AC5}"/>
              </a:ext>
            </a:extLst>
          </p:cNvPr>
          <p:cNvSpPr/>
          <p:nvPr/>
        </p:nvSpPr>
        <p:spPr>
          <a:xfrm>
            <a:off x="8729133" y="3124200"/>
            <a:ext cx="2065867" cy="47413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32260423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Hard-margin SVM V.S. Soft-margin SVM</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軟邊界 </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SVM</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可容許分錯的資料，避免模型產生過擬合</a:t>
            </a: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
        <p:nvSpPr>
          <p:cNvPr id="6" name="文字方塊 5">
            <a:extLst>
              <a:ext uri="{FF2B5EF4-FFF2-40B4-BE49-F238E27FC236}">
                <a16:creationId xmlns:a16="http://schemas.microsoft.com/office/drawing/2014/main" id="{B7E37759-17FC-3C35-EAED-EB7ECDCC9A61}"/>
              </a:ext>
            </a:extLst>
          </p:cNvPr>
          <p:cNvSpPr txBox="1"/>
          <p:nvPr/>
        </p:nvSpPr>
        <p:spPr>
          <a:xfrm>
            <a:off x="1825683" y="5547369"/>
            <a:ext cx="8981173" cy="646331"/>
          </a:xfrm>
          <a:prstGeom prst="rect">
            <a:avLst/>
          </a:prstGeom>
          <a:solidFill>
            <a:srgbClr val="FFC000"/>
          </a:solid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SVM</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最初要尋找一個能夠完美將「所有」資料分成兩邊，具有最大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margin</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的超平面，這被稱為“</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hard-margin SVM”</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由於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hard-margin SVM</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，追求要將資料完美分好，因此很容易有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overfitting</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的風險。硬邊界是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SVM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的一種理想化形式，它假設完全可分。然而，大多數數據集並不完全線性可分。若能容忍些微誤判情況，或許就能得到“整體而言”不錯 的</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SVM</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分類模型。</a:t>
            </a:r>
          </a:p>
        </p:txBody>
      </p:sp>
      <p:grpSp>
        <p:nvGrpSpPr>
          <p:cNvPr id="10" name="群組 9">
            <a:extLst>
              <a:ext uri="{FF2B5EF4-FFF2-40B4-BE49-F238E27FC236}">
                <a16:creationId xmlns:a16="http://schemas.microsoft.com/office/drawing/2014/main" id="{E70E1A36-CAA7-6A47-8339-DEAE9BBF3226}"/>
              </a:ext>
            </a:extLst>
          </p:cNvPr>
          <p:cNvGrpSpPr/>
          <p:nvPr/>
        </p:nvGrpSpPr>
        <p:grpSpPr>
          <a:xfrm>
            <a:off x="1127448" y="2075829"/>
            <a:ext cx="4913842" cy="2796805"/>
            <a:chOff x="479376" y="2480400"/>
            <a:chExt cx="4913842" cy="2796805"/>
          </a:xfrm>
        </p:grpSpPr>
        <p:pic>
          <p:nvPicPr>
            <p:cNvPr id="4" name="圖片 3">
              <a:extLst>
                <a:ext uri="{FF2B5EF4-FFF2-40B4-BE49-F238E27FC236}">
                  <a16:creationId xmlns:a16="http://schemas.microsoft.com/office/drawing/2014/main" id="{0D6F4182-728F-4A5A-A232-24E3EF799FE6}"/>
                </a:ext>
              </a:extLst>
            </p:cNvPr>
            <p:cNvPicPr>
              <a:picLocks noChangeAspect="1"/>
            </p:cNvPicPr>
            <p:nvPr/>
          </p:nvPicPr>
          <p:blipFill>
            <a:blip r:embed="rId3"/>
            <a:stretch>
              <a:fillRect/>
            </a:stretch>
          </p:blipFill>
          <p:spPr>
            <a:xfrm>
              <a:off x="911424" y="2924944"/>
              <a:ext cx="3286953" cy="1728192"/>
            </a:xfrm>
            <a:prstGeom prst="rect">
              <a:avLst/>
            </a:prstGeom>
          </p:spPr>
        </p:pic>
        <p:pic>
          <p:nvPicPr>
            <p:cNvPr id="2" name="圖片 1">
              <a:extLst>
                <a:ext uri="{FF2B5EF4-FFF2-40B4-BE49-F238E27FC236}">
                  <a16:creationId xmlns:a16="http://schemas.microsoft.com/office/drawing/2014/main" id="{2D358FCF-6C2D-4198-B437-BDEFB2831D88}"/>
                </a:ext>
              </a:extLst>
            </p:cNvPr>
            <p:cNvPicPr>
              <a:picLocks noChangeAspect="1"/>
            </p:cNvPicPr>
            <p:nvPr/>
          </p:nvPicPr>
          <p:blipFill>
            <a:blip r:embed="rId4"/>
            <a:stretch>
              <a:fillRect/>
            </a:stretch>
          </p:blipFill>
          <p:spPr>
            <a:xfrm>
              <a:off x="479376" y="2636912"/>
              <a:ext cx="4320480" cy="2640293"/>
            </a:xfrm>
            <a:prstGeom prst="rect">
              <a:avLst/>
            </a:prstGeom>
          </p:spPr>
        </p:pic>
        <p:sp>
          <p:nvSpPr>
            <p:cNvPr id="11" name="矩形 10">
              <a:extLst>
                <a:ext uri="{FF2B5EF4-FFF2-40B4-BE49-F238E27FC236}">
                  <a16:creationId xmlns:a16="http://schemas.microsoft.com/office/drawing/2014/main" id="{329EA7E6-4ED0-4852-9F98-F20EE6293DDA}"/>
                </a:ext>
              </a:extLst>
            </p:cNvPr>
            <p:cNvSpPr/>
            <p:nvPr/>
          </p:nvSpPr>
          <p:spPr>
            <a:xfrm>
              <a:off x="1343472" y="2996952"/>
              <a:ext cx="2376264" cy="18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9" name="圖片 8">
              <a:extLst>
                <a:ext uri="{FF2B5EF4-FFF2-40B4-BE49-F238E27FC236}">
                  <a16:creationId xmlns:a16="http://schemas.microsoft.com/office/drawing/2014/main" id="{0EE5FCA7-564D-4E64-ACCE-36C19B4AB317}"/>
                </a:ext>
              </a:extLst>
            </p:cNvPr>
            <p:cNvPicPr>
              <a:picLocks noChangeAspect="1"/>
            </p:cNvPicPr>
            <p:nvPr/>
          </p:nvPicPr>
          <p:blipFill rotWithShape="1">
            <a:blip r:embed="rId5"/>
            <a:srcRect l="8215" r="4595"/>
            <a:stretch/>
          </p:blipFill>
          <p:spPr>
            <a:xfrm rot="15108474">
              <a:off x="1414731" y="2881925"/>
              <a:ext cx="2180017" cy="1879907"/>
            </a:xfrm>
            <a:prstGeom prst="ellipse">
              <a:avLst/>
            </a:prstGeom>
          </p:spPr>
        </p:pic>
        <p:sp>
          <p:nvSpPr>
            <p:cNvPr id="12" name="矩形 11">
              <a:extLst>
                <a:ext uri="{FF2B5EF4-FFF2-40B4-BE49-F238E27FC236}">
                  <a16:creationId xmlns:a16="http://schemas.microsoft.com/office/drawing/2014/main" id="{9E29AD1E-E566-4F1C-9EFE-4A8FB24F015E}"/>
                </a:ext>
              </a:extLst>
            </p:cNvPr>
            <p:cNvSpPr/>
            <p:nvPr/>
          </p:nvSpPr>
          <p:spPr>
            <a:xfrm>
              <a:off x="3143672" y="4509120"/>
              <a:ext cx="14401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14" name="直線接點 13">
              <a:extLst>
                <a:ext uri="{FF2B5EF4-FFF2-40B4-BE49-F238E27FC236}">
                  <a16:creationId xmlns:a16="http://schemas.microsoft.com/office/drawing/2014/main" id="{057DE160-8263-48B6-B258-808D2D4699F9}"/>
                </a:ext>
              </a:extLst>
            </p:cNvPr>
            <p:cNvCxnSpPr/>
            <p:nvPr/>
          </p:nvCxnSpPr>
          <p:spPr>
            <a:xfrm flipV="1">
              <a:off x="1487488" y="2636912"/>
              <a:ext cx="1944216" cy="1944216"/>
            </a:xfrm>
            <a:prstGeom prst="line">
              <a:avLst/>
            </a:prstGeom>
            <a:ln w="28575">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7E0443BF-692B-4614-BD48-E679CE96ACCD}"/>
                </a:ext>
              </a:extLst>
            </p:cNvPr>
            <p:cNvCxnSpPr/>
            <p:nvPr/>
          </p:nvCxnSpPr>
          <p:spPr>
            <a:xfrm flipV="1">
              <a:off x="1631504" y="2780928"/>
              <a:ext cx="1944216" cy="194421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66ACB0E1-5BCA-48B8-9C6F-05D71F56F86F}"/>
                </a:ext>
              </a:extLst>
            </p:cNvPr>
            <p:cNvCxnSpPr/>
            <p:nvPr/>
          </p:nvCxnSpPr>
          <p:spPr>
            <a:xfrm flipV="1">
              <a:off x="1775520" y="2924944"/>
              <a:ext cx="1944216" cy="1944216"/>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15" name="圖片 14">
              <a:extLst>
                <a:ext uri="{FF2B5EF4-FFF2-40B4-BE49-F238E27FC236}">
                  <a16:creationId xmlns:a16="http://schemas.microsoft.com/office/drawing/2014/main" id="{05989B15-CA45-4A59-A78B-8D3AD204078E}"/>
                </a:ext>
              </a:extLst>
            </p:cNvPr>
            <p:cNvPicPr>
              <a:picLocks noChangeAspect="1"/>
            </p:cNvPicPr>
            <p:nvPr/>
          </p:nvPicPr>
          <p:blipFill>
            <a:blip r:embed="rId6"/>
            <a:stretch>
              <a:fillRect/>
            </a:stretch>
          </p:blipFill>
          <p:spPr>
            <a:xfrm>
              <a:off x="3449002" y="4287885"/>
              <a:ext cx="1944216" cy="315509"/>
            </a:xfrm>
            <a:prstGeom prst="rect">
              <a:avLst/>
            </a:prstGeom>
          </p:spPr>
        </p:pic>
        <p:pic>
          <p:nvPicPr>
            <p:cNvPr id="20" name="圖片 19">
              <a:extLst>
                <a:ext uri="{FF2B5EF4-FFF2-40B4-BE49-F238E27FC236}">
                  <a16:creationId xmlns:a16="http://schemas.microsoft.com/office/drawing/2014/main" id="{3ABCFBD7-FFEF-41BE-932E-41D5F2E8A990}"/>
                </a:ext>
              </a:extLst>
            </p:cNvPr>
            <p:cNvPicPr>
              <a:picLocks noChangeAspect="1"/>
            </p:cNvPicPr>
            <p:nvPr/>
          </p:nvPicPr>
          <p:blipFill>
            <a:blip r:embed="rId7"/>
            <a:stretch>
              <a:fillRect/>
            </a:stretch>
          </p:blipFill>
          <p:spPr>
            <a:xfrm>
              <a:off x="1019435" y="2480400"/>
              <a:ext cx="1944217" cy="255124"/>
            </a:xfrm>
            <a:prstGeom prst="rect">
              <a:avLst/>
            </a:prstGeom>
          </p:spPr>
        </p:pic>
      </p:grpSp>
      <p:grpSp>
        <p:nvGrpSpPr>
          <p:cNvPr id="13" name="群組 12">
            <a:extLst>
              <a:ext uri="{FF2B5EF4-FFF2-40B4-BE49-F238E27FC236}">
                <a16:creationId xmlns:a16="http://schemas.microsoft.com/office/drawing/2014/main" id="{3BD64EBD-A934-FE9B-50A7-33A7DF2CD761}"/>
              </a:ext>
            </a:extLst>
          </p:cNvPr>
          <p:cNvGrpSpPr/>
          <p:nvPr/>
        </p:nvGrpSpPr>
        <p:grpSpPr>
          <a:xfrm>
            <a:off x="6456040" y="2085086"/>
            <a:ext cx="4837590" cy="2787548"/>
            <a:chOff x="479376" y="2489657"/>
            <a:chExt cx="4837590" cy="2787548"/>
          </a:xfrm>
        </p:grpSpPr>
        <p:pic>
          <p:nvPicPr>
            <p:cNvPr id="17" name="圖片 16">
              <a:extLst>
                <a:ext uri="{FF2B5EF4-FFF2-40B4-BE49-F238E27FC236}">
                  <a16:creationId xmlns:a16="http://schemas.microsoft.com/office/drawing/2014/main" id="{A7E797BE-47F2-F7F3-0C2C-9F5230A17498}"/>
                </a:ext>
              </a:extLst>
            </p:cNvPr>
            <p:cNvPicPr>
              <a:picLocks noChangeAspect="1"/>
            </p:cNvPicPr>
            <p:nvPr/>
          </p:nvPicPr>
          <p:blipFill>
            <a:blip r:embed="rId3"/>
            <a:stretch>
              <a:fillRect/>
            </a:stretch>
          </p:blipFill>
          <p:spPr>
            <a:xfrm>
              <a:off x="911424" y="2924944"/>
              <a:ext cx="3286953" cy="1728192"/>
            </a:xfrm>
            <a:prstGeom prst="rect">
              <a:avLst/>
            </a:prstGeom>
          </p:spPr>
        </p:pic>
        <p:pic>
          <p:nvPicPr>
            <p:cNvPr id="18" name="圖片 17">
              <a:extLst>
                <a:ext uri="{FF2B5EF4-FFF2-40B4-BE49-F238E27FC236}">
                  <a16:creationId xmlns:a16="http://schemas.microsoft.com/office/drawing/2014/main" id="{D4E6C5E2-391A-F19D-A77F-E1602FF5F239}"/>
                </a:ext>
              </a:extLst>
            </p:cNvPr>
            <p:cNvPicPr>
              <a:picLocks noChangeAspect="1"/>
            </p:cNvPicPr>
            <p:nvPr/>
          </p:nvPicPr>
          <p:blipFill>
            <a:blip r:embed="rId4"/>
            <a:stretch>
              <a:fillRect/>
            </a:stretch>
          </p:blipFill>
          <p:spPr>
            <a:xfrm>
              <a:off x="479376" y="2636912"/>
              <a:ext cx="4320480" cy="2640293"/>
            </a:xfrm>
            <a:prstGeom prst="rect">
              <a:avLst/>
            </a:prstGeom>
          </p:spPr>
        </p:pic>
        <p:sp>
          <p:nvSpPr>
            <p:cNvPr id="25" name="矩形 24">
              <a:extLst>
                <a:ext uri="{FF2B5EF4-FFF2-40B4-BE49-F238E27FC236}">
                  <a16:creationId xmlns:a16="http://schemas.microsoft.com/office/drawing/2014/main" id="{145305EB-5C83-B1FD-9451-3729A5DF94CB}"/>
                </a:ext>
              </a:extLst>
            </p:cNvPr>
            <p:cNvSpPr/>
            <p:nvPr/>
          </p:nvSpPr>
          <p:spPr>
            <a:xfrm>
              <a:off x="1343472" y="2996952"/>
              <a:ext cx="2376264" cy="18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29" name="圖片 28">
              <a:extLst>
                <a:ext uri="{FF2B5EF4-FFF2-40B4-BE49-F238E27FC236}">
                  <a16:creationId xmlns:a16="http://schemas.microsoft.com/office/drawing/2014/main" id="{78CAA07D-D790-784E-51FA-EC4247AE4025}"/>
                </a:ext>
              </a:extLst>
            </p:cNvPr>
            <p:cNvPicPr>
              <a:picLocks noChangeAspect="1"/>
            </p:cNvPicPr>
            <p:nvPr/>
          </p:nvPicPr>
          <p:blipFill rotWithShape="1">
            <a:blip r:embed="rId5"/>
            <a:srcRect l="8215" r="4595"/>
            <a:stretch/>
          </p:blipFill>
          <p:spPr>
            <a:xfrm rot="15108474">
              <a:off x="1414731" y="2881925"/>
              <a:ext cx="2180017" cy="1879907"/>
            </a:xfrm>
            <a:prstGeom prst="ellipse">
              <a:avLst/>
            </a:prstGeom>
          </p:spPr>
        </p:pic>
        <p:sp>
          <p:nvSpPr>
            <p:cNvPr id="30" name="矩形 29">
              <a:extLst>
                <a:ext uri="{FF2B5EF4-FFF2-40B4-BE49-F238E27FC236}">
                  <a16:creationId xmlns:a16="http://schemas.microsoft.com/office/drawing/2014/main" id="{21F27D7F-681B-99EB-7A87-BAE3388D0F3E}"/>
                </a:ext>
              </a:extLst>
            </p:cNvPr>
            <p:cNvSpPr/>
            <p:nvPr/>
          </p:nvSpPr>
          <p:spPr>
            <a:xfrm>
              <a:off x="3143672" y="4509120"/>
              <a:ext cx="14401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31" name="直線接點 30">
              <a:extLst>
                <a:ext uri="{FF2B5EF4-FFF2-40B4-BE49-F238E27FC236}">
                  <a16:creationId xmlns:a16="http://schemas.microsoft.com/office/drawing/2014/main" id="{FDBE1A8A-83DE-49E1-169F-70EF0C971D51}"/>
                </a:ext>
              </a:extLst>
            </p:cNvPr>
            <p:cNvCxnSpPr/>
            <p:nvPr/>
          </p:nvCxnSpPr>
          <p:spPr>
            <a:xfrm flipV="1">
              <a:off x="1487488" y="2636912"/>
              <a:ext cx="1944216" cy="1944216"/>
            </a:xfrm>
            <a:prstGeom prst="line">
              <a:avLst/>
            </a:prstGeom>
            <a:ln w="28575">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9AD725D5-498F-ECDE-83AA-FE22CDB5FDE6}"/>
                </a:ext>
              </a:extLst>
            </p:cNvPr>
            <p:cNvCxnSpPr/>
            <p:nvPr/>
          </p:nvCxnSpPr>
          <p:spPr>
            <a:xfrm flipV="1">
              <a:off x="1631504" y="2780928"/>
              <a:ext cx="1944216" cy="194421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C7E7AE12-4F7C-5CAB-F605-BFB49074A17E}"/>
                </a:ext>
              </a:extLst>
            </p:cNvPr>
            <p:cNvCxnSpPr/>
            <p:nvPr/>
          </p:nvCxnSpPr>
          <p:spPr>
            <a:xfrm flipV="1">
              <a:off x="1775520" y="2924944"/>
              <a:ext cx="1944216" cy="1944216"/>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34" name="圖片 33">
              <a:extLst>
                <a:ext uri="{FF2B5EF4-FFF2-40B4-BE49-F238E27FC236}">
                  <a16:creationId xmlns:a16="http://schemas.microsoft.com/office/drawing/2014/main" id="{18B0AE7C-D2CE-3C7C-8CF1-85050F438FC4}"/>
                </a:ext>
              </a:extLst>
            </p:cNvPr>
            <p:cNvPicPr>
              <a:picLocks noChangeAspect="1"/>
            </p:cNvPicPr>
            <p:nvPr/>
          </p:nvPicPr>
          <p:blipFill>
            <a:blip r:embed="rId6"/>
            <a:stretch>
              <a:fillRect/>
            </a:stretch>
          </p:blipFill>
          <p:spPr>
            <a:xfrm>
              <a:off x="3372750" y="4269939"/>
              <a:ext cx="1944216" cy="315509"/>
            </a:xfrm>
            <a:prstGeom prst="rect">
              <a:avLst/>
            </a:prstGeom>
          </p:spPr>
        </p:pic>
        <p:pic>
          <p:nvPicPr>
            <p:cNvPr id="36" name="圖片 35">
              <a:extLst>
                <a:ext uri="{FF2B5EF4-FFF2-40B4-BE49-F238E27FC236}">
                  <a16:creationId xmlns:a16="http://schemas.microsoft.com/office/drawing/2014/main" id="{1A4BE767-CAF9-0503-710C-289510091522}"/>
                </a:ext>
              </a:extLst>
            </p:cNvPr>
            <p:cNvPicPr>
              <a:picLocks noChangeAspect="1"/>
            </p:cNvPicPr>
            <p:nvPr/>
          </p:nvPicPr>
          <p:blipFill>
            <a:blip r:embed="rId7"/>
            <a:stretch>
              <a:fillRect/>
            </a:stretch>
          </p:blipFill>
          <p:spPr>
            <a:xfrm>
              <a:off x="1046299" y="2489657"/>
              <a:ext cx="1944217" cy="255124"/>
            </a:xfrm>
            <a:prstGeom prst="rect">
              <a:avLst/>
            </a:prstGeom>
          </p:spPr>
        </p:pic>
      </p:grpSp>
      <p:pic>
        <p:nvPicPr>
          <p:cNvPr id="39" name="圖片 38">
            <a:extLst>
              <a:ext uri="{FF2B5EF4-FFF2-40B4-BE49-F238E27FC236}">
                <a16:creationId xmlns:a16="http://schemas.microsoft.com/office/drawing/2014/main" id="{7F804380-C25A-88D5-A350-7410A34A859C}"/>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8400256" y="3140968"/>
            <a:ext cx="285790" cy="285790"/>
          </a:xfrm>
          <a:prstGeom prst="rect">
            <a:avLst/>
          </a:prstGeom>
        </p:spPr>
      </p:pic>
      <p:pic>
        <p:nvPicPr>
          <p:cNvPr id="40" name="圖片 39">
            <a:extLst>
              <a:ext uri="{FF2B5EF4-FFF2-40B4-BE49-F238E27FC236}">
                <a16:creationId xmlns:a16="http://schemas.microsoft.com/office/drawing/2014/main" id="{B9027AF5-8CB4-EAEF-CFFC-C659A392B860}"/>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8688288" y="3212976"/>
            <a:ext cx="285790" cy="285790"/>
          </a:xfrm>
          <a:prstGeom prst="rect">
            <a:avLst/>
          </a:prstGeom>
        </p:spPr>
      </p:pic>
      <p:pic>
        <p:nvPicPr>
          <p:cNvPr id="41" name="圖片 40">
            <a:extLst>
              <a:ext uri="{FF2B5EF4-FFF2-40B4-BE49-F238E27FC236}">
                <a16:creationId xmlns:a16="http://schemas.microsoft.com/office/drawing/2014/main" id="{90F72F1A-0EDA-9785-DA08-81B8C8989CA8}"/>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8832304" y="2924944"/>
            <a:ext cx="285790" cy="285790"/>
          </a:xfrm>
          <a:prstGeom prst="rect">
            <a:avLst/>
          </a:prstGeom>
        </p:spPr>
      </p:pic>
      <p:pic>
        <p:nvPicPr>
          <p:cNvPr id="43" name="圖片 42">
            <a:extLst>
              <a:ext uri="{FF2B5EF4-FFF2-40B4-BE49-F238E27FC236}">
                <a16:creationId xmlns:a16="http://schemas.microsoft.com/office/drawing/2014/main" id="{274911E6-899B-E055-C672-BCD4B8C126F3}"/>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8184232" y="3429000"/>
            <a:ext cx="181000" cy="200053"/>
          </a:xfrm>
          <a:prstGeom prst="rect">
            <a:avLst/>
          </a:prstGeom>
        </p:spPr>
      </p:pic>
      <p:pic>
        <p:nvPicPr>
          <p:cNvPr id="44" name="圖片 43">
            <a:extLst>
              <a:ext uri="{FF2B5EF4-FFF2-40B4-BE49-F238E27FC236}">
                <a16:creationId xmlns:a16="http://schemas.microsoft.com/office/drawing/2014/main" id="{C090DF2B-8D9A-E69A-E6D3-B28C2523FA25}"/>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8400256" y="3356992"/>
            <a:ext cx="181000" cy="200053"/>
          </a:xfrm>
          <a:prstGeom prst="rect">
            <a:avLst/>
          </a:prstGeom>
        </p:spPr>
      </p:pic>
      <p:pic>
        <p:nvPicPr>
          <p:cNvPr id="45" name="圖片 44">
            <a:extLst>
              <a:ext uri="{FF2B5EF4-FFF2-40B4-BE49-F238E27FC236}">
                <a16:creationId xmlns:a16="http://schemas.microsoft.com/office/drawing/2014/main" id="{42081A3D-BF65-83CE-A335-8B703A562809}"/>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8400256" y="3861048"/>
            <a:ext cx="181000" cy="200053"/>
          </a:xfrm>
          <a:prstGeom prst="rect">
            <a:avLst/>
          </a:prstGeom>
        </p:spPr>
      </p:pic>
      <p:pic>
        <p:nvPicPr>
          <p:cNvPr id="46" name="圖片 45">
            <a:extLst>
              <a:ext uri="{FF2B5EF4-FFF2-40B4-BE49-F238E27FC236}">
                <a16:creationId xmlns:a16="http://schemas.microsoft.com/office/drawing/2014/main" id="{AE541B92-C6A9-20FD-21E8-3DEF2C583BA0}"/>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7752184" y="3429000"/>
            <a:ext cx="181000" cy="200053"/>
          </a:xfrm>
          <a:prstGeom prst="rect">
            <a:avLst/>
          </a:prstGeom>
        </p:spPr>
      </p:pic>
      <p:pic>
        <p:nvPicPr>
          <p:cNvPr id="52" name="圖片 51">
            <a:extLst>
              <a:ext uri="{FF2B5EF4-FFF2-40B4-BE49-F238E27FC236}">
                <a16:creationId xmlns:a16="http://schemas.microsoft.com/office/drawing/2014/main" id="{0961E59B-166B-BAC4-BD45-BAFDB19D7799}"/>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8616280" y="3429000"/>
            <a:ext cx="181000" cy="200053"/>
          </a:xfrm>
          <a:prstGeom prst="rect">
            <a:avLst/>
          </a:prstGeom>
        </p:spPr>
      </p:pic>
      <p:sp>
        <p:nvSpPr>
          <p:cNvPr id="64" name="文字方塊 63">
            <a:extLst>
              <a:ext uri="{FF2B5EF4-FFF2-40B4-BE49-F238E27FC236}">
                <a16:creationId xmlns:a16="http://schemas.microsoft.com/office/drawing/2014/main" id="{9D9F6008-FF80-603E-EF91-21DA535973D2}"/>
              </a:ext>
            </a:extLst>
          </p:cNvPr>
          <p:cNvSpPr txBox="1"/>
          <p:nvPr/>
        </p:nvSpPr>
        <p:spPr>
          <a:xfrm>
            <a:off x="7608168" y="1484784"/>
            <a:ext cx="216024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Soft-margin SVM </a:t>
            </a:r>
            <a:endParaRPr kumimoji="0" lang="zh-TW" altLang="en-US"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8" name="文字方塊 67">
            <a:extLst>
              <a:ext uri="{FF2B5EF4-FFF2-40B4-BE49-F238E27FC236}">
                <a16:creationId xmlns:a16="http://schemas.microsoft.com/office/drawing/2014/main" id="{25CAED2C-5487-60E4-5D60-EAED2B96A9FD}"/>
              </a:ext>
            </a:extLst>
          </p:cNvPr>
          <p:cNvSpPr txBox="1"/>
          <p:nvPr/>
        </p:nvSpPr>
        <p:spPr>
          <a:xfrm>
            <a:off x="2351584" y="1484784"/>
            <a:ext cx="216024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Hard-margin SVM </a:t>
            </a:r>
            <a:endParaRPr kumimoji="0" lang="zh-TW" altLang="en-US"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73" name="矩形 72">
            <a:extLst>
              <a:ext uri="{FF2B5EF4-FFF2-40B4-BE49-F238E27FC236}">
                <a16:creationId xmlns:a16="http://schemas.microsoft.com/office/drawing/2014/main" id="{DD19A186-9451-01D0-242E-331C17C41BFC}"/>
              </a:ext>
            </a:extLst>
          </p:cNvPr>
          <p:cNvSpPr/>
          <p:nvPr/>
        </p:nvSpPr>
        <p:spPr>
          <a:xfrm>
            <a:off x="263352" y="5661248"/>
            <a:ext cx="134947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Red: </a:t>
            </a:r>
            <a:r>
              <a:rPr kumimoji="0" lang="en-US" altLang="zh-TW" sz="1200" b="1" i="0" u="none" strike="noStrike" kern="1200" cap="none" spc="0" normalizeH="0" baseline="0" noProof="0" dirty="0" err="1">
                <a:ln>
                  <a:noFill/>
                </a:ln>
                <a:solidFill>
                  <a:srgbClr val="444444"/>
                </a:solidFill>
                <a:effectLst/>
                <a:uLnTx/>
                <a:uFillTx/>
                <a:latin typeface="微軟正黑體" panose="020B0604030504040204" pitchFamily="34" charset="-120"/>
                <a:ea typeface="微軟正黑體" panose="020B0604030504040204" pitchFamily="34" charset="-120"/>
                <a:cs typeface="+mn-cs"/>
              </a:rPr>
              <a:t>lable</a:t>
            </a:r>
            <a:r>
              <a:rPr kumimoji="0" lang="en-US" altLang="zh-TW" sz="12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Green: label = 1</a:t>
            </a:r>
          </a:p>
        </p:txBody>
      </p:sp>
      <p:sp>
        <p:nvSpPr>
          <p:cNvPr id="5" name="矩形 4">
            <a:extLst>
              <a:ext uri="{FF2B5EF4-FFF2-40B4-BE49-F238E27FC236}">
                <a16:creationId xmlns:a16="http://schemas.microsoft.com/office/drawing/2014/main" id="{7C98A111-BD87-490D-8C9E-1BC332780E44}"/>
              </a:ext>
            </a:extLst>
          </p:cNvPr>
          <p:cNvSpPr/>
          <p:nvPr/>
        </p:nvSpPr>
        <p:spPr>
          <a:xfrm>
            <a:off x="1909747" y="4772035"/>
            <a:ext cx="303436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模型在做資料分類時，不容許任何的誤差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線性可分條件下之線性</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SVM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非線性</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SVM</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2" name="矩形 41">
            <a:extLst>
              <a:ext uri="{FF2B5EF4-FFF2-40B4-BE49-F238E27FC236}">
                <a16:creationId xmlns:a16="http://schemas.microsoft.com/office/drawing/2014/main" id="{C18839D0-11F6-45E1-BBED-15EE76A4453C}"/>
              </a:ext>
            </a:extLst>
          </p:cNvPr>
          <p:cNvSpPr/>
          <p:nvPr/>
        </p:nvSpPr>
        <p:spPr>
          <a:xfrm>
            <a:off x="7187988" y="4772035"/>
            <a:ext cx="328638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模型在做資料分類時，容許一定程度的誤差</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線性不可分條件下之線性</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SVM</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69322821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1">
            <a:extLst>
              <a:ext uri="{FF2B5EF4-FFF2-40B4-BE49-F238E27FC236}">
                <a16:creationId xmlns:a16="http://schemas.microsoft.com/office/drawing/2014/main" id="{B7F16F19-402D-43BB-B929-C20B1F2F3B1F}"/>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Soft-margin SVM </a:t>
            </a:r>
            <a:r>
              <a:rPr kumimoji="0" lang="zh-TW" altLang="en-US"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設計概念</a:t>
            </a: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 </a:t>
            </a:r>
            <a:endParaRPr kumimoji="0" lang="en-US" altLang="zh-TW" sz="3200" b="0"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10" name="矩形 9">
            <a:extLst>
              <a:ext uri="{FF2B5EF4-FFF2-40B4-BE49-F238E27FC236}">
                <a16:creationId xmlns:a16="http://schemas.microsoft.com/office/drawing/2014/main" id="{06313D8F-AC61-4B06-8B02-5B1504CF193C}"/>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軟邊界 </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SVM</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可容許分錯的資料，避免模型產生過擬合</a:t>
            </a:r>
          </a:p>
        </p:txBody>
      </p:sp>
      <p:pic>
        <p:nvPicPr>
          <p:cNvPr id="11" name="圖片 10">
            <a:extLst>
              <a:ext uri="{FF2B5EF4-FFF2-40B4-BE49-F238E27FC236}">
                <a16:creationId xmlns:a16="http://schemas.microsoft.com/office/drawing/2014/main" id="{0A12A189-0CE4-4EBA-8759-49454BB471D8}"/>
              </a:ext>
            </a:extLst>
          </p:cNvPr>
          <p:cNvPicPr>
            <a:picLocks noChangeAspect="1"/>
          </p:cNvPicPr>
          <p:nvPr/>
        </p:nvPicPr>
        <p:blipFill>
          <a:blip r:embed="rId2"/>
          <a:stretch>
            <a:fillRect/>
          </a:stretch>
        </p:blipFill>
        <p:spPr>
          <a:xfrm>
            <a:off x="525205" y="1764186"/>
            <a:ext cx="5418396" cy="2983343"/>
          </a:xfrm>
          <a:prstGeom prst="rect">
            <a:avLst/>
          </a:prstGeom>
        </p:spPr>
      </p:pic>
      <p:pic>
        <p:nvPicPr>
          <p:cNvPr id="13" name="圖片 12">
            <a:extLst>
              <a:ext uri="{FF2B5EF4-FFF2-40B4-BE49-F238E27FC236}">
                <a16:creationId xmlns:a16="http://schemas.microsoft.com/office/drawing/2014/main" id="{7946E68A-BD9A-48CE-A79C-DB0E3F438D91}"/>
              </a:ext>
            </a:extLst>
          </p:cNvPr>
          <p:cNvPicPr>
            <a:picLocks noChangeAspect="1"/>
          </p:cNvPicPr>
          <p:nvPr/>
        </p:nvPicPr>
        <p:blipFill>
          <a:blip r:embed="rId3"/>
          <a:stretch>
            <a:fillRect/>
          </a:stretch>
        </p:blipFill>
        <p:spPr>
          <a:xfrm>
            <a:off x="7763908" y="3438293"/>
            <a:ext cx="2171111" cy="658142"/>
          </a:xfrm>
          <a:prstGeom prst="rect">
            <a:avLst/>
          </a:prstGeom>
        </p:spPr>
      </p:pic>
      <p:pic>
        <p:nvPicPr>
          <p:cNvPr id="14" name="圖片 13">
            <a:extLst>
              <a:ext uri="{FF2B5EF4-FFF2-40B4-BE49-F238E27FC236}">
                <a16:creationId xmlns:a16="http://schemas.microsoft.com/office/drawing/2014/main" id="{D619A262-72DF-486F-9A6F-C59F7CA38C5A}"/>
              </a:ext>
            </a:extLst>
          </p:cNvPr>
          <p:cNvPicPr>
            <a:picLocks noChangeAspect="1"/>
          </p:cNvPicPr>
          <p:nvPr/>
        </p:nvPicPr>
        <p:blipFill>
          <a:blip r:embed="rId4"/>
          <a:stretch>
            <a:fillRect/>
          </a:stretch>
        </p:blipFill>
        <p:spPr>
          <a:xfrm>
            <a:off x="10746583" y="3711929"/>
            <a:ext cx="753018" cy="223552"/>
          </a:xfrm>
          <a:prstGeom prst="rect">
            <a:avLst/>
          </a:prstGeom>
        </p:spPr>
      </p:pic>
      <p:pic>
        <p:nvPicPr>
          <p:cNvPr id="15" name="圖片 14">
            <a:extLst>
              <a:ext uri="{FF2B5EF4-FFF2-40B4-BE49-F238E27FC236}">
                <a16:creationId xmlns:a16="http://schemas.microsoft.com/office/drawing/2014/main" id="{08943625-59AF-4EF7-9443-002F1EDF0819}"/>
              </a:ext>
            </a:extLst>
          </p:cNvPr>
          <p:cNvPicPr>
            <a:picLocks noChangeAspect="1"/>
          </p:cNvPicPr>
          <p:nvPr/>
        </p:nvPicPr>
        <p:blipFill>
          <a:blip r:embed="rId5"/>
          <a:stretch>
            <a:fillRect/>
          </a:stretch>
        </p:blipFill>
        <p:spPr>
          <a:xfrm>
            <a:off x="7763908" y="4297139"/>
            <a:ext cx="2579612" cy="272335"/>
          </a:xfrm>
          <a:prstGeom prst="rect">
            <a:avLst/>
          </a:prstGeom>
        </p:spPr>
      </p:pic>
      <p:sp>
        <p:nvSpPr>
          <p:cNvPr id="16" name="矩形 15">
            <a:extLst>
              <a:ext uri="{FF2B5EF4-FFF2-40B4-BE49-F238E27FC236}">
                <a16:creationId xmlns:a16="http://schemas.microsoft.com/office/drawing/2014/main" id="{90A10C07-ED97-499D-A07E-6D94DD1128EC}"/>
              </a:ext>
            </a:extLst>
          </p:cNvPr>
          <p:cNvSpPr/>
          <p:nvPr/>
        </p:nvSpPr>
        <p:spPr>
          <a:xfrm>
            <a:off x="7104112" y="3068960"/>
            <a:ext cx="131959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Constrain:</a:t>
            </a:r>
          </a:p>
        </p:txBody>
      </p:sp>
      <p:cxnSp>
        <p:nvCxnSpPr>
          <p:cNvPr id="17" name="接點: 肘形 16">
            <a:extLst>
              <a:ext uri="{FF2B5EF4-FFF2-40B4-BE49-F238E27FC236}">
                <a16:creationId xmlns:a16="http://schemas.microsoft.com/office/drawing/2014/main" id="{6928DD54-0838-410A-AF80-235C02AD830F}"/>
              </a:ext>
            </a:extLst>
          </p:cNvPr>
          <p:cNvCxnSpPr>
            <a:cxnSpLocks/>
            <a:stCxn id="13" idx="3"/>
            <a:endCxn id="15" idx="3"/>
          </p:cNvCxnSpPr>
          <p:nvPr/>
        </p:nvCxnSpPr>
        <p:spPr>
          <a:xfrm>
            <a:off x="9935019" y="3767364"/>
            <a:ext cx="408501" cy="665943"/>
          </a:xfrm>
          <a:prstGeom prst="bentConnector3">
            <a:avLst>
              <a:gd name="adj1" fmla="val 155961"/>
            </a:avLst>
          </a:prstGeom>
          <a:ln>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22" name="矩形 21">
            <a:extLst>
              <a:ext uri="{FF2B5EF4-FFF2-40B4-BE49-F238E27FC236}">
                <a16:creationId xmlns:a16="http://schemas.microsoft.com/office/drawing/2014/main" id="{AF17D782-61D3-4154-9F77-CF825871FCA1}"/>
              </a:ext>
            </a:extLst>
          </p:cNvPr>
          <p:cNvSpPr/>
          <p:nvPr/>
        </p:nvSpPr>
        <p:spPr>
          <a:xfrm>
            <a:off x="7104112" y="1700808"/>
            <a:ext cx="256384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Goal (what we want):</a:t>
            </a:r>
            <a:r>
              <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 </a:t>
            </a:r>
            <a:endPar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endParaRPr>
          </a:p>
        </p:txBody>
      </p:sp>
      <p:pic>
        <p:nvPicPr>
          <p:cNvPr id="23" name="圖片 22">
            <a:extLst>
              <a:ext uri="{FF2B5EF4-FFF2-40B4-BE49-F238E27FC236}">
                <a16:creationId xmlns:a16="http://schemas.microsoft.com/office/drawing/2014/main" id="{CC55E11F-F195-438B-9B5F-CD52E9593779}"/>
              </a:ext>
            </a:extLst>
          </p:cNvPr>
          <p:cNvPicPr>
            <a:picLocks noChangeAspect="1"/>
          </p:cNvPicPr>
          <p:nvPr/>
        </p:nvPicPr>
        <p:blipFill>
          <a:blip r:embed="rId6"/>
          <a:stretch>
            <a:fillRect/>
          </a:stretch>
        </p:blipFill>
        <p:spPr>
          <a:xfrm>
            <a:off x="8153400" y="2270844"/>
            <a:ext cx="1514555" cy="585524"/>
          </a:xfrm>
          <a:prstGeom prst="rect">
            <a:avLst/>
          </a:prstGeom>
        </p:spPr>
      </p:pic>
      <p:sp>
        <p:nvSpPr>
          <p:cNvPr id="24" name="文字方塊 23">
            <a:extLst>
              <a:ext uri="{FF2B5EF4-FFF2-40B4-BE49-F238E27FC236}">
                <a16:creationId xmlns:a16="http://schemas.microsoft.com/office/drawing/2014/main" id="{8942F68D-39F0-4405-A778-A5FB1E72B3DC}"/>
              </a:ext>
            </a:extLst>
          </p:cNvPr>
          <p:cNvSpPr txBox="1"/>
          <p:nvPr/>
        </p:nvSpPr>
        <p:spPr>
          <a:xfrm>
            <a:off x="7340600" y="2368972"/>
            <a:ext cx="5838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Min</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5" name="文字方塊 24">
            <a:extLst>
              <a:ext uri="{FF2B5EF4-FFF2-40B4-BE49-F238E27FC236}">
                <a16:creationId xmlns:a16="http://schemas.microsoft.com/office/drawing/2014/main" id="{8F6533F0-3FEA-4B69-94B9-A1B0051B4BFC}"/>
              </a:ext>
            </a:extLst>
          </p:cNvPr>
          <p:cNvSpPr txBox="1"/>
          <p:nvPr/>
        </p:nvSpPr>
        <p:spPr>
          <a:xfrm>
            <a:off x="7105075" y="5030738"/>
            <a:ext cx="17443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Slack variable:</a:t>
            </a:r>
            <a:endPar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endParaRPr>
          </a:p>
        </p:txBody>
      </p:sp>
      <p:pic>
        <p:nvPicPr>
          <p:cNvPr id="26" name="圖片 25">
            <a:extLst>
              <a:ext uri="{FF2B5EF4-FFF2-40B4-BE49-F238E27FC236}">
                <a16:creationId xmlns:a16="http://schemas.microsoft.com/office/drawing/2014/main" id="{EAF57FE0-2691-4931-BD03-F5B02E9CE842}"/>
              </a:ext>
            </a:extLst>
          </p:cNvPr>
          <p:cNvPicPr>
            <a:picLocks noChangeAspect="1"/>
          </p:cNvPicPr>
          <p:nvPr/>
        </p:nvPicPr>
        <p:blipFill>
          <a:blip r:embed="rId7"/>
          <a:stretch>
            <a:fillRect/>
          </a:stretch>
        </p:blipFill>
        <p:spPr>
          <a:xfrm>
            <a:off x="8849463" y="5457205"/>
            <a:ext cx="917764" cy="615949"/>
          </a:xfrm>
          <a:prstGeom prst="rect">
            <a:avLst/>
          </a:prstGeom>
        </p:spPr>
      </p:pic>
      <p:sp>
        <p:nvSpPr>
          <p:cNvPr id="27" name="矩形 26">
            <a:extLst>
              <a:ext uri="{FF2B5EF4-FFF2-40B4-BE49-F238E27FC236}">
                <a16:creationId xmlns:a16="http://schemas.microsoft.com/office/drawing/2014/main" id="{92968A61-7123-41C1-9BC0-074DE5E54EB0}"/>
              </a:ext>
            </a:extLst>
          </p:cNvPr>
          <p:cNvSpPr/>
          <p:nvPr/>
        </p:nvSpPr>
        <p:spPr>
          <a:xfrm>
            <a:off x="618068" y="5144107"/>
            <a:ext cx="5418396" cy="1077218"/>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a:t>
            </a: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和</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a:t>
            </a: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是使用者自訂的參數。 </a:t>
            </a:r>
            <a:endPar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當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 = 1</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，稱為</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1-Norm Soft Margin</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；當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 = 2</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，稱為</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2-Norm Soft Margin</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為了簡化起見，我們將</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值設為</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每一個訓練資料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Xi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皆有一個對應之</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slack variable </a:t>
            </a:r>
            <a:r>
              <a:rPr kumimoji="0" lang="en-US" altLang="zh-TW" sz="1200" b="0"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ξi</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，當所有的</a:t>
            </a:r>
            <a:r>
              <a:rPr kumimoji="0" lang="en-US" altLang="zh-TW" sz="1200" b="0"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ξi</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為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時，表示模型可以嚴格地分類，不容許任何的資料落在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Margin</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中間。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故在期望目標函數最小化的情況下，∑</a:t>
            </a:r>
            <a:r>
              <a:rPr kumimoji="0" lang="en-US" altLang="zh-TW" sz="1200" b="1"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ξi</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愈小愈好。</a:t>
            </a:r>
          </a:p>
        </p:txBody>
      </p:sp>
      <p:sp>
        <p:nvSpPr>
          <p:cNvPr id="28" name="矩形 27">
            <a:extLst>
              <a:ext uri="{FF2B5EF4-FFF2-40B4-BE49-F238E27FC236}">
                <a16:creationId xmlns:a16="http://schemas.microsoft.com/office/drawing/2014/main" id="{39D03C27-B858-494C-88D9-707C1FE5298D}"/>
              </a:ext>
            </a:extLst>
          </p:cNvPr>
          <p:cNvSpPr/>
          <p:nvPr/>
        </p:nvSpPr>
        <p:spPr>
          <a:xfrm rot="19496433">
            <a:off x="2698836" y="2330543"/>
            <a:ext cx="944470" cy="229660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橢圓 28">
            <a:extLst>
              <a:ext uri="{FF2B5EF4-FFF2-40B4-BE49-F238E27FC236}">
                <a16:creationId xmlns:a16="http://schemas.microsoft.com/office/drawing/2014/main" id="{9B64A25B-4278-4873-8B42-45D31C49EF77}"/>
              </a:ext>
            </a:extLst>
          </p:cNvPr>
          <p:cNvSpPr/>
          <p:nvPr/>
        </p:nvSpPr>
        <p:spPr>
          <a:xfrm rot="19367027">
            <a:off x="3575739" y="1591504"/>
            <a:ext cx="1557866" cy="2635100"/>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0" name="橢圓 29">
            <a:extLst>
              <a:ext uri="{FF2B5EF4-FFF2-40B4-BE49-F238E27FC236}">
                <a16:creationId xmlns:a16="http://schemas.microsoft.com/office/drawing/2014/main" id="{07277B9F-0112-476E-91B8-08F6BFA6BC0E}"/>
              </a:ext>
            </a:extLst>
          </p:cNvPr>
          <p:cNvSpPr/>
          <p:nvPr/>
        </p:nvSpPr>
        <p:spPr>
          <a:xfrm rot="19367027">
            <a:off x="762742" y="2394379"/>
            <a:ext cx="1557866" cy="2635100"/>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31" name="圖片 30">
            <a:extLst>
              <a:ext uri="{FF2B5EF4-FFF2-40B4-BE49-F238E27FC236}">
                <a16:creationId xmlns:a16="http://schemas.microsoft.com/office/drawing/2014/main" id="{E83283AC-C622-4E0D-90F1-1AE4D0284FD4}"/>
              </a:ext>
            </a:extLst>
          </p:cNvPr>
          <p:cNvPicPr>
            <a:picLocks noChangeAspect="1"/>
          </p:cNvPicPr>
          <p:nvPr/>
        </p:nvPicPr>
        <p:blipFill>
          <a:blip r:embed="rId8"/>
          <a:stretch>
            <a:fillRect/>
          </a:stretch>
        </p:blipFill>
        <p:spPr>
          <a:xfrm>
            <a:off x="1881553" y="1400507"/>
            <a:ext cx="486706" cy="314927"/>
          </a:xfrm>
          <a:prstGeom prst="rect">
            <a:avLst/>
          </a:prstGeom>
        </p:spPr>
      </p:pic>
      <p:pic>
        <p:nvPicPr>
          <p:cNvPr id="32" name="圖片 31">
            <a:extLst>
              <a:ext uri="{FF2B5EF4-FFF2-40B4-BE49-F238E27FC236}">
                <a16:creationId xmlns:a16="http://schemas.microsoft.com/office/drawing/2014/main" id="{505A8FF7-7D20-4671-AA11-9F0EC4F0E581}"/>
              </a:ext>
            </a:extLst>
          </p:cNvPr>
          <p:cNvPicPr>
            <a:picLocks noChangeAspect="1"/>
          </p:cNvPicPr>
          <p:nvPr/>
        </p:nvPicPr>
        <p:blipFill>
          <a:blip r:embed="rId9"/>
          <a:stretch>
            <a:fillRect/>
          </a:stretch>
        </p:blipFill>
        <p:spPr>
          <a:xfrm>
            <a:off x="3899148" y="4419269"/>
            <a:ext cx="519620" cy="270788"/>
          </a:xfrm>
          <a:prstGeom prst="rect">
            <a:avLst/>
          </a:prstGeom>
        </p:spPr>
      </p:pic>
      <p:cxnSp>
        <p:nvCxnSpPr>
          <p:cNvPr id="34" name="直線單箭頭接點 33">
            <a:extLst>
              <a:ext uri="{FF2B5EF4-FFF2-40B4-BE49-F238E27FC236}">
                <a16:creationId xmlns:a16="http://schemas.microsoft.com/office/drawing/2014/main" id="{552626EE-7F5B-4C19-B18E-950421277ECD}"/>
              </a:ext>
            </a:extLst>
          </p:cNvPr>
          <p:cNvCxnSpPr>
            <a:stCxn id="30" idx="0"/>
            <a:endCxn id="31" idx="1"/>
          </p:cNvCxnSpPr>
          <p:nvPr/>
        </p:nvCxnSpPr>
        <p:spPr>
          <a:xfrm flipV="1">
            <a:off x="744788" y="1557971"/>
            <a:ext cx="1136765" cy="1104716"/>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C0C694C3-48E7-4A99-BCF6-3D9E789C75BD}"/>
              </a:ext>
            </a:extLst>
          </p:cNvPr>
          <p:cNvCxnSpPr>
            <a:stCxn id="29" idx="0"/>
            <a:endCxn id="31" idx="3"/>
          </p:cNvCxnSpPr>
          <p:nvPr/>
        </p:nvCxnSpPr>
        <p:spPr>
          <a:xfrm flipH="1" flipV="1">
            <a:off x="2368259" y="1557971"/>
            <a:ext cx="1189526" cy="30184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7" name="矩形: 圓角 36">
            <a:extLst>
              <a:ext uri="{FF2B5EF4-FFF2-40B4-BE49-F238E27FC236}">
                <a16:creationId xmlns:a16="http://schemas.microsoft.com/office/drawing/2014/main" id="{78FDCFE6-261B-42CD-B0A5-3DC89F7EF085}"/>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Tree>
    <p:extLst>
      <p:ext uri="{BB962C8B-B14F-4D97-AF65-F5344CB8AC3E}">
        <p14:creationId xmlns:p14="http://schemas.microsoft.com/office/powerpoint/2010/main" val="68054550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1">
            <a:extLst>
              <a:ext uri="{FF2B5EF4-FFF2-40B4-BE49-F238E27FC236}">
                <a16:creationId xmlns:a16="http://schemas.microsoft.com/office/drawing/2014/main" id="{B7F16F19-402D-43BB-B929-C20B1F2F3B1F}"/>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Soft-margin SVM </a:t>
            </a:r>
            <a:r>
              <a:rPr kumimoji="0" lang="zh-TW" altLang="en-US"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設計概念</a:t>
            </a: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 </a:t>
            </a:r>
            <a:endParaRPr kumimoji="0" lang="en-US" altLang="zh-TW" sz="3200" b="0"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10" name="矩形 9">
            <a:extLst>
              <a:ext uri="{FF2B5EF4-FFF2-40B4-BE49-F238E27FC236}">
                <a16:creationId xmlns:a16="http://schemas.microsoft.com/office/drawing/2014/main" id="{06313D8F-AC61-4B06-8B02-5B1504CF193C}"/>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軟邊界 </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SVM</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可容許分錯的資料，避免模型產生過擬合</a:t>
            </a:r>
          </a:p>
        </p:txBody>
      </p:sp>
      <p:pic>
        <p:nvPicPr>
          <p:cNvPr id="13" name="圖片 12">
            <a:extLst>
              <a:ext uri="{FF2B5EF4-FFF2-40B4-BE49-F238E27FC236}">
                <a16:creationId xmlns:a16="http://schemas.microsoft.com/office/drawing/2014/main" id="{7946E68A-BD9A-48CE-A79C-DB0E3F438D91}"/>
              </a:ext>
            </a:extLst>
          </p:cNvPr>
          <p:cNvPicPr>
            <a:picLocks noChangeAspect="1"/>
          </p:cNvPicPr>
          <p:nvPr/>
        </p:nvPicPr>
        <p:blipFill>
          <a:blip r:embed="rId2"/>
          <a:stretch>
            <a:fillRect/>
          </a:stretch>
        </p:blipFill>
        <p:spPr>
          <a:xfrm>
            <a:off x="7763908" y="3438293"/>
            <a:ext cx="2171111" cy="658142"/>
          </a:xfrm>
          <a:prstGeom prst="rect">
            <a:avLst/>
          </a:prstGeom>
        </p:spPr>
      </p:pic>
      <p:pic>
        <p:nvPicPr>
          <p:cNvPr id="14" name="圖片 13">
            <a:extLst>
              <a:ext uri="{FF2B5EF4-FFF2-40B4-BE49-F238E27FC236}">
                <a16:creationId xmlns:a16="http://schemas.microsoft.com/office/drawing/2014/main" id="{D619A262-72DF-486F-9A6F-C59F7CA38C5A}"/>
              </a:ext>
            </a:extLst>
          </p:cNvPr>
          <p:cNvPicPr>
            <a:picLocks noChangeAspect="1"/>
          </p:cNvPicPr>
          <p:nvPr/>
        </p:nvPicPr>
        <p:blipFill>
          <a:blip r:embed="rId3"/>
          <a:stretch>
            <a:fillRect/>
          </a:stretch>
        </p:blipFill>
        <p:spPr>
          <a:xfrm>
            <a:off x="10746583" y="3711929"/>
            <a:ext cx="753018" cy="223552"/>
          </a:xfrm>
          <a:prstGeom prst="rect">
            <a:avLst/>
          </a:prstGeom>
        </p:spPr>
      </p:pic>
      <p:pic>
        <p:nvPicPr>
          <p:cNvPr id="15" name="圖片 14">
            <a:extLst>
              <a:ext uri="{FF2B5EF4-FFF2-40B4-BE49-F238E27FC236}">
                <a16:creationId xmlns:a16="http://schemas.microsoft.com/office/drawing/2014/main" id="{08943625-59AF-4EF7-9443-002F1EDF0819}"/>
              </a:ext>
            </a:extLst>
          </p:cNvPr>
          <p:cNvPicPr>
            <a:picLocks noChangeAspect="1"/>
          </p:cNvPicPr>
          <p:nvPr/>
        </p:nvPicPr>
        <p:blipFill>
          <a:blip r:embed="rId4"/>
          <a:stretch>
            <a:fillRect/>
          </a:stretch>
        </p:blipFill>
        <p:spPr>
          <a:xfrm>
            <a:off x="7763908" y="4297139"/>
            <a:ext cx="2579612" cy="272335"/>
          </a:xfrm>
          <a:prstGeom prst="rect">
            <a:avLst/>
          </a:prstGeom>
        </p:spPr>
      </p:pic>
      <p:sp>
        <p:nvSpPr>
          <p:cNvPr id="16" name="矩形 15">
            <a:extLst>
              <a:ext uri="{FF2B5EF4-FFF2-40B4-BE49-F238E27FC236}">
                <a16:creationId xmlns:a16="http://schemas.microsoft.com/office/drawing/2014/main" id="{90A10C07-ED97-499D-A07E-6D94DD1128EC}"/>
              </a:ext>
            </a:extLst>
          </p:cNvPr>
          <p:cNvSpPr/>
          <p:nvPr/>
        </p:nvSpPr>
        <p:spPr>
          <a:xfrm>
            <a:off x="7104112" y="3068960"/>
            <a:ext cx="131959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Constrain:</a:t>
            </a:r>
          </a:p>
        </p:txBody>
      </p:sp>
      <p:cxnSp>
        <p:nvCxnSpPr>
          <p:cNvPr id="17" name="接點: 肘形 16">
            <a:extLst>
              <a:ext uri="{FF2B5EF4-FFF2-40B4-BE49-F238E27FC236}">
                <a16:creationId xmlns:a16="http://schemas.microsoft.com/office/drawing/2014/main" id="{6928DD54-0838-410A-AF80-235C02AD830F}"/>
              </a:ext>
            </a:extLst>
          </p:cNvPr>
          <p:cNvCxnSpPr>
            <a:cxnSpLocks/>
            <a:stCxn id="13" idx="3"/>
            <a:endCxn id="15" idx="3"/>
          </p:cNvCxnSpPr>
          <p:nvPr/>
        </p:nvCxnSpPr>
        <p:spPr>
          <a:xfrm>
            <a:off x="9935019" y="3767364"/>
            <a:ext cx="408501" cy="665943"/>
          </a:xfrm>
          <a:prstGeom prst="bentConnector3">
            <a:avLst>
              <a:gd name="adj1" fmla="val 155961"/>
            </a:avLst>
          </a:prstGeom>
          <a:ln>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22" name="矩形 21">
            <a:extLst>
              <a:ext uri="{FF2B5EF4-FFF2-40B4-BE49-F238E27FC236}">
                <a16:creationId xmlns:a16="http://schemas.microsoft.com/office/drawing/2014/main" id="{AF17D782-61D3-4154-9F77-CF825871FCA1}"/>
              </a:ext>
            </a:extLst>
          </p:cNvPr>
          <p:cNvSpPr/>
          <p:nvPr/>
        </p:nvSpPr>
        <p:spPr>
          <a:xfrm>
            <a:off x="7104112" y="1700808"/>
            <a:ext cx="256384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Goal (what we want):</a:t>
            </a:r>
            <a:r>
              <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 </a:t>
            </a:r>
            <a:endPar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endParaRPr>
          </a:p>
        </p:txBody>
      </p:sp>
      <p:pic>
        <p:nvPicPr>
          <p:cNvPr id="23" name="圖片 22">
            <a:extLst>
              <a:ext uri="{FF2B5EF4-FFF2-40B4-BE49-F238E27FC236}">
                <a16:creationId xmlns:a16="http://schemas.microsoft.com/office/drawing/2014/main" id="{CC55E11F-F195-438B-9B5F-CD52E9593779}"/>
              </a:ext>
            </a:extLst>
          </p:cNvPr>
          <p:cNvPicPr>
            <a:picLocks noChangeAspect="1"/>
          </p:cNvPicPr>
          <p:nvPr/>
        </p:nvPicPr>
        <p:blipFill>
          <a:blip r:embed="rId5"/>
          <a:stretch>
            <a:fillRect/>
          </a:stretch>
        </p:blipFill>
        <p:spPr>
          <a:xfrm>
            <a:off x="8153400" y="2270844"/>
            <a:ext cx="1514555" cy="585524"/>
          </a:xfrm>
          <a:prstGeom prst="rect">
            <a:avLst/>
          </a:prstGeom>
        </p:spPr>
      </p:pic>
      <p:sp>
        <p:nvSpPr>
          <p:cNvPr id="24" name="文字方塊 23">
            <a:extLst>
              <a:ext uri="{FF2B5EF4-FFF2-40B4-BE49-F238E27FC236}">
                <a16:creationId xmlns:a16="http://schemas.microsoft.com/office/drawing/2014/main" id="{8942F68D-39F0-4405-A778-A5FB1E72B3DC}"/>
              </a:ext>
            </a:extLst>
          </p:cNvPr>
          <p:cNvSpPr txBox="1"/>
          <p:nvPr/>
        </p:nvSpPr>
        <p:spPr>
          <a:xfrm>
            <a:off x="7340600" y="2368972"/>
            <a:ext cx="5838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Min</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5" name="文字方塊 24">
            <a:extLst>
              <a:ext uri="{FF2B5EF4-FFF2-40B4-BE49-F238E27FC236}">
                <a16:creationId xmlns:a16="http://schemas.microsoft.com/office/drawing/2014/main" id="{8F6533F0-3FEA-4B69-94B9-A1B0051B4BFC}"/>
              </a:ext>
            </a:extLst>
          </p:cNvPr>
          <p:cNvSpPr txBox="1"/>
          <p:nvPr/>
        </p:nvSpPr>
        <p:spPr>
          <a:xfrm>
            <a:off x="7105075" y="5030738"/>
            <a:ext cx="17443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Slack variable:</a:t>
            </a:r>
            <a:endPar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endParaRPr>
          </a:p>
        </p:txBody>
      </p:sp>
      <p:pic>
        <p:nvPicPr>
          <p:cNvPr id="26" name="圖片 25">
            <a:extLst>
              <a:ext uri="{FF2B5EF4-FFF2-40B4-BE49-F238E27FC236}">
                <a16:creationId xmlns:a16="http://schemas.microsoft.com/office/drawing/2014/main" id="{EAF57FE0-2691-4931-BD03-F5B02E9CE842}"/>
              </a:ext>
            </a:extLst>
          </p:cNvPr>
          <p:cNvPicPr>
            <a:picLocks noChangeAspect="1"/>
          </p:cNvPicPr>
          <p:nvPr/>
        </p:nvPicPr>
        <p:blipFill>
          <a:blip r:embed="rId6"/>
          <a:stretch>
            <a:fillRect/>
          </a:stretch>
        </p:blipFill>
        <p:spPr>
          <a:xfrm>
            <a:off x="8849463" y="5457205"/>
            <a:ext cx="917764" cy="615949"/>
          </a:xfrm>
          <a:prstGeom prst="rect">
            <a:avLst/>
          </a:prstGeom>
        </p:spPr>
      </p:pic>
      <p:sp>
        <p:nvSpPr>
          <p:cNvPr id="27" name="矩形 26">
            <a:extLst>
              <a:ext uri="{FF2B5EF4-FFF2-40B4-BE49-F238E27FC236}">
                <a16:creationId xmlns:a16="http://schemas.microsoft.com/office/drawing/2014/main" id="{92968A61-7123-41C1-9BC0-074DE5E54EB0}"/>
              </a:ext>
            </a:extLst>
          </p:cNvPr>
          <p:cNvSpPr/>
          <p:nvPr/>
        </p:nvSpPr>
        <p:spPr>
          <a:xfrm>
            <a:off x="618068" y="5144107"/>
            <a:ext cx="5418396" cy="769441"/>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我們利用 </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 </a:t>
            </a: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來對 ∑</a:t>
            </a:r>
            <a:r>
              <a:rPr kumimoji="0" lang="el-GR"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ξ</a:t>
            </a:r>
            <a:r>
              <a:rPr kumimoji="0" lang="en-US" altLang="zh-TW" sz="1600" b="1"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做控制：</a:t>
            </a:r>
            <a:endPar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值增加</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=&gt; ∑</a:t>
            </a:r>
            <a:r>
              <a:rPr kumimoji="0" lang="en-US" altLang="zh-TW" sz="1200" b="1"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ξi</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減少</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=&gt; </a:t>
            </a:r>
            <a:r>
              <a:rPr kumimoji="0" lang="en-US" altLang="zh-TW" sz="1200" b="1"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ξi</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減少</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=&gt; “Margin”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減少</a:t>
            </a:r>
          </a:p>
        </p:txBody>
      </p:sp>
      <p:pic>
        <p:nvPicPr>
          <p:cNvPr id="2" name="圖片 1">
            <a:extLst>
              <a:ext uri="{FF2B5EF4-FFF2-40B4-BE49-F238E27FC236}">
                <a16:creationId xmlns:a16="http://schemas.microsoft.com/office/drawing/2014/main" id="{3B196037-D912-4578-8402-A5101A06B00A}"/>
              </a:ext>
            </a:extLst>
          </p:cNvPr>
          <p:cNvPicPr>
            <a:picLocks noChangeAspect="1"/>
          </p:cNvPicPr>
          <p:nvPr/>
        </p:nvPicPr>
        <p:blipFill>
          <a:blip r:embed="rId7"/>
          <a:stretch>
            <a:fillRect/>
          </a:stretch>
        </p:blipFill>
        <p:spPr>
          <a:xfrm>
            <a:off x="618068" y="1609086"/>
            <a:ext cx="5192771" cy="3421652"/>
          </a:xfrm>
          <a:prstGeom prst="rect">
            <a:avLst/>
          </a:prstGeom>
        </p:spPr>
      </p:pic>
      <p:sp>
        <p:nvSpPr>
          <p:cNvPr id="33" name="矩形: 圓角 32">
            <a:extLst>
              <a:ext uri="{FF2B5EF4-FFF2-40B4-BE49-F238E27FC236}">
                <a16:creationId xmlns:a16="http://schemas.microsoft.com/office/drawing/2014/main" id="{D3BBFF95-4274-404E-B64F-090095BB7A8E}"/>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Tree>
    <p:extLst>
      <p:ext uri="{BB962C8B-B14F-4D97-AF65-F5344CB8AC3E}">
        <p14:creationId xmlns:p14="http://schemas.microsoft.com/office/powerpoint/2010/main" val="234412905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9" name="群組 68">
            <a:extLst>
              <a:ext uri="{FF2B5EF4-FFF2-40B4-BE49-F238E27FC236}">
                <a16:creationId xmlns:a16="http://schemas.microsoft.com/office/drawing/2014/main" id="{A911BC6F-DEE2-4F7F-011E-AE63E1EC47AA}"/>
              </a:ext>
            </a:extLst>
          </p:cNvPr>
          <p:cNvGrpSpPr/>
          <p:nvPr/>
        </p:nvGrpSpPr>
        <p:grpSpPr>
          <a:xfrm>
            <a:off x="2927648" y="3629999"/>
            <a:ext cx="3337985" cy="2555608"/>
            <a:chOff x="983432" y="3305293"/>
            <a:chExt cx="4208763" cy="3222287"/>
          </a:xfrm>
        </p:grpSpPr>
        <p:grpSp>
          <p:nvGrpSpPr>
            <p:cNvPr id="70" name="群組 69">
              <a:extLst>
                <a:ext uri="{FF2B5EF4-FFF2-40B4-BE49-F238E27FC236}">
                  <a16:creationId xmlns:a16="http://schemas.microsoft.com/office/drawing/2014/main" id="{3ADB5FB8-6118-5EEF-E510-F83D4985E213}"/>
                </a:ext>
              </a:extLst>
            </p:cNvPr>
            <p:cNvGrpSpPr/>
            <p:nvPr/>
          </p:nvGrpSpPr>
          <p:grpSpPr>
            <a:xfrm>
              <a:off x="983432" y="3805177"/>
              <a:ext cx="4208763" cy="2454826"/>
              <a:chOff x="479376" y="2483782"/>
              <a:chExt cx="4789282" cy="2793423"/>
            </a:xfrm>
          </p:grpSpPr>
          <p:pic>
            <p:nvPicPr>
              <p:cNvPr id="74" name="圖片 73">
                <a:extLst>
                  <a:ext uri="{FF2B5EF4-FFF2-40B4-BE49-F238E27FC236}">
                    <a16:creationId xmlns:a16="http://schemas.microsoft.com/office/drawing/2014/main" id="{70497719-FB7B-A8E9-4D32-C455A0AEEEDA}"/>
                  </a:ext>
                </a:extLst>
              </p:cNvPr>
              <p:cNvPicPr>
                <a:picLocks noChangeAspect="1"/>
              </p:cNvPicPr>
              <p:nvPr/>
            </p:nvPicPr>
            <p:blipFill>
              <a:blip r:embed="rId3"/>
              <a:stretch>
                <a:fillRect/>
              </a:stretch>
            </p:blipFill>
            <p:spPr>
              <a:xfrm>
                <a:off x="911424" y="2924944"/>
                <a:ext cx="3286953" cy="1728192"/>
              </a:xfrm>
              <a:prstGeom prst="rect">
                <a:avLst/>
              </a:prstGeom>
            </p:spPr>
          </p:pic>
          <p:pic>
            <p:nvPicPr>
              <p:cNvPr id="75" name="圖片 74">
                <a:extLst>
                  <a:ext uri="{FF2B5EF4-FFF2-40B4-BE49-F238E27FC236}">
                    <a16:creationId xmlns:a16="http://schemas.microsoft.com/office/drawing/2014/main" id="{5172581D-06C1-0A2D-6714-57B538DFD0BC}"/>
                  </a:ext>
                </a:extLst>
              </p:cNvPr>
              <p:cNvPicPr>
                <a:picLocks noChangeAspect="1"/>
              </p:cNvPicPr>
              <p:nvPr/>
            </p:nvPicPr>
            <p:blipFill>
              <a:blip r:embed="rId4"/>
              <a:stretch>
                <a:fillRect/>
              </a:stretch>
            </p:blipFill>
            <p:spPr>
              <a:xfrm>
                <a:off x="479376" y="2636912"/>
                <a:ext cx="4320480" cy="2640293"/>
              </a:xfrm>
              <a:prstGeom prst="rect">
                <a:avLst/>
              </a:prstGeom>
            </p:spPr>
          </p:pic>
          <p:sp>
            <p:nvSpPr>
              <p:cNvPr id="76" name="矩形 75">
                <a:extLst>
                  <a:ext uri="{FF2B5EF4-FFF2-40B4-BE49-F238E27FC236}">
                    <a16:creationId xmlns:a16="http://schemas.microsoft.com/office/drawing/2014/main" id="{DA934786-23D6-235B-6B29-65797273AC87}"/>
                  </a:ext>
                </a:extLst>
              </p:cNvPr>
              <p:cNvSpPr/>
              <p:nvPr/>
            </p:nvSpPr>
            <p:spPr>
              <a:xfrm>
                <a:off x="1343472" y="2996952"/>
                <a:ext cx="2376264" cy="18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pic>
            <p:nvPicPr>
              <p:cNvPr id="77" name="圖片 76">
                <a:extLst>
                  <a:ext uri="{FF2B5EF4-FFF2-40B4-BE49-F238E27FC236}">
                    <a16:creationId xmlns:a16="http://schemas.microsoft.com/office/drawing/2014/main" id="{752F5704-7CB8-F45A-B89E-8467D395D890}"/>
                  </a:ext>
                </a:extLst>
              </p:cNvPr>
              <p:cNvPicPr>
                <a:picLocks noChangeAspect="1"/>
              </p:cNvPicPr>
              <p:nvPr/>
            </p:nvPicPr>
            <p:blipFill rotWithShape="1">
              <a:blip r:embed="rId5"/>
              <a:srcRect l="8215" r="4595"/>
              <a:stretch/>
            </p:blipFill>
            <p:spPr>
              <a:xfrm rot="15108474">
                <a:off x="1414731" y="2881925"/>
                <a:ext cx="2180017" cy="1879907"/>
              </a:xfrm>
              <a:prstGeom prst="ellipse">
                <a:avLst/>
              </a:prstGeom>
            </p:spPr>
          </p:pic>
          <p:sp>
            <p:nvSpPr>
              <p:cNvPr id="78" name="矩形 77">
                <a:extLst>
                  <a:ext uri="{FF2B5EF4-FFF2-40B4-BE49-F238E27FC236}">
                    <a16:creationId xmlns:a16="http://schemas.microsoft.com/office/drawing/2014/main" id="{00EBD958-9860-738C-CFB4-96C1103A26B1}"/>
                  </a:ext>
                </a:extLst>
              </p:cNvPr>
              <p:cNvSpPr/>
              <p:nvPr/>
            </p:nvSpPr>
            <p:spPr>
              <a:xfrm>
                <a:off x="3143672" y="4509120"/>
                <a:ext cx="14401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79" name="直線接點 78">
                <a:extLst>
                  <a:ext uri="{FF2B5EF4-FFF2-40B4-BE49-F238E27FC236}">
                    <a16:creationId xmlns:a16="http://schemas.microsoft.com/office/drawing/2014/main" id="{EAE5306E-678F-C508-B4CC-0077CC32E37F}"/>
                  </a:ext>
                </a:extLst>
              </p:cNvPr>
              <p:cNvCxnSpPr/>
              <p:nvPr/>
            </p:nvCxnSpPr>
            <p:spPr>
              <a:xfrm flipV="1">
                <a:off x="1487488" y="2636912"/>
                <a:ext cx="1944216" cy="1944216"/>
              </a:xfrm>
              <a:prstGeom prst="line">
                <a:avLst/>
              </a:prstGeom>
              <a:ln w="28575">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接點 79">
                <a:extLst>
                  <a:ext uri="{FF2B5EF4-FFF2-40B4-BE49-F238E27FC236}">
                    <a16:creationId xmlns:a16="http://schemas.microsoft.com/office/drawing/2014/main" id="{B1D5A163-DF7F-7FFB-7F2B-9DAB9F0A11AD}"/>
                  </a:ext>
                </a:extLst>
              </p:cNvPr>
              <p:cNvCxnSpPr/>
              <p:nvPr/>
            </p:nvCxnSpPr>
            <p:spPr>
              <a:xfrm flipV="1">
                <a:off x="1631504" y="2780928"/>
                <a:ext cx="1944216" cy="194421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1" name="直線接點 80">
                <a:extLst>
                  <a:ext uri="{FF2B5EF4-FFF2-40B4-BE49-F238E27FC236}">
                    <a16:creationId xmlns:a16="http://schemas.microsoft.com/office/drawing/2014/main" id="{438CC9A8-61F8-58E8-CA0F-1F854B87CC37}"/>
                  </a:ext>
                </a:extLst>
              </p:cNvPr>
              <p:cNvCxnSpPr/>
              <p:nvPr/>
            </p:nvCxnSpPr>
            <p:spPr>
              <a:xfrm flipV="1">
                <a:off x="1775520" y="2924944"/>
                <a:ext cx="1944216" cy="1944216"/>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82" name="圖片 81">
                <a:extLst>
                  <a:ext uri="{FF2B5EF4-FFF2-40B4-BE49-F238E27FC236}">
                    <a16:creationId xmlns:a16="http://schemas.microsoft.com/office/drawing/2014/main" id="{5CC391B2-A723-3907-B88D-693FA017E3EA}"/>
                  </a:ext>
                </a:extLst>
              </p:cNvPr>
              <p:cNvPicPr>
                <a:picLocks noChangeAspect="1"/>
              </p:cNvPicPr>
              <p:nvPr/>
            </p:nvPicPr>
            <p:blipFill>
              <a:blip r:embed="rId6"/>
              <a:stretch>
                <a:fillRect/>
              </a:stretch>
            </p:blipFill>
            <p:spPr>
              <a:xfrm>
                <a:off x="3324440" y="4351362"/>
                <a:ext cx="1944218" cy="315509"/>
              </a:xfrm>
              <a:prstGeom prst="rect">
                <a:avLst/>
              </a:prstGeom>
            </p:spPr>
          </p:pic>
          <p:pic>
            <p:nvPicPr>
              <p:cNvPr id="83" name="圖片 82">
                <a:extLst>
                  <a:ext uri="{FF2B5EF4-FFF2-40B4-BE49-F238E27FC236}">
                    <a16:creationId xmlns:a16="http://schemas.microsoft.com/office/drawing/2014/main" id="{4979F6B7-A964-98F4-7D3E-D79CA5EF1FA6}"/>
                  </a:ext>
                </a:extLst>
              </p:cNvPr>
              <p:cNvPicPr>
                <a:picLocks noChangeAspect="1"/>
              </p:cNvPicPr>
              <p:nvPr/>
            </p:nvPicPr>
            <p:blipFill>
              <a:blip r:embed="rId7"/>
              <a:stretch>
                <a:fillRect/>
              </a:stretch>
            </p:blipFill>
            <p:spPr>
              <a:xfrm>
                <a:off x="811102" y="2483782"/>
                <a:ext cx="1944218" cy="255124"/>
              </a:xfrm>
              <a:prstGeom prst="rect">
                <a:avLst/>
              </a:prstGeom>
            </p:spPr>
          </p:pic>
        </p:grpSp>
        <p:sp>
          <p:nvSpPr>
            <p:cNvPr id="71" name="矩形 70">
              <a:extLst>
                <a:ext uri="{FF2B5EF4-FFF2-40B4-BE49-F238E27FC236}">
                  <a16:creationId xmlns:a16="http://schemas.microsoft.com/office/drawing/2014/main" id="{CAB52588-E84C-E8FA-2921-D1AD34DA04D4}"/>
                </a:ext>
              </a:extLst>
            </p:cNvPr>
            <p:cNvSpPr/>
            <p:nvPr/>
          </p:nvSpPr>
          <p:spPr>
            <a:xfrm rot="18886231">
              <a:off x="1502021" y="4823359"/>
              <a:ext cx="2519708" cy="208562"/>
            </a:xfrm>
            <a:prstGeom prst="rect">
              <a:avLst/>
            </a:prstGeom>
            <a:solidFill>
              <a:srgbClr val="DDF5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72" name="矩形 71">
              <a:extLst>
                <a:ext uri="{FF2B5EF4-FFF2-40B4-BE49-F238E27FC236}">
                  <a16:creationId xmlns:a16="http://schemas.microsoft.com/office/drawing/2014/main" id="{5AB2D387-EAFF-6B06-4865-B2F50F33CAD1}"/>
                </a:ext>
              </a:extLst>
            </p:cNvPr>
            <p:cNvSpPr/>
            <p:nvPr/>
          </p:nvSpPr>
          <p:spPr>
            <a:xfrm rot="18886231">
              <a:off x="1231785" y="4202071"/>
              <a:ext cx="2519708" cy="726151"/>
            </a:xfrm>
            <a:prstGeom prst="rect">
              <a:avLst/>
            </a:prstGeom>
            <a:solidFill>
              <a:srgbClr val="D9FF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73" name="矩形 72">
              <a:extLst>
                <a:ext uri="{FF2B5EF4-FFF2-40B4-BE49-F238E27FC236}">
                  <a16:creationId xmlns:a16="http://schemas.microsoft.com/office/drawing/2014/main" id="{23C314D5-D95E-72EE-EA5A-CD373DAA75A8}"/>
                </a:ext>
              </a:extLst>
            </p:cNvPr>
            <p:cNvSpPr/>
            <p:nvPr/>
          </p:nvSpPr>
          <p:spPr>
            <a:xfrm rot="18886231">
              <a:off x="1934903" y="4809474"/>
              <a:ext cx="2519707" cy="916505"/>
            </a:xfrm>
            <a:prstGeom prst="rect">
              <a:avLst/>
            </a:prstGeom>
            <a:solidFill>
              <a:srgbClr val="FDD3D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SVM </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的損失函數</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Hinge loss</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在支持向量機中，我們允許模型對一些數據點進行錯誤分類。我們對這種錯誤分類對模型進行懲罰。</a:t>
            </a: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Support Vector Machine (SVM)</a:t>
            </a:r>
          </a:p>
        </p:txBody>
      </p:sp>
      <p:sp>
        <p:nvSpPr>
          <p:cNvPr id="53" name="矩形 52">
            <a:extLst>
              <a:ext uri="{FF2B5EF4-FFF2-40B4-BE49-F238E27FC236}">
                <a16:creationId xmlns:a16="http://schemas.microsoft.com/office/drawing/2014/main" id="{32E04057-ED99-46EB-804B-50C6F571F382}"/>
              </a:ext>
            </a:extLst>
          </p:cNvPr>
          <p:cNvSpPr/>
          <p:nvPr/>
        </p:nvSpPr>
        <p:spPr>
          <a:xfrm>
            <a:off x="5879976" y="1700808"/>
            <a:ext cx="329955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Goal (</a:t>
            </a:r>
            <a:r>
              <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最小化 </a:t>
            </a: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Slack variable):</a:t>
            </a:r>
            <a:r>
              <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 </a:t>
            </a:r>
            <a:endPar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endParaRPr>
          </a:p>
        </p:txBody>
      </p:sp>
      <p:pic>
        <p:nvPicPr>
          <p:cNvPr id="6" name="圖片 5">
            <a:extLst>
              <a:ext uri="{FF2B5EF4-FFF2-40B4-BE49-F238E27FC236}">
                <a16:creationId xmlns:a16="http://schemas.microsoft.com/office/drawing/2014/main" id="{49810451-40E0-6DB2-7901-6738A1249DEE}"/>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5879976" y="2276872"/>
            <a:ext cx="5562304" cy="1512168"/>
          </a:xfrm>
          <a:prstGeom prst="rect">
            <a:avLst/>
          </a:prstGeom>
        </p:spPr>
      </p:pic>
      <p:pic>
        <p:nvPicPr>
          <p:cNvPr id="1026" name="Picture 2" descr="Lightbox">
            <a:extLst>
              <a:ext uri="{FF2B5EF4-FFF2-40B4-BE49-F238E27FC236}">
                <a16:creationId xmlns:a16="http://schemas.microsoft.com/office/drawing/2014/main" id="{B300AA84-2CDC-BA17-8192-3ADDD4B537B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9416" y="1484784"/>
            <a:ext cx="4104456" cy="2052228"/>
          </a:xfrm>
          <a:prstGeom prst="rect">
            <a:avLst/>
          </a:prstGeom>
          <a:noFill/>
          <a:extLst>
            <a:ext uri="{909E8E84-426E-40DD-AFC4-6F175D3DCCD1}">
              <a14:hiddenFill xmlns:a14="http://schemas.microsoft.com/office/drawing/2010/main">
                <a:solidFill>
                  <a:srgbClr val="FFFFFF"/>
                </a:solidFill>
              </a14:hiddenFill>
            </a:ext>
          </a:extLst>
        </p:spPr>
      </p:pic>
      <p:sp>
        <p:nvSpPr>
          <p:cNvPr id="39" name="文字方塊 38">
            <a:extLst>
              <a:ext uri="{FF2B5EF4-FFF2-40B4-BE49-F238E27FC236}">
                <a16:creationId xmlns:a16="http://schemas.microsoft.com/office/drawing/2014/main" id="{43940946-DBF6-0505-D336-CCD10E34B3D9}"/>
              </a:ext>
            </a:extLst>
          </p:cNvPr>
          <p:cNvSpPr txBox="1"/>
          <p:nvPr/>
        </p:nvSpPr>
        <p:spPr>
          <a:xfrm>
            <a:off x="6888088" y="4005064"/>
            <a:ext cx="5244874" cy="2123658"/>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Nunito" pitchFamily="2" charset="0"/>
                <a:ea typeface="新細明體" panose="02020500000000000000" pitchFamily="18" charset="-120"/>
                <a:cs typeface="+mn-cs"/>
              </a:rPr>
              <a:t>Here we introduce slack variable ϵ</a:t>
            </a:r>
            <a:r>
              <a:rPr kumimoji="0" lang="en-US" altLang="zh-TW" sz="1200" b="1" i="0" u="none" strike="noStrike" kern="1200" cap="none" spc="0" normalizeH="0" baseline="-25000" noProof="0" dirty="0" err="1">
                <a:ln>
                  <a:noFill/>
                </a:ln>
                <a:solidFill>
                  <a:srgbClr val="D8D8D8">
                    <a:lumMod val="10000"/>
                  </a:srgbClr>
                </a:solidFill>
                <a:effectLst/>
                <a:highlight>
                  <a:srgbClr val="FFFFFF"/>
                </a:highlight>
                <a:uLnTx/>
                <a:uFillTx/>
                <a:latin typeface="Nunito" pitchFamily="2" charset="0"/>
                <a:ea typeface="新細明體" panose="02020500000000000000" pitchFamily="18" charset="-120"/>
                <a:cs typeface="+mn-cs"/>
              </a:rPr>
              <a:t>i</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Nunito" pitchFamily="2" charset="0"/>
                <a:ea typeface="新細明體" panose="02020500000000000000" pitchFamily="18" charset="-120"/>
                <a:cs typeface="+mn-cs"/>
              </a:rPr>
              <a: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rPr>
              <a:t>if confidence score &lt; 1, it means that classifier did not classify the point correctly and incurring a linear penalty of ϵ</a:t>
            </a:r>
            <a:r>
              <a:rPr kumimoji="0" lang="en-US" altLang="zh-TW" sz="1200" b="0" i="0" u="none" strike="noStrike" kern="1200" cap="none" spc="0" normalizeH="0" baseline="-25000" noProof="0" dirty="0" err="1">
                <a:ln>
                  <a:noFill/>
                </a:ln>
                <a:solidFill>
                  <a:srgbClr val="273239"/>
                </a:solidFill>
                <a:effectLst/>
                <a:highlight>
                  <a:srgbClr val="FFFFFF"/>
                </a:highlight>
                <a:uLnTx/>
                <a:uFillTx/>
                <a:latin typeface="Nunito" pitchFamily="2" charset="0"/>
                <a:ea typeface="新細明體" panose="02020500000000000000" pitchFamily="18" charset="-120"/>
                <a:cs typeface="+mn-cs"/>
              </a:rPr>
              <a:t>i</a:t>
            </a:r>
            <a:endParaRPr kumimoji="0" lang="en-US" altLang="zh-TW" sz="1200" b="0" i="0" u="none" strike="noStrike" kern="1200" cap="none" spc="0" normalizeH="0" baseline="-2500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rPr>
              <a:t>If 0&lt;ϵ</a:t>
            </a:r>
            <a:r>
              <a:rPr kumimoji="0" lang="en-US" altLang="zh-TW" sz="1200" b="0" i="0" u="none" strike="noStrike" kern="1200" cap="none" spc="0" normalizeH="0" baseline="-25000" noProof="0" dirty="0" err="1">
                <a:ln>
                  <a:noFill/>
                </a:ln>
                <a:solidFill>
                  <a:srgbClr val="273239"/>
                </a:solidFill>
                <a:effectLst/>
                <a:highlight>
                  <a:srgbClr val="FFFFFF"/>
                </a:highlight>
                <a:uLnTx/>
                <a:uFillTx/>
                <a:latin typeface="Nunito" pitchFamily="2" charset="0"/>
                <a:ea typeface="新細明體" panose="02020500000000000000" pitchFamily="18" charset="-120"/>
                <a:cs typeface="+mn-cs"/>
              </a:rPr>
              <a:t>i</a:t>
            </a:r>
            <a:r>
              <a:rPr kumimoji="0" lang="en-US" altLang="zh-TW" sz="12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rPr>
              <a:t> &lt;1 it means the point is correctly classified but lies between the hyperplane and margin plane</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2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rPr>
              <a:t>If ϵ</a:t>
            </a:r>
            <a:r>
              <a:rPr kumimoji="0" lang="en-US" altLang="zh-TW" sz="1200" b="0" i="0" u="none" strike="noStrike" kern="1200" cap="none" spc="0" normalizeH="0" baseline="-25000" noProof="0" dirty="0" err="1">
                <a:ln>
                  <a:noFill/>
                </a:ln>
                <a:solidFill>
                  <a:srgbClr val="273239"/>
                </a:solidFill>
                <a:effectLst/>
                <a:highlight>
                  <a:srgbClr val="FFFFFF"/>
                </a:highlight>
                <a:uLnTx/>
                <a:uFillTx/>
                <a:latin typeface="Nunito" pitchFamily="2" charset="0"/>
                <a:ea typeface="新細明體" panose="02020500000000000000" pitchFamily="18" charset="-120"/>
                <a:cs typeface="+mn-cs"/>
              </a:rPr>
              <a:t>i</a:t>
            </a:r>
            <a:r>
              <a:rPr kumimoji="0" lang="en-US" altLang="zh-TW" sz="12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rPr>
              <a:t>&gt;1 if means the point is on wrong side of hyperplane</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rPr>
              <a:t>C is a regularization parameter that balances the trade-off between maximizing the margin and minimizing classification errors.</a:t>
            </a:r>
          </a:p>
        </p:txBody>
      </p:sp>
      <p:sp>
        <p:nvSpPr>
          <p:cNvPr id="42" name="矩形 41">
            <a:extLst>
              <a:ext uri="{FF2B5EF4-FFF2-40B4-BE49-F238E27FC236}">
                <a16:creationId xmlns:a16="http://schemas.microsoft.com/office/drawing/2014/main" id="{5283E62F-8BAC-8F8E-2D10-87C2D0CD05B9}"/>
              </a:ext>
            </a:extLst>
          </p:cNvPr>
          <p:cNvSpPr/>
          <p:nvPr/>
        </p:nvSpPr>
        <p:spPr>
          <a:xfrm>
            <a:off x="8688288" y="2276872"/>
            <a:ext cx="2376264" cy="504056"/>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4" name="文字方塊 43">
            <a:extLst>
              <a:ext uri="{FF2B5EF4-FFF2-40B4-BE49-F238E27FC236}">
                <a16:creationId xmlns:a16="http://schemas.microsoft.com/office/drawing/2014/main" id="{874708EC-BA33-BEA2-517F-7C5C7BE6CF55}"/>
              </a:ext>
            </a:extLst>
          </p:cNvPr>
          <p:cNvSpPr txBox="1"/>
          <p:nvPr/>
        </p:nvSpPr>
        <p:spPr>
          <a:xfrm>
            <a:off x="9073974" y="1916832"/>
            <a:ext cx="191857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rPr>
              <a:t>slack variable </a:t>
            </a:r>
            <a:r>
              <a:rPr kumimoji="0" lang="el-GR" altLang="zh-TW" sz="1800" b="0" i="0" u="none" strike="noStrike" kern="1200" cap="none" spc="0" normalizeH="0" baseline="0" noProof="0" dirty="0">
                <a:ln>
                  <a:noFill/>
                </a:ln>
                <a:solidFill>
                  <a:srgbClr val="273239"/>
                </a:solidFill>
                <a:effectLst/>
                <a:highlight>
                  <a:srgbClr val="FFFFFF"/>
                </a:highlight>
                <a:uLnTx/>
                <a:uFillTx/>
                <a:latin typeface="Nunito" pitchFamily="2" charset="0"/>
                <a:ea typeface="新細明體" panose="02020500000000000000" pitchFamily="18" charset="-120"/>
                <a:cs typeface="+mn-cs"/>
              </a:rPr>
              <a:t>ϵ</a:t>
            </a:r>
            <a:r>
              <a:rPr kumimoji="0" lang="en-US" altLang="zh-TW" sz="1800" b="0" i="0" u="none" strike="noStrike" kern="1200" cap="none" spc="0" normalizeH="0" baseline="-25000" noProof="0" dirty="0" err="1">
                <a:ln>
                  <a:noFill/>
                </a:ln>
                <a:solidFill>
                  <a:srgbClr val="273239"/>
                </a:solidFill>
                <a:effectLst/>
                <a:highlight>
                  <a:srgbClr val="FFFFFF"/>
                </a:highlight>
                <a:uLnTx/>
                <a:uFillTx/>
                <a:latin typeface="Nunito" pitchFamily="2" charset="0"/>
                <a:ea typeface="新細明體" panose="02020500000000000000" pitchFamily="18" charset="-120"/>
                <a:cs typeface="+mn-cs"/>
              </a:rPr>
              <a:t>i</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nvGrpSpPr>
          <p:cNvPr id="68" name="群組 67">
            <a:extLst>
              <a:ext uri="{FF2B5EF4-FFF2-40B4-BE49-F238E27FC236}">
                <a16:creationId xmlns:a16="http://schemas.microsoft.com/office/drawing/2014/main" id="{A2A1B5C9-A21C-3BF1-09AB-2E16DEC4FD3E}"/>
              </a:ext>
            </a:extLst>
          </p:cNvPr>
          <p:cNvGrpSpPr/>
          <p:nvPr/>
        </p:nvGrpSpPr>
        <p:grpSpPr>
          <a:xfrm>
            <a:off x="0" y="3645024"/>
            <a:ext cx="3229166" cy="2565539"/>
            <a:chOff x="983432" y="3324239"/>
            <a:chExt cx="4071558" cy="3234810"/>
          </a:xfrm>
        </p:grpSpPr>
        <p:grpSp>
          <p:nvGrpSpPr>
            <p:cNvPr id="29" name="群組 28">
              <a:extLst>
                <a:ext uri="{FF2B5EF4-FFF2-40B4-BE49-F238E27FC236}">
                  <a16:creationId xmlns:a16="http://schemas.microsoft.com/office/drawing/2014/main" id="{55EF3DB5-9D15-A883-96A5-854A7D24E1E4}"/>
                </a:ext>
              </a:extLst>
            </p:cNvPr>
            <p:cNvGrpSpPr/>
            <p:nvPr/>
          </p:nvGrpSpPr>
          <p:grpSpPr>
            <a:xfrm>
              <a:off x="983432" y="3762664"/>
              <a:ext cx="4071558" cy="2497339"/>
              <a:chOff x="479376" y="2435405"/>
              <a:chExt cx="4633153" cy="2841800"/>
            </a:xfrm>
          </p:grpSpPr>
          <p:pic>
            <p:nvPicPr>
              <p:cNvPr id="4" name="圖片 3">
                <a:extLst>
                  <a:ext uri="{FF2B5EF4-FFF2-40B4-BE49-F238E27FC236}">
                    <a16:creationId xmlns:a16="http://schemas.microsoft.com/office/drawing/2014/main" id="{0D6F4182-728F-4A5A-A232-24E3EF799FE6}"/>
                  </a:ext>
                </a:extLst>
              </p:cNvPr>
              <p:cNvPicPr>
                <a:picLocks noChangeAspect="1"/>
              </p:cNvPicPr>
              <p:nvPr/>
            </p:nvPicPr>
            <p:blipFill>
              <a:blip r:embed="rId3"/>
              <a:stretch>
                <a:fillRect/>
              </a:stretch>
            </p:blipFill>
            <p:spPr>
              <a:xfrm>
                <a:off x="911424" y="2924944"/>
                <a:ext cx="3286953" cy="1728192"/>
              </a:xfrm>
              <a:prstGeom prst="rect">
                <a:avLst/>
              </a:prstGeom>
            </p:spPr>
          </p:pic>
          <p:pic>
            <p:nvPicPr>
              <p:cNvPr id="2" name="圖片 1">
                <a:extLst>
                  <a:ext uri="{FF2B5EF4-FFF2-40B4-BE49-F238E27FC236}">
                    <a16:creationId xmlns:a16="http://schemas.microsoft.com/office/drawing/2014/main" id="{2D358FCF-6C2D-4198-B437-BDEFB2831D88}"/>
                  </a:ext>
                </a:extLst>
              </p:cNvPr>
              <p:cNvPicPr>
                <a:picLocks noChangeAspect="1"/>
              </p:cNvPicPr>
              <p:nvPr/>
            </p:nvPicPr>
            <p:blipFill>
              <a:blip r:embed="rId4"/>
              <a:stretch>
                <a:fillRect/>
              </a:stretch>
            </p:blipFill>
            <p:spPr>
              <a:xfrm>
                <a:off x="479376" y="2636912"/>
                <a:ext cx="4320480" cy="2640293"/>
              </a:xfrm>
              <a:prstGeom prst="rect">
                <a:avLst/>
              </a:prstGeom>
            </p:spPr>
          </p:pic>
          <p:sp>
            <p:nvSpPr>
              <p:cNvPr id="11" name="矩形 10">
                <a:extLst>
                  <a:ext uri="{FF2B5EF4-FFF2-40B4-BE49-F238E27FC236}">
                    <a16:creationId xmlns:a16="http://schemas.microsoft.com/office/drawing/2014/main" id="{329EA7E6-4ED0-4852-9F98-F20EE6293DDA}"/>
                  </a:ext>
                </a:extLst>
              </p:cNvPr>
              <p:cNvSpPr/>
              <p:nvPr/>
            </p:nvSpPr>
            <p:spPr>
              <a:xfrm>
                <a:off x="1343472" y="2996952"/>
                <a:ext cx="2376264" cy="18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pic>
            <p:nvPicPr>
              <p:cNvPr id="9" name="圖片 8">
                <a:extLst>
                  <a:ext uri="{FF2B5EF4-FFF2-40B4-BE49-F238E27FC236}">
                    <a16:creationId xmlns:a16="http://schemas.microsoft.com/office/drawing/2014/main" id="{0EE5FCA7-564D-4E64-ACCE-36C19B4AB317}"/>
                  </a:ext>
                </a:extLst>
              </p:cNvPr>
              <p:cNvPicPr>
                <a:picLocks noChangeAspect="1"/>
              </p:cNvPicPr>
              <p:nvPr/>
            </p:nvPicPr>
            <p:blipFill rotWithShape="1">
              <a:blip r:embed="rId5"/>
              <a:srcRect l="8215" r="4595"/>
              <a:stretch/>
            </p:blipFill>
            <p:spPr>
              <a:xfrm rot="15108474">
                <a:off x="1414731" y="2881925"/>
                <a:ext cx="2180017" cy="1879907"/>
              </a:xfrm>
              <a:prstGeom prst="ellipse">
                <a:avLst/>
              </a:prstGeom>
            </p:spPr>
          </p:pic>
          <p:sp>
            <p:nvSpPr>
              <p:cNvPr id="12" name="矩形 11">
                <a:extLst>
                  <a:ext uri="{FF2B5EF4-FFF2-40B4-BE49-F238E27FC236}">
                    <a16:creationId xmlns:a16="http://schemas.microsoft.com/office/drawing/2014/main" id="{9E29AD1E-E566-4F1C-9EFE-4A8FB24F015E}"/>
                  </a:ext>
                </a:extLst>
              </p:cNvPr>
              <p:cNvSpPr/>
              <p:nvPr/>
            </p:nvSpPr>
            <p:spPr>
              <a:xfrm>
                <a:off x="3143672" y="4509120"/>
                <a:ext cx="14401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14" name="直線接點 13">
                <a:extLst>
                  <a:ext uri="{FF2B5EF4-FFF2-40B4-BE49-F238E27FC236}">
                    <a16:creationId xmlns:a16="http://schemas.microsoft.com/office/drawing/2014/main" id="{057DE160-8263-48B6-B258-808D2D4699F9}"/>
                  </a:ext>
                </a:extLst>
              </p:cNvPr>
              <p:cNvCxnSpPr/>
              <p:nvPr/>
            </p:nvCxnSpPr>
            <p:spPr>
              <a:xfrm flipV="1">
                <a:off x="1487488" y="2636912"/>
                <a:ext cx="1944216" cy="1944216"/>
              </a:xfrm>
              <a:prstGeom prst="line">
                <a:avLst/>
              </a:prstGeom>
              <a:ln w="28575">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7E0443BF-692B-4614-BD48-E679CE96ACCD}"/>
                  </a:ext>
                </a:extLst>
              </p:cNvPr>
              <p:cNvCxnSpPr/>
              <p:nvPr/>
            </p:nvCxnSpPr>
            <p:spPr>
              <a:xfrm flipV="1">
                <a:off x="1631504" y="2780928"/>
                <a:ext cx="1944216" cy="194421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66ACB0E1-5BCA-48B8-9C6F-05D71F56F86F}"/>
                  </a:ext>
                </a:extLst>
              </p:cNvPr>
              <p:cNvCxnSpPr/>
              <p:nvPr/>
            </p:nvCxnSpPr>
            <p:spPr>
              <a:xfrm flipV="1">
                <a:off x="1775520" y="2924944"/>
                <a:ext cx="1944216" cy="1944216"/>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15" name="圖片 14">
                <a:extLst>
                  <a:ext uri="{FF2B5EF4-FFF2-40B4-BE49-F238E27FC236}">
                    <a16:creationId xmlns:a16="http://schemas.microsoft.com/office/drawing/2014/main" id="{05989B15-CA45-4A59-A78B-8D3AD204078E}"/>
                  </a:ext>
                </a:extLst>
              </p:cNvPr>
              <p:cNvPicPr>
                <a:picLocks noChangeAspect="1"/>
              </p:cNvPicPr>
              <p:nvPr/>
            </p:nvPicPr>
            <p:blipFill>
              <a:blip r:embed="rId6"/>
              <a:stretch>
                <a:fillRect/>
              </a:stretch>
            </p:blipFill>
            <p:spPr>
              <a:xfrm>
                <a:off x="3168314" y="4347629"/>
                <a:ext cx="1944215" cy="315509"/>
              </a:xfrm>
              <a:prstGeom prst="rect">
                <a:avLst/>
              </a:prstGeom>
            </p:spPr>
          </p:pic>
          <p:pic>
            <p:nvPicPr>
              <p:cNvPr id="20" name="圖片 19">
                <a:extLst>
                  <a:ext uri="{FF2B5EF4-FFF2-40B4-BE49-F238E27FC236}">
                    <a16:creationId xmlns:a16="http://schemas.microsoft.com/office/drawing/2014/main" id="{3ABCFBD7-FFEF-41BE-932E-41D5F2E8A990}"/>
                  </a:ext>
                </a:extLst>
              </p:cNvPr>
              <p:cNvPicPr>
                <a:picLocks noChangeAspect="1"/>
              </p:cNvPicPr>
              <p:nvPr/>
            </p:nvPicPr>
            <p:blipFill>
              <a:blip r:embed="rId7"/>
              <a:stretch>
                <a:fillRect/>
              </a:stretch>
            </p:blipFill>
            <p:spPr>
              <a:xfrm>
                <a:off x="979884" y="2435405"/>
                <a:ext cx="1944217" cy="255124"/>
              </a:xfrm>
              <a:prstGeom prst="rect">
                <a:avLst/>
              </a:prstGeom>
            </p:spPr>
          </p:pic>
        </p:grpSp>
        <p:sp>
          <p:nvSpPr>
            <p:cNvPr id="32" name="矩形 31">
              <a:extLst>
                <a:ext uri="{FF2B5EF4-FFF2-40B4-BE49-F238E27FC236}">
                  <a16:creationId xmlns:a16="http://schemas.microsoft.com/office/drawing/2014/main" id="{B730D6D0-8FAF-2CD4-31A1-12F2D14196D2}"/>
                </a:ext>
              </a:extLst>
            </p:cNvPr>
            <p:cNvSpPr/>
            <p:nvPr/>
          </p:nvSpPr>
          <p:spPr>
            <a:xfrm rot="18886231">
              <a:off x="1692999" y="4868637"/>
              <a:ext cx="2519708" cy="208562"/>
            </a:xfrm>
            <a:prstGeom prst="rect">
              <a:avLst/>
            </a:prstGeom>
            <a:solidFill>
              <a:srgbClr val="DDF5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3" name="矩形 32">
              <a:extLst>
                <a:ext uri="{FF2B5EF4-FFF2-40B4-BE49-F238E27FC236}">
                  <a16:creationId xmlns:a16="http://schemas.microsoft.com/office/drawing/2014/main" id="{0D289F02-378E-1293-FD61-FD34A9285AB0}"/>
                </a:ext>
              </a:extLst>
            </p:cNvPr>
            <p:cNvSpPr/>
            <p:nvPr/>
          </p:nvSpPr>
          <p:spPr>
            <a:xfrm rot="18886231">
              <a:off x="2020741" y="4936119"/>
              <a:ext cx="2519708" cy="726151"/>
            </a:xfrm>
            <a:prstGeom prst="rect">
              <a:avLst/>
            </a:prstGeom>
            <a:solidFill>
              <a:srgbClr val="D9FF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4" name="矩形 33">
              <a:extLst>
                <a:ext uri="{FF2B5EF4-FFF2-40B4-BE49-F238E27FC236}">
                  <a16:creationId xmlns:a16="http://schemas.microsoft.com/office/drawing/2014/main" id="{8F656354-11EC-11D8-197E-2D09CA24AABD}"/>
                </a:ext>
              </a:extLst>
            </p:cNvPr>
            <p:cNvSpPr/>
            <p:nvPr/>
          </p:nvSpPr>
          <p:spPr>
            <a:xfrm rot="18886231">
              <a:off x="1305101" y="4125840"/>
              <a:ext cx="2519708" cy="916505"/>
            </a:xfrm>
            <a:prstGeom prst="rect">
              <a:avLst/>
            </a:prstGeom>
            <a:solidFill>
              <a:srgbClr val="FDD3D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84" name="圖片 83">
            <a:extLst>
              <a:ext uri="{FF2B5EF4-FFF2-40B4-BE49-F238E27FC236}">
                <a16:creationId xmlns:a16="http://schemas.microsoft.com/office/drawing/2014/main" id="{9773B5FB-3DAA-F6C2-4C82-54F77A48F8C4}"/>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4799856" y="4653136"/>
            <a:ext cx="285790" cy="285790"/>
          </a:xfrm>
          <a:prstGeom prst="rect">
            <a:avLst/>
          </a:prstGeom>
        </p:spPr>
      </p:pic>
      <p:pic>
        <p:nvPicPr>
          <p:cNvPr id="85" name="圖片 84">
            <a:extLst>
              <a:ext uri="{FF2B5EF4-FFF2-40B4-BE49-F238E27FC236}">
                <a16:creationId xmlns:a16="http://schemas.microsoft.com/office/drawing/2014/main" id="{21C51542-7297-19B1-52CA-A16614C2F2B3}"/>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4439816" y="4941168"/>
            <a:ext cx="285790" cy="285790"/>
          </a:xfrm>
          <a:prstGeom prst="rect">
            <a:avLst/>
          </a:prstGeom>
        </p:spPr>
      </p:pic>
      <p:pic>
        <p:nvPicPr>
          <p:cNvPr id="86" name="圖片 85">
            <a:extLst>
              <a:ext uri="{FF2B5EF4-FFF2-40B4-BE49-F238E27FC236}">
                <a16:creationId xmlns:a16="http://schemas.microsoft.com/office/drawing/2014/main" id="{800B7626-C861-639C-AAAC-2F3FA2B67E28}"/>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1343472" y="4437112"/>
            <a:ext cx="181000" cy="200053"/>
          </a:xfrm>
          <a:prstGeom prst="rect">
            <a:avLst/>
          </a:prstGeom>
        </p:spPr>
      </p:pic>
      <p:pic>
        <p:nvPicPr>
          <p:cNvPr id="87" name="圖片 86">
            <a:extLst>
              <a:ext uri="{FF2B5EF4-FFF2-40B4-BE49-F238E27FC236}">
                <a16:creationId xmlns:a16="http://schemas.microsoft.com/office/drawing/2014/main" id="{AB0B5251-6325-E8BC-5E52-6F50C6AB8A63}"/>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1271464" y="4797152"/>
            <a:ext cx="181000" cy="200053"/>
          </a:xfrm>
          <a:prstGeom prst="rect">
            <a:avLst/>
          </a:prstGeom>
        </p:spPr>
      </p:pic>
      <p:pic>
        <p:nvPicPr>
          <p:cNvPr id="88" name="圖片 87">
            <a:extLst>
              <a:ext uri="{FF2B5EF4-FFF2-40B4-BE49-F238E27FC236}">
                <a16:creationId xmlns:a16="http://schemas.microsoft.com/office/drawing/2014/main" id="{B18EC0C9-04BB-2662-2B0C-C4A88C4D8643}"/>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4439816" y="4581128"/>
            <a:ext cx="285790" cy="285790"/>
          </a:xfrm>
          <a:prstGeom prst="rect">
            <a:avLst/>
          </a:prstGeom>
        </p:spPr>
      </p:pic>
      <p:pic>
        <p:nvPicPr>
          <p:cNvPr id="89" name="圖片 88">
            <a:extLst>
              <a:ext uri="{FF2B5EF4-FFF2-40B4-BE49-F238E27FC236}">
                <a16:creationId xmlns:a16="http://schemas.microsoft.com/office/drawing/2014/main" id="{12623677-94FD-2C8E-D9F3-1F81EC706223}"/>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1487488" y="4797152"/>
            <a:ext cx="181000" cy="200053"/>
          </a:xfrm>
          <a:prstGeom prst="rect">
            <a:avLst/>
          </a:prstGeom>
        </p:spPr>
      </p:pic>
      <p:sp>
        <p:nvSpPr>
          <p:cNvPr id="48" name="文字方塊 47">
            <a:extLst>
              <a:ext uri="{FF2B5EF4-FFF2-40B4-BE49-F238E27FC236}">
                <a16:creationId xmlns:a16="http://schemas.microsoft.com/office/drawing/2014/main" id="{242F5A95-40AB-4D1C-9366-81BE8A828F74}"/>
              </a:ext>
            </a:extLst>
          </p:cNvPr>
          <p:cNvSpPr txBox="1"/>
          <p:nvPr/>
        </p:nvSpPr>
        <p:spPr>
          <a:xfrm>
            <a:off x="806767" y="5860518"/>
            <a:ext cx="10352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For Red</a:t>
            </a:r>
            <a:endPar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endParaRPr>
          </a:p>
        </p:txBody>
      </p:sp>
      <p:sp>
        <p:nvSpPr>
          <p:cNvPr id="49" name="文字方塊 48">
            <a:extLst>
              <a:ext uri="{FF2B5EF4-FFF2-40B4-BE49-F238E27FC236}">
                <a16:creationId xmlns:a16="http://schemas.microsoft.com/office/drawing/2014/main" id="{A693BA5D-9219-44E5-B391-DEE207CE896A}"/>
              </a:ext>
            </a:extLst>
          </p:cNvPr>
          <p:cNvSpPr txBox="1"/>
          <p:nvPr/>
        </p:nvSpPr>
        <p:spPr>
          <a:xfrm>
            <a:off x="3901831" y="5860518"/>
            <a:ext cx="12762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For Green</a:t>
            </a:r>
            <a:endPar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endParaRPr>
          </a:p>
        </p:txBody>
      </p:sp>
      <p:sp>
        <p:nvSpPr>
          <p:cNvPr id="50" name="文字方塊 49">
            <a:extLst>
              <a:ext uri="{FF2B5EF4-FFF2-40B4-BE49-F238E27FC236}">
                <a16:creationId xmlns:a16="http://schemas.microsoft.com/office/drawing/2014/main" id="{97F4884A-30D8-4CE1-95CB-ABFAF05D9B17}"/>
              </a:ext>
            </a:extLst>
          </p:cNvPr>
          <p:cNvSpPr txBox="1"/>
          <p:nvPr/>
        </p:nvSpPr>
        <p:spPr>
          <a:xfrm>
            <a:off x="11255030" y="3149404"/>
            <a:ext cx="79303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分類正確</a:t>
            </a:r>
          </a:p>
        </p:txBody>
      </p:sp>
      <p:sp>
        <p:nvSpPr>
          <p:cNvPr id="52" name="文字方塊 51">
            <a:extLst>
              <a:ext uri="{FF2B5EF4-FFF2-40B4-BE49-F238E27FC236}">
                <a16:creationId xmlns:a16="http://schemas.microsoft.com/office/drawing/2014/main" id="{D59F54A8-2969-41F0-A4A9-23DEAA5C7596}"/>
              </a:ext>
            </a:extLst>
          </p:cNvPr>
          <p:cNvSpPr txBox="1"/>
          <p:nvPr/>
        </p:nvSpPr>
        <p:spPr>
          <a:xfrm>
            <a:off x="4085397" y="2110961"/>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同側</a:t>
            </a:r>
          </a:p>
        </p:txBody>
      </p:sp>
      <p:sp>
        <p:nvSpPr>
          <p:cNvPr id="54" name="文字方塊 53">
            <a:extLst>
              <a:ext uri="{FF2B5EF4-FFF2-40B4-BE49-F238E27FC236}">
                <a16:creationId xmlns:a16="http://schemas.microsoft.com/office/drawing/2014/main" id="{1824BA60-F95A-42D5-9FA4-9480E56E675A}"/>
              </a:ext>
            </a:extLst>
          </p:cNvPr>
          <p:cNvSpPr txBox="1"/>
          <p:nvPr/>
        </p:nvSpPr>
        <p:spPr>
          <a:xfrm>
            <a:off x="948298" y="2110961"/>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異側</a:t>
            </a:r>
          </a:p>
        </p:txBody>
      </p:sp>
    </p:spTree>
    <p:extLst>
      <p:ext uri="{BB962C8B-B14F-4D97-AF65-F5344CB8AC3E}">
        <p14:creationId xmlns:p14="http://schemas.microsoft.com/office/powerpoint/2010/main" val="269050708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Kernel Trick</a:t>
            </a:r>
          </a:p>
        </p:txBody>
      </p:sp>
    </p:spTree>
    <p:extLst>
      <p:ext uri="{BB962C8B-B14F-4D97-AF65-F5344CB8AC3E}">
        <p14:creationId xmlns:p14="http://schemas.microsoft.com/office/powerpoint/2010/main" val="80626660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0D6F0543-5B58-43D6-B6D8-DCD0AE98B9B6}"/>
              </a:ext>
            </a:extLst>
          </p:cNvPr>
          <p:cNvPicPr>
            <a:picLocks noChangeAspect="1"/>
          </p:cNvPicPr>
          <p:nvPr/>
        </p:nvPicPr>
        <p:blipFill>
          <a:blip r:embed="rId3"/>
          <a:stretch>
            <a:fillRect/>
          </a:stretch>
        </p:blipFill>
        <p:spPr>
          <a:xfrm>
            <a:off x="5899207" y="2126289"/>
            <a:ext cx="5993508" cy="1907423"/>
          </a:xfrm>
          <a:prstGeom prst="rect">
            <a:avLst/>
          </a:prstGeom>
        </p:spPr>
      </p:pic>
      <p:sp>
        <p:nvSpPr>
          <p:cNvPr id="39" name="文字方塊 38">
            <a:extLst>
              <a:ext uri="{FF2B5EF4-FFF2-40B4-BE49-F238E27FC236}">
                <a16:creationId xmlns:a16="http://schemas.microsoft.com/office/drawing/2014/main" id="{5B2114F4-72FA-C1B0-3361-6A0834338F3E}"/>
              </a:ext>
            </a:extLst>
          </p:cNvPr>
          <p:cNvSpPr txBox="1"/>
          <p:nvPr/>
        </p:nvSpPr>
        <p:spPr>
          <a:xfrm>
            <a:off x="390523" y="1340768"/>
            <a:ext cx="10674019" cy="1338828"/>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在原始空間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X (Original Space)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不好區分的資料</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無法線性區分</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，可以用一個非線性的映射函數</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Φ</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將這些資料轉換到另一 個空間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H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特徵空間；</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Feature Space)</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，或許比較好區分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可線性 區分</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特徵空間不一定是更高維的空間，但通常愈高維，資料可以分得 愈開。</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Kernel Trick</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Kernel </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函數</a:t>
            </a:r>
          </a:p>
        </p:txBody>
      </p:sp>
      <p:pic>
        <p:nvPicPr>
          <p:cNvPr id="5" name="圖片 4">
            <a:extLst>
              <a:ext uri="{FF2B5EF4-FFF2-40B4-BE49-F238E27FC236}">
                <a16:creationId xmlns:a16="http://schemas.microsoft.com/office/drawing/2014/main" id="{8D3D7B15-4CF9-4AEE-9654-2AE90F381C6F}"/>
              </a:ext>
            </a:extLst>
          </p:cNvPr>
          <p:cNvPicPr>
            <a:picLocks noChangeAspect="1"/>
          </p:cNvPicPr>
          <p:nvPr/>
        </p:nvPicPr>
        <p:blipFill>
          <a:blip r:embed="rId4"/>
          <a:stretch>
            <a:fillRect/>
          </a:stretch>
        </p:blipFill>
        <p:spPr>
          <a:xfrm>
            <a:off x="1559496" y="2492896"/>
            <a:ext cx="3305558" cy="1742118"/>
          </a:xfrm>
          <a:prstGeom prst="rect">
            <a:avLst/>
          </a:prstGeom>
        </p:spPr>
      </p:pic>
      <p:grpSp>
        <p:nvGrpSpPr>
          <p:cNvPr id="10" name="群組 9">
            <a:extLst>
              <a:ext uri="{FF2B5EF4-FFF2-40B4-BE49-F238E27FC236}">
                <a16:creationId xmlns:a16="http://schemas.microsoft.com/office/drawing/2014/main" id="{492F0AA5-C0B0-4D50-81F5-E5D5A74065E9}"/>
              </a:ext>
            </a:extLst>
          </p:cNvPr>
          <p:cNvGrpSpPr/>
          <p:nvPr/>
        </p:nvGrpSpPr>
        <p:grpSpPr>
          <a:xfrm>
            <a:off x="718026" y="4265575"/>
            <a:ext cx="4923704" cy="1854796"/>
            <a:chOff x="6816080" y="3878460"/>
            <a:chExt cx="4923704" cy="1854796"/>
          </a:xfrm>
        </p:grpSpPr>
        <p:pic>
          <p:nvPicPr>
            <p:cNvPr id="8" name="圖片 7">
              <a:extLst>
                <a:ext uri="{FF2B5EF4-FFF2-40B4-BE49-F238E27FC236}">
                  <a16:creationId xmlns:a16="http://schemas.microsoft.com/office/drawing/2014/main" id="{EEAEBE85-6375-471F-BE80-D254CE3FA1DA}"/>
                </a:ext>
              </a:extLst>
            </p:cNvPr>
            <p:cNvPicPr>
              <a:picLocks noChangeAspect="1"/>
            </p:cNvPicPr>
            <p:nvPr/>
          </p:nvPicPr>
          <p:blipFill>
            <a:blip r:embed="rId5"/>
            <a:stretch>
              <a:fillRect/>
            </a:stretch>
          </p:blipFill>
          <p:spPr>
            <a:xfrm>
              <a:off x="6816080" y="3878460"/>
              <a:ext cx="4923704" cy="1700761"/>
            </a:xfrm>
            <a:prstGeom prst="rect">
              <a:avLst/>
            </a:prstGeom>
          </p:spPr>
        </p:pic>
        <p:sp>
          <p:nvSpPr>
            <p:cNvPr id="9" name="矩形 8">
              <a:extLst>
                <a:ext uri="{FF2B5EF4-FFF2-40B4-BE49-F238E27FC236}">
                  <a16:creationId xmlns:a16="http://schemas.microsoft.com/office/drawing/2014/main" id="{BA1EAD15-5B23-4327-80DA-C964771D78DE}"/>
                </a:ext>
              </a:extLst>
            </p:cNvPr>
            <p:cNvSpPr/>
            <p:nvPr/>
          </p:nvSpPr>
          <p:spPr>
            <a:xfrm>
              <a:off x="9984432" y="5553256"/>
              <a:ext cx="432048" cy="1800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14" name="圖片 13">
            <a:extLst>
              <a:ext uri="{FF2B5EF4-FFF2-40B4-BE49-F238E27FC236}">
                <a16:creationId xmlns:a16="http://schemas.microsoft.com/office/drawing/2014/main" id="{986B90E7-6DD2-4FFF-A6AD-0F858C04D9EA}"/>
              </a:ext>
            </a:extLst>
          </p:cNvPr>
          <p:cNvPicPr>
            <a:picLocks noChangeAspect="1"/>
          </p:cNvPicPr>
          <p:nvPr/>
        </p:nvPicPr>
        <p:blipFill>
          <a:blip r:embed="rId6">
            <a:extLst>
              <a:ext uri="{BEBA8EAE-BF5A-486C-A8C5-ECC9F3942E4B}">
                <a14:imgProps xmlns:a14="http://schemas.microsoft.com/office/drawing/2010/main">
                  <a14:imgLayer r:embed="rId7">
                    <a14:imgEffect>
                      <a14:saturation sat="66000"/>
                    </a14:imgEffect>
                  </a14:imgLayer>
                </a14:imgProps>
              </a:ext>
            </a:extLst>
          </a:blip>
          <a:stretch>
            <a:fillRect/>
          </a:stretch>
        </p:blipFill>
        <p:spPr>
          <a:xfrm>
            <a:off x="9460920" y="4466384"/>
            <a:ext cx="1701961" cy="1505136"/>
          </a:xfrm>
          <a:prstGeom prst="rect">
            <a:avLst/>
          </a:prstGeom>
        </p:spPr>
      </p:pic>
      <p:pic>
        <p:nvPicPr>
          <p:cNvPr id="15" name="圖片 14">
            <a:extLst>
              <a:ext uri="{FF2B5EF4-FFF2-40B4-BE49-F238E27FC236}">
                <a16:creationId xmlns:a16="http://schemas.microsoft.com/office/drawing/2014/main" id="{CE52C77F-A796-473A-87CB-29B51AE68D35}"/>
              </a:ext>
            </a:extLst>
          </p:cNvPr>
          <p:cNvPicPr>
            <a:picLocks noChangeAspect="1"/>
          </p:cNvPicPr>
          <p:nvPr/>
        </p:nvPicPr>
        <p:blipFill>
          <a:blip r:embed="rId8">
            <a:extLst>
              <a:ext uri="{BEBA8EAE-BF5A-486C-A8C5-ECC9F3942E4B}">
                <a14:imgProps xmlns:a14="http://schemas.microsoft.com/office/drawing/2010/main">
                  <a14:imgLayer r:embed="rId9">
                    <a14:imgEffect>
                      <a14:saturation sat="66000"/>
                    </a14:imgEffect>
                  </a14:imgLayer>
                </a14:imgProps>
              </a:ext>
            </a:extLst>
          </a:blip>
          <a:stretch>
            <a:fillRect/>
          </a:stretch>
        </p:blipFill>
        <p:spPr>
          <a:xfrm>
            <a:off x="6960096" y="4555500"/>
            <a:ext cx="1701961" cy="1410836"/>
          </a:xfrm>
          <a:prstGeom prst="rect">
            <a:avLst/>
          </a:prstGeom>
        </p:spPr>
      </p:pic>
      <p:cxnSp>
        <p:nvCxnSpPr>
          <p:cNvPr id="19" name="直線單箭頭接點 18">
            <a:extLst>
              <a:ext uri="{FF2B5EF4-FFF2-40B4-BE49-F238E27FC236}">
                <a16:creationId xmlns:a16="http://schemas.microsoft.com/office/drawing/2014/main" id="{C9EDF23E-13FA-4CCE-B0DE-3F08A2E5B3CE}"/>
              </a:ext>
            </a:extLst>
          </p:cNvPr>
          <p:cNvCxnSpPr>
            <a:cxnSpLocks/>
          </p:cNvCxnSpPr>
          <p:nvPr/>
        </p:nvCxnSpPr>
        <p:spPr>
          <a:xfrm flipV="1">
            <a:off x="7824192" y="2996952"/>
            <a:ext cx="0" cy="1368152"/>
          </a:xfrm>
          <a:prstGeom prst="straightConnector1">
            <a:avLst/>
          </a:prstGeom>
          <a:ln>
            <a:solidFill>
              <a:schemeClr val="accent6">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7EEE2E2D-A2B4-4674-B53F-27ECE321A698}"/>
              </a:ext>
            </a:extLst>
          </p:cNvPr>
          <p:cNvCxnSpPr>
            <a:cxnSpLocks/>
          </p:cNvCxnSpPr>
          <p:nvPr/>
        </p:nvCxnSpPr>
        <p:spPr>
          <a:xfrm flipV="1">
            <a:off x="9984432" y="3068960"/>
            <a:ext cx="0" cy="1397424"/>
          </a:xfrm>
          <a:prstGeom prst="straightConnector1">
            <a:avLst/>
          </a:prstGeom>
          <a:ln>
            <a:solidFill>
              <a:schemeClr val="accent6">
                <a:lumMod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9" name="圖片 28">
            <a:extLst>
              <a:ext uri="{FF2B5EF4-FFF2-40B4-BE49-F238E27FC236}">
                <a16:creationId xmlns:a16="http://schemas.microsoft.com/office/drawing/2014/main" id="{D00DEAAF-FDB4-451D-B237-0E504EC5F250}"/>
              </a:ext>
            </a:extLst>
          </p:cNvPr>
          <p:cNvPicPr>
            <a:picLocks noChangeAspect="1"/>
          </p:cNvPicPr>
          <p:nvPr/>
        </p:nvPicPr>
        <p:blipFill>
          <a:blip r:embed="rId10"/>
          <a:stretch>
            <a:fillRect/>
          </a:stretch>
        </p:blipFill>
        <p:spPr>
          <a:xfrm>
            <a:off x="7608168" y="4365104"/>
            <a:ext cx="432048" cy="349753"/>
          </a:xfrm>
          <a:prstGeom prst="rect">
            <a:avLst/>
          </a:prstGeom>
        </p:spPr>
      </p:pic>
      <p:sp>
        <p:nvSpPr>
          <p:cNvPr id="31" name="矩形 30">
            <a:extLst>
              <a:ext uri="{FF2B5EF4-FFF2-40B4-BE49-F238E27FC236}">
                <a16:creationId xmlns:a16="http://schemas.microsoft.com/office/drawing/2014/main" id="{7B7A97C8-C7AD-4065-B7A0-08CAB5906AE1}"/>
              </a:ext>
            </a:extLst>
          </p:cNvPr>
          <p:cNvSpPr/>
          <p:nvPr/>
        </p:nvSpPr>
        <p:spPr>
          <a:xfrm>
            <a:off x="9192344" y="5877272"/>
            <a:ext cx="144016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rPr>
              <a:t>Hyperplane </a:t>
            </a:r>
            <a:endParaRPr kumimoji="0" lang="zh-TW" altLang="en-US" sz="12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endParaRPr>
          </a:p>
        </p:txBody>
      </p:sp>
      <p:cxnSp>
        <p:nvCxnSpPr>
          <p:cNvPr id="32" name="接點: 弧形 31">
            <a:extLst>
              <a:ext uri="{FF2B5EF4-FFF2-40B4-BE49-F238E27FC236}">
                <a16:creationId xmlns:a16="http://schemas.microsoft.com/office/drawing/2014/main" id="{1552BB20-CA17-49CB-A0B5-E9D1E2BB2964}"/>
              </a:ext>
            </a:extLst>
          </p:cNvPr>
          <p:cNvCxnSpPr>
            <a:cxnSpLocks/>
          </p:cNvCxnSpPr>
          <p:nvPr/>
        </p:nvCxnSpPr>
        <p:spPr>
          <a:xfrm rot="5400000">
            <a:off x="9732404" y="5553236"/>
            <a:ext cx="504056" cy="288032"/>
          </a:xfrm>
          <a:prstGeom prst="curvedConnector3">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接點: 弧形 35">
            <a:extLst>
              <a:ext uri="{FF2B5EF4-FFF2-40B4-BE49-F238E27FC236}">
                <a16:creationId xmlns:a16="http://schemas.microsoft.com/office/drawing/2014/main" id="{83303CD0-FF7C-4FF4-B7DD-3417C5DB8896}"/>
              </a:ext>
            </a:extLst>
          </p:cNvPr>
          <p:cNvCxnSpPr>
            <a:cxnSpLocks/>
          </p:cNvCxnSpPr>
          <p:nvPr/>
        </p:nvCxnSpPr>
        <p:spPr>
          <a:xfrm rot="16200000" flipV="1">
            <a:off x="7788188" y="2240868"/>
            <a:ext cx="1368152" cy="432048"/>
          </a:xfrm>
          <a:prstGeom prst="curvedConnector3">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接點: 弧形 37">
            <a:extLst>
              <a:ext uri="{FF2B5EF4-FFF2-40B4-BE49-F238E27FC236}">
                <a16:creationId xmlns:a16="http://schemas.microsoft.com/office/drawing/2014/main" id="{0EAA6B31-3E36-4A11-B71F-A009AF271902}"/>
              </a:ext>
            </a:extLst>
          </p:cNvPr>
          <p:cNvCxnSpPr>
            <a:cxnSpLocks/>
          </p:cNvCxnSpPr>
          <p:nvPr/>
        </p:nvCxnSpPr>
        <p:spPr>
          <a:xfrm rot="16200000" flipV="1">
            <a:off x="10672298" y="2093062"/>
            <a:ext cx="936104" cy="295612"/>
          </a:xfrm>
          <a:prstGeom prst="curvedConnector3">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C66BE944-4ABB-4BC4-8DDA-5E0940D5576D}"/>
              </a:ext>
            </a:extLst>
          </p:cNvPr>
          <p:cNvSpPr/>
          <p:nvPr/>
        </p:nvSpPr>
        <p:spPr>
          <a:xfrm>
            <a:off x="7752184" y="1484784"/>
            <a:ext cx="936104"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rPr>
              <a:t>Hyperplane </a:t>
            </a:r>
            <a:endParaRPr kumimoji="0" lang="zh-TW" altLang="en-US" sz="12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endParaRPr>
          </a:p>
        </p:txBody>
      </p:sp>
      <p:sp>
        <p:nvSpPr>
          <p:cNvPr id="41" name="矩形 40">
            <a:extLst>
              <a:ext uri="{FF2B5EF4-FFF2-40B4-BE49-F238E27FC236}">
                <a16:creationId xmlns:a16="http://schemas.microsoft.com/office/drawing/2014/main" id="{107D917D-247F-44DE-9F74-8726EC99C20A}"/>
              </a:ext>
            </a:extLst>
          </p:cNvPr>
          <p:cNvSpPr/>
          <p:nvPr/>
        </p:nvSpPr>
        <p:spPr>
          <a:xfrm>
            <a:off x="10272464" y="1484784"/>
            <a:ext cx="144016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rPr>
              <a:t>Decision Boundary</a:t>
            </a:r>
            <a:endParaRPr kumimoji="0" lang="zh-TW" altLang="en-US" sz="12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endParaRPr>
          </a:p>
        </p:txBody>
      </p:sp>
      <p:sp>
        <p:nvSpPr>
          <p:cNvPr id="42" name="矩形: 圓角 41">
            <a:extLst>
              <a:ext uri="{FF2B5EF4-FFF2-40B4-BE49-F238E27FC236}">
                <a16:creationId xmlns:a16="http://schemas.microsoft.com/office/drawing/2014/main" id="{45548D87-5A0E-4678-A8D2-D54704B11D6B}"/>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3" name="矩形: 圓角 42">
            <a:extLst>
              <a:ext uri="{FF2B5EF4-FFF2-40B4-BE49-F238E27FC236}">
                <a16:creationId xmlns:a16="http://schemas.microsoft.com/office/drawing/2014/main" id="{6391DB9A-2005-46E8-A07A-E7962AE506DE}"/>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
        <p:nvSpPr>
          <p:cNvPr id="23" name="矩形 22">
            <a:extLst>
              <a:ext uri="{FF2B5EF4-FFF2-40B4-BE49-F238E27FC236}">
                <a16:creationId xmlns:a16="http://schemas.microsoft.com/office/drawing/2014/main" id="{411336EC-A77F-4467-A7AD-E544E29F33A0}"/>
              </a:ext>
            </a:extLst>
          </p:cNvPr>
          <p:cNvSpPr/>
          <p:nvPr/>
        </p:nvSpPr>
        <p:spPr>
          <a:xfrm>
            <a:off x="9286802" y="2040813"/>
            <a:ext cx="432048"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rPr>
              <a:t>H</a:t>
            </a:r>
            <a:endParaRPr kumimoji="0" lang="zh-TW" altLang="en-US" sz="20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endParaRPr>
          </a:p>
        </p:txBody>
      </p:sp>
      <p:sp>
        <p:nvSpPr>
          <p:cNvPr id="26" name="矩形 25">
            <a:extLst>
              <a:ext uri="{FF2B5EF4-FFF2-40B4-BE49-F238E27FC236}">
                <a16:creationId xmlns:a16="http://schemas.microsoft.com/office/drawing/2014/main" id="{F4172B3E-BCCE-49B3-9CFE-320C0A3963E7}"/>
              </a:ext>
            </a:extLst>
          </p:cNvPr>
          <p:cNvSpPr/>
          <p:nvPr/>
        </p:nvSpPr>
        <p:spPr>
          <a:xfrm>
            <a:off x="7307116" y="2040813"/>
            <a:ext cx="432048"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rPr>
              <a:t>X</a:t>
            </a:r>
            <a:endParaRPr kumimoji="0" lang="zh-TW" altLang="en-US" sz="20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endParaRPr>
          </a:p>
        </p:txBody>
      </p:sp>
      <p:sp>
        <p:nvSpPr>
          <p:cNvPr id="2" name="矩形 1">
            <a:extLst>
              <a:ext uri="{FF2B5EF4-FFF2-40B4-BE49-F238E27FC236}">
                <a16:creationId xmlns:a16="http://schemas.microsoft.com/office/drawing/2014/main" id="{4D64F929-5ED2-48BE-A2E7-EC1845CFC2CC}"/>
              </a:ext>
            </a:extLst>
          </p:cNvPr>
          <p:cNvSpPr/>
          <p:nvPr/>
        </p:nvSpPr>
        <p:spPr>
          <a:xfrm>
            <a:off x="7341561" y="6208664"/>
            <a:ext cx="3760109" cy="461665"/>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AA914A"/>
              </a:buClr>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將原資料映射到另一個向量空間，稱為</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特徵空間</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
                <a:srgbClr val="AA914A"/>
              </a:buClr>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II.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在特徵空間中尋找資料對象之間的（線性）關係。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13360836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Types of</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kernel function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pic>
        <p:nvPicPr>
          <p:cNvPr id="2" name="圖片 1">
            <a:extLst>
              <a:ext uri="{FF2B5EF4-FFF2-40B4-BE49-F238E27FC236}">
                <a16:creationId xmlns:a16="http://schemas.microsoft.com/office/drawing/2014/main" id="{90154C6C-23CB-46EF-8391-671F71D2EF71}"/>
              </a:ext>
            </a:extLst>
          </p:cNvPr>
          <p:cNvPicPr>
            <a:picLocks noChangeAspect="1"/>
          </p:cNvPicPr>
          <p:nvPr/>
        </p:nvPicPr>
        <p:blipFill>
          <a:blip r:embed="rId3"/>
          <a:stretch>
            <a:fillRect/>
          </a:stretch>
        </p:blipFill>
        <p:spPr>
          <a:xfrm>
            <a:off x="6960096" y="1484784"/>
            <a:ext cx="4741463" cy="4524315"/>
          </a:xfrm>
          <a:prstGeom prst="rect">
            <a:avLst/>
          </a:prstGeom>
        </p:spPr>
      </p:pic>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3074" name="Picture 2" descr="The optimization of kernel function and its parameters for SVM in  well-logging Semantic Scholar">
            <a:extLst>
              <a:ext uri="{FF2B5EF4-FFF2-40B4-BE49-F238E27FC236}">
                <a16:creationId xmlns:a16="http://schemas.microsoft.com/office/drawing/2014/main" id="{776D53F8-2902-4DE4-8B66-250B084C8D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360" y="1484784"/>
            <a:ext cx="6192688" cy="1748655"/>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99F9E931-BA29-4544-BC7A-77C66A0D388C}"/>
              </a:ext>
            </a:extLst>
          </p:cNvPr>
          <p:cNvSpPr/>
          <p:nvPr/>
        </p:nvSpPr>
        <p:spPr>
          <a:xfrm>
            <a:off x="1919536" y="1412776"/>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nvGrpSpPr>
          <p:cNvPr id="14" name="群組 13">
            <a:extLst>
              <a:ext uri="{FF2B5EF4-FFF2-40B4-BE49-F238E27FC236}">
                <a16:creationId xmlns:a16="http://schemas.microsoft.com/office/drawing/2014/main" id="{EFC256D9-8F6E-47AC-A3B5-A848977AE8CF}"/>
              </a:ext>
            </a:extLst>
          </p:cNvPr>
          <p:cNvGrpSpPr/>
          <p:nvPr/>
        </p:nvGrpSpPr>
        <p:grpSpPr>
          <a:xfrm>
            <a:off x="551384" y="3717032"/>
            <a:ext cx="2952328" cy="2376264"/>
            <a:chOff x="407368" y="3284984"/>
            <a:chExt cx="2952328" cy="2376264"/>
          </a:xfrm>
        </p:grpSpPr>
        <p:pic>
          <p:nvPicPr>
            <p:cNvPr id="9" name="圖片 8">
              <a:extLst>
                <a:ext uri="{FF2B5EF4-FFF2-40B4-BE49-F238E27FC236}">
                  <a16:creationId xmlns:a16="http://schemas.microsoft.com/office/drawing/2014/main" id="{BC52D3FF-66AB-44CB-B879-5ED74BEB0899}"/>
                </a:ext>
              </a:extLst>
            </p:cNvPr>
            <p:cNvPicPr>
              <a:picLocks noChangeAspect="1"/>
            </p:cNvPicPr>
            <p:nvPr/>
          </p:nvPicPr>
          <p:blipFill>
            <a:blip r:embed="rId5"/>
            <a:stretch>
              <a:fillRect/>
            </a:stretch>
          </p:blipFill>
          <p:spPr>
            <a:xfrm>
              <a:off x="407368" y="3284984"/>
              <a:ext cx="2756770" cy="2283795"/>
            </a:xfrm>
            <a:prstGeom prst="rect">
              <a:avLst/>
            </a:prstGeom>
          </p:spPr>
        </p:pic>
        <p:sp>
          <p:nvSpPr>
            <p:cNvPr id="10" name="矩形 9">
              <a:extLst>
                <a:ext uri="{FF2B5EF4-FFF2-40B4-BE49-F238E27FC236}">
                  <a16:creationId xmlns:a16="http://schemas.microsoft.com/office/drawing/2014/main" id="{32D6BD2C-3388-48A5-AC04-6ADDFDA35DDB}"/>
                </a:ext>
              </a:extLst>
            </p:cNvPr>
            <p:cNvSpPr/>
            <p:nvPr/>
          </p:nvSpPr>
          <p:spPr>
            <a:xfrm>
              <a:off x="2999656" y="5373216"/>
              <a:ext cx="36004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12" name="圖片 11">
            <a:extLst>
              <a:ext uri="{FF2B5EF4-FFF2-40B4-BE49-F238E27FC236}">
                <a16:creationId xmlns:a16="http://schemas.microsoft.com/office/drawing/2014/main" id="{747994E8-DE49-449F-9DD0-1E4CC650EF19}"/>
              </a:ext>
            </a:extLst>
          </p:cNvPr>
          <p:cNvPicPr>
            <a:picLocks noChangeAspect="1"/>
          </p:cNvPicPr>
          <p:nvPr/>
        </p:nvPicPr>
        <p:blipFill>
          <a:blip r:embed="rId6"/>
          <a:stretch>
            <a:fillRect/>
          </a:stretch>
        </p:blipFill>
        <p:spPr>
          <a:xfrm>
            <a:off x="3719736" y="4221088"/>
            <a:ext cx="2448272" cy="847479"/>
          </a:xfrm>
          <a:prstGeom prst="rect">
            <a:avLst/>
          </a:prstGeom>
        </p:spPr>
      </p:pic>
      <p:sp>
        <p:nvSpPr>
          <p:cNvPr id="22" name="矩形 21">
            <a:extLst>
              <a:ext uri="{FF2B5EF4-FFF2-40B4-BE49-F238E27FC236}">
                <a16:creationId xmlns:a16="http://schemas.microsoft.com/office/drawing/2014/main" id="{F9D29366-86DA-424D-AD64-CF863BF484AB}"/>
              </a:ext>
            </a:extLst>
          </p:cNvPr>
          <p:cNvSpPr/>
          <p:nvPr/>
        </p:nvSpPr>
        <p:spPr>
          <a:xfrm>
            <a:off x="2567608" y="3356992"/>
            <a:ext cx="1938672"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Gaussian RBF Kernel</a:t>
            </a:r>
            <a:endParaRPr kumimoji="0" lang="zh-TW" altLang="en-US" sz="14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6" name="矩形 15">
            <a:extLst>
              <a:ext uri="{FF2B5EF4-FFF2-40B4-BE49-F238E27FC236}">
                <a16:creationId xmlns:a16="http://schemas.microsoft.com/office/drawing/2014/main" id="{8EB1E6FA-7B53-49E6-8C11-EFC673DF32E5}"/>
              </a:ext>
            </a:extLst>
          </p:cNvPr>
          <p:cNvSpPr/>
          <p:nvPr/>
        </p:nvSpPr>
        <p:spPr>
          <a:xfrm>
            <a:off x="3647728" y="5373216"/>
            <a:ext cx="3168352"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‘K’ stands for Kernel Function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‘x’ stands for data points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‘l’ stands for landmark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‘σ' stands for the circumference of separation.</a:t>
            </a:r>
          </a:p>
        </p:txBody>
      </p:sp>
      <p:sp>
        <p:nvSpPr>
          <p:cNvPr id="24" name="矩形: 圓角 23">
            <a:extLst>
              <a:ext uri="{FF2B5EF4-FFF2-40B4-BE49-F238E27FC236}">
                <a16:creationId xmlns:a16="http://schemas.microsoft.com/office/drawing/2014/main" id="{223E2F74-44F9-4155-AE77-0E728E3D7AFD}"/>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Tree>
    <p:extLst>
      <p:ext uri="{BB962C8B-B14F-4D97-AF65-F5344CB8AC3E}">
        <p14:creationId xmlns:p14="http://schemas.microsoft.com/office/powerpoint/2010/main" val="268225505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Kernel Trick</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Gaussian Radial Basis Function Kernel (RBF)</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pic>
        <p:nvPicPr>
          <p:cNvPr id="16" name="圖片 15">
            <a:extLst>
              <a:ext uri="{FF2B5EF4-FFF2-40B4-BE49-F238E27FC236}">
                <a16:creationId xmlns:a16="http://schemas.microsoft.com/office/drawing/2014/main" id="{EA598CB9-A22B-4950-AA8B-5FF6A8F072AD}"/>
              </a:ext>
            </a:extLst>
          </p:cNvPr>
          <p:cNvPicPr>
            <a:picLocks noChangeAspect="1"/>
          </p:cNvPicPr>
          <p:nvPr/>
        </p:nvPicPr>
        <p:blipFill rotWithShape="1">
          <a:blip r:embed="rId3"/>
          <a:srcRect t="20831"/>
          <a:stretch/>
        </p:blipFill>
        <p:spPr>
          <a:xfrm>
            <a:off x="335360" y="2060848"/>
            <a:ext cx="4104456" cy="2390854"/>
          </a:xfrm>
          <a:prstGeom prst="rect">
            <a:avLst/>
          </a:prstGeom>
        </p:spPr>
      </p:pic>
      <p:grpSp>
        <p:nvGrpSpPr>
          <p:cNvPr id="18" name="群組 17">
            <a:extLst>
              <a:ext uri="{FF2B5EF4-FFF2-40B4-BE49-F238E27FC236}">
                <a16:creationId xmlns:a16="http://schemas.microsoft.com/office/drawing/2014/main" id="{99EBE7AB-9B98-4EC7-B104-803CB4A2519F}"/>
              </a:ext>
            </a:extLst>
          </p:cNvPr>
          <p:cNvGrpSpPr/>
          <p:nvPr/>
        </p:nvGrpSpPr>
        <p:grpSpPr>
          <a:xfrm>
            <a:off x="5159896" y="2132856"/>
            <a:ext cx="2952328" cy="2376264"/>
            <a:chOff x="407368" y="3284984"/>
            <a:chExt cx="2952328" cy="2376264"/>
          </a:xfrm>
        </p:grpSpPr>
        <p:pic>
          <p:nvPicPr>
            <p:cNvPr id="19" name="圖片 18">
              <a:extLst>
                <a:ext uri="{FF2B5EF4-FFF2-40B4-BE49-F238E27FC236}">
                  <a16:creationId xmlns:a16="http://schemas.microsoft.com/office/drawing/2014/main" id="{6A79355A-97F8-4A52-AAE0-EA5300710BB6}"/>
                </a:ext>
              </a:extLst>
            </p:cNvPr>
            <p:cNvPicPr>
              <a:picLocks noChangeAspect="1"/>
            </p:cNvPicPr>
            <p:nvPr/>
          </p:nvPicPr>
          <p:blipFill>
            <a:blip r:embed="rId4"/>
            <a:stretch>
              <a:fillRect/>
            </a:stretch>
          </p:blipFill>
          <p:spPr>
            <a:xfrm>
              <a:off x="407368" y="3284984"/>
              <a:ext cx="2756770" cy="2283795"/>
            </a:xfrm>
            <a:prstGeom prst="rect">
              <a:avLst/>
            </a:prstGeom>
          </p:spPr>
        </p:pic>
        <p:sp>
          <p:nvSpPr>
            <p:cNvPr id="20" name="矩形 19">
              <a:extLst>
                <a:ext uri="{FF2B5EF4-FFF2-40B4-BE49-F238E27FC236}">
                  <a16:creationId xmlns:a16="http://schemas.microsoft.com/office/drawing/2014/main" id="{C9F31C7F-9C89-42D4-A250-1782630EA9CA}"/>
                </a:ext>
              </a:extLst>
            </p:cNvPr>
            <p:cNvSpPr/>
            <p:nvPr/>
          </p:nvSpPr>
          <p:spPr>
            <a:xfrm>
              <a:off x="2999656" y="5373216"/>
              <a:ext cx="36004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21" name="圖片 20">
            <a:extLst>
              <a:ext uri="{FF2B5EF4-FFF2-40B4-BE49-F238E27FC236}">
                <a16:creationId xmlns:a16="http://schemas.microsoft.com/office/drawing/2014/main" id="{25D420F6-561E-4906-A0A2-FFF7CAA7FF73}"/>
              </a:ext>
            </a:extLst>
          </p:cNvPr>
          <p:cNvPicPr>
            <a:picLocks noChangeAspect="1"/>
          </p:cNvPicPr>
          <p:nvPr/>
        </p:nvPicPr>
        <p:blipFill>
          <a:blip r:embed="rId5"/>
          <a:stretch>
            <a:fillRect/>
          </a:stretch>
        </p:blipFill>
        <p:spPr>
          <a:xfrm>
            <a:off x="5375920" y="4653136"/>
            <a:ext cx="2448272" cy="847479"/>
          </a:xfrm>
          <a:prstGeom prst="rect">
            <a:avLst/>
          </a:prstGeom>
        </p:spPr>
      </p:pic>
      <p:sp>
        <p:nvSpPr>
          <p:cNvPr id="25" name="矩形 24">
            <a:extLst>
              <a:ext uri="{FF2B5EF4-FFF2-40B4-BE49-F238E27FC236}">
                <a16:creationId xmlns:a16="http://schemas.microsoft.com/office/drawing/2014/main" id="{5F85CB4E-F92D-4415-8C35-57E71A6D2E5E}"/>
              </a:ext>
            </a:extLst>
          </p:cNvPr>
          <p:cNvSpPr/>
          <p:nvPr/>
        </p:nvSpPr>
        <p:spPr>
          <a:xfrm>
            <a:off x="7752184" y="5445224"/>
            <a:ext cx="4392488"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‘K’ stands for Kernel Function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‘x’ stands for data points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‘l’ stands for landmark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‘σ' stands for the circumference of separation or name as gamma.</a:t>
            </a:r>
          </a:p>
        </p:txBody>
      </p:sp>
    </p:spTree>
    <p:extLst>
      <p:ext uri="{BB962C8B-B14F-4D97-AF65-F5344CB8AC3E}">
        <p14:creationId xmlns:p14="http://schemas.microsoft.com/office/powerpoint/2010/main" val="20246291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Kernel Trick</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Gaussian Radial Basis Function Kernel (RBF)</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pic>
        <p:nvPicPr>
          <p:cNvPr id="16" name="圖片 15">
            <a:extLst>
              <a:ext uri="{FF2B5EF4-FFF2-40B4-BE49-F238E27FC236}">
                <a16:creationId xmlns:a16="http://schemas.microsoft.com/office/drawing/2014/main" id="{EA598CB9-A22B-4950-AA8B-5FF6A8F072AD}"/>
              </a:ext>
            </a:extLst>
          </p:cNvPr>
          <p:cNvPicPr>
            <a:picLocks noChangeAspect="1"/>
          </p:cNvPicPr>
          <p:nvPr/>
        </p:nvPicPr>
        <p:blipFill rotWithShape="1">
          <a:blip r:embed="rId3"/>
          <a:srcRect t="20831"/>
          <a:stretch/>
        </p:blipFill>
        <p:spPr>
          <a:xfrm>
            <a:off x="335360" y="2060848"/>
            <a:ext cx="4104456" cy="2390854"/>
          </a:xfrm>
          <a:prstGeom prst="rect">
            <a:avLst/>
          </a:prstGeom>
        </p:spPr>
      </p:pic>
      <p:grpSp>
        <p:nvGrpSpPr>
          <p:cNvPr id="18" name="群組 17">
            <a:extLst>
              <a:ext uri="{FF2B5EF4-FFF2-40B4-BE49-F238E27FC236}">
                <a16:creationId xmlns:a16="http://schemas.microsoft.com/office/drawing/2014/main" id="{99EBE7AB-9B98-4EC7-B104-803CB4A2519F}"/>
              </a:ext>
            </a:extLst>
          </p:cNvPr>
          <p:cNvGrpSpPr/>
          <p:nvPr/>
        </p:nvGrpSpPr>
        <p:grpSpPr>
          <a:xfrm>
            <a:off x="5159896" y="2132856"/>
            <a:ext cx="2952328" cy="2376264"/>
            <a:chOff x="407368" y="3284984"/>
            <a:chExt cx="2952328" cy="2376264"/>
          </a:xfrm>
        </p:grpSpPr>
        <p:pic>
          <p:nvPicPr>
            <p:cNvPr id="19" name="圖片 18">
              <a:extLst>
                <a:ext uri="{FF2B5EF4-FFF2-40B4-BE49-F238E27FC236}">
                  <a16:creationId xmlns:a16="http://schemas.microsoft.com/office/drawing/2014/main" id="{6A79355A-97F8-4A52-AAE0-EA5300710BB6}"/>
                </a:ext>
              </a:extLst>
            </p:cNvPr>
            <p:cNvPicPr>
              <a:picLocks noChangeAspect="1"/>
            </p:cNvPicPr>
            <p:nvPr/>
          </p:nvPicPr>
          <p:blipFill>
            <a:blip r:embed="rId4"/>
            <a:stretch>
              <a:fillRect/>
            </a:stretch>
          </p:blipFill>
          <p:spPr>
            <a:xfrm>
              <a:off x="407368" y="3284984"/>
              <a:ext cx="2756770" cy="2283795"/>
            </a:xfrm>
            <a:prstGeom prst="rect">
              <a:avLst/>
            </a:prstGeom>
          </p:spPr>
        </p:pic>
        <p:sp>
          <p:nvSpPr>
            <p:cNvPr id="20" name="矩形 19">
              <a:extLst>
                <a:ext uri="{FF2B5EF4-FFF2-40B4-BE49-F238E27FC236}">
                  <a16:creationId xmlns:a16="http://schemas.microsoft.com/office/drawing/2014/main" id="{C9F31C7F-9C89-42D4-A250-1782630EA9CA}"/>
                </a:ext>
              </a:extLst>
            </p:cNvPr>
            <p:cNvSpPr/>
            <p:nvPr/>
          </p:nvSpPr>
          <p:spPr>
            <a:xfrm>
              <a:off x="2999656" y="5373216"/>
              <a:ext cx="36004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21" name="圖片 20">
            <a:extLst>
              <a:ext uri="{FF2B5EF4-FFF2-40B4-BE49-F238E27FC236}">
                <a16:creationId xmlns:a16="http://schemas.microsoft.com/office/drawing/2014/main" id="{25D420F6-561E-4906-A0A2-FFF7CAA7FF73}"/>
              </a:ext>
            </a:extLst>
          </p:cNvPr>
          <p:cNvPicPr>
            <a:picLocks noChangeAspect="1"/>
          </p:cNvPicPr>
          <p:nvPr/>
        </p:nvPicPr>
        <p:blipFill>
          <a:blip r:embed="rId5"/>
          <a:stretch>
            <a:fillRect/>
          </a:stretch>
        </p:blipFill>
        <p:spPr>
          <a:xfrm>
            <a:off x="5375920" y="4653136"/>
            <a:ext cx="2448272" cy="847479"/>
          </a:xfrm>
          <a:prstGeom prst="rect">
            <a:avLst/>
          </a:prstGeom>
        </p:spPr>
      </p:pic>
      <p:sp>
        <p:nvSpPr>
          <p:cNvPr id="12" name="乘號 11">
            <a:extLst>
              <a:ext uri="{FF2B5EF4-FFF2-40B4-BE49-F238E27FC236}">
                <a16:creationId xmlns:a16="http://schemas.microsoft.com/office/drawing/2014/main" id="{914DBB8C-4E7C-449A-9356-D1595806E11E}"/>
              </a:ext>
            </a:extLst>
          </p:cNvPr>
          <p:cNvSpPr/>
          <p:nvPr/>
        </p:nvSpPr>
        <p:spPr>
          <a:xfrm>
            <a:off x="2495600" y="3068960"/>
            <a:ext cx="360040" cy="360040"/>
          </a:xfrm>
          <a:prstGeom prst="mathMultiply">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13" name="直線單箭頭接點 12">
            <a:extLst>
              <a:ext uri="{FF2B5EF4-FFF2-40B4-BE49-F238E27FC236}">
                <a16:creationId xmlns:a16="http://schemas.microsoft.com/office/drawing/2014/main" id="{1504C19A-6864-40ED-B802-16468D5E4C0C}"/>
              </a:ext>
            </a:extLst>
          </p:cNvPr>
          <p:cNvCxnSpPr>
            <a:cxnSpLocks/>
            <a:endCxn id="12" idx="2"/>
          </p:cNvCxnSpPr>
          <p:nvPr/>
        </p:nvCxnSpPr>
        <p:spPr>
          <a:xfrm flipH="1" flipV="1">
            <a:off x="2769167" y="3342527"/>
            <a:ext cx="3254826" cy="1670650"/>
          </a:xfrm>
          <a:prstGeom prst="straightConnector1">
            <a:avLst/>
          </a:prstGeom>
          <a:ln w="28575">
            <a:solidFill>
              <a:schemeClr val="accent6">
                <a:lumMod val="10000"/>
              </a:schemeClr>
            </a:solidFill>
            <a:tailEnd type="triangle"/>
          </a:ln>
        </p:spPr>
        <p:style>
          <a:lnRef idx="1">
            <a:schemeClr val="dk1"/>
          </a:lnRef>
          <a:fillRef idx="0">
            <a:schemeClr val="dk1"/>
          </a:fillRef>
          <a:effectRef idx="0">
            <a:schemeClr val="dk1"/>
          </a:effectRef>
          <a:fontRef idx="minor">
            <a:schemeClr val="tx1"/>
          </a:fontRef>
        </p:style>
      </p:cxnSp>
      <p:sp>
        <p:nvSpPr>
          <p:cNvPr id="14" name="文字方塊 13">
            <a:extLst>
              <a:ext uri="{FF2B5EF4-FFF2-40B4-BE49-F238E27FC236}">
                <a16:creationId xmlns:a16="http://schemas.microsoft.com/office/drawing/2014/main" id="{869558CA-0432-4DAA-B04A-C9A1904D3CB0}"/>
              </a:ext>
            </a:extLst>
          </p:cNvPr>
          <p:cNvSpPr txBox="1"/>
          <p:nvPr/>
        </p:nvSpPr>
        <p:spPr>
          <a:xfrm rot="1686035">
            <a:off x="4098728" y="3937028"/>
            <a:ext cx="88838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landmark</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 name="橢圓 1">
            <a:extLst>
              <a:ext uri="{FF2B5EF4-FFF2-40B4-BE49-F238E27FC236}">
                <a16:creationId xmlns:a16="http://schemas.microsoft.com/office/drawing/2014/main" id="{EE6512F1-F511-4589-9167-958131AB42F8}"/>
              </a:ext>
            </a:extLst>
          </p:cNvPr>
          <p:cNvSpPr/>
          <p:nvPr/>
        </p:nvSpPr>
        <p:spPr>
          <a:xfrm>
            <a:off x="6168008" y="3501008"/>
            <a:ext cx="864096" cy="43204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橢圓 21">
            <a:extLst>
              <a:ext uri="{FF2B5EF4-FFF2-40B4-BE49-F238E27FC236}">
                <a16:creationId xmlns:a16="http://schemas.microsoft.com/office/drawing/2014/main" id="{DAEE9B5C-9409-4FD4-AE35-AAE697081CDB}"/>
              </a:ext>
            </a:extLst>
          </p:cNvPr>
          <p:cNvSpPr/>
          <p:nvPr/>
        </p:nvSpPr>
        <p:spPr>
          <a:xfrm>
            <a:off x="2207568" y="2780928"/>
            <a:ext cx="864096" cy="86409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6" name="直線單箭頭接點 5">
            <a:extLst>
              <a:ext uri="{FF2B5EF4-FFF2-40B4-BE49-F238E27FC236}">
                <a16:creationId xmlns:a16="http://schemas.microsoft.com/office/drawing/2014/main" id="{B927F2E2-9D4A-40A1-8A9C-0B1FFEF6E3E6}"/>
              </a:ext>
            </a:extLst>
          </p:cNvPr>
          <p:cNvCxnSpPr>
            <a:stCxn id="2" idx="2"/>
            <a:endCxn id="22" idx="6"/>
          </p:cNvCxnSpPr>
          <p:nvPr/>
        </p:nvCxnSpPr>
        <p:spPr>
          <a:xfrm flipH="1" flipV="1">
            <a:off x="3071664" y="3212976"/>
            <a:ext cx="3096344" cy="50405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2642DB63-7025-2D96-1EAA-F36F875A12B2}"/>
              </a:ext>
            </a:extLst>
          </p:cNvPr>
          <p:cNvSpPr/>
          <p:nvPr/>
        </p:nvSpPr>
        <p:spPr>
          <a:xfrm>
            <a:off x="7752184" y="5445224"/>
            <a:ext cx="4392488"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‘K’ stands for Kernel Function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‘x’ stands for data points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‘l’ stands for landmark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2424"/>
                </a:solidFill>
                <a:effectLst/>
                <a:uLnTx/>
                <a:uFillTx/>
                <a:latin typeface="source-serif-pro"/>
                <a:ea typeface="新細明體" panose="02020500000000000000" pitchFamily="18" charset="-120"/>
                <a:cs typeface="+mn-cs"/>
              </a:rPr>
              <a:t>‘σ' stands for the circumference of separation or name as gamma.</a:t>
            </a:r>
          </a:p>
        </p:txBody>
      </p:sp>
    </p:spTree>
    <p:extLst>
      <p:ext uri="{BB962C8B-B14F-4D97-AF65-F5344CB8AC3E}">
        <p14:creationId xmlns:p14="http://schemas.microsoft.com/office/powerpoint/2010/main" val="378563120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Kernel Trick</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Gaussian Radial Basis Function Kernel (RBF)</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grpSp>
        <p:nvGrpSpPr>
          <p:cNvPr id="18" name="群組 17">
            <a:extLst>
              <a:ext uri="{FF2B5EF4-FFF2-40B4-BE49-F238E27FC236}">
                <a16:creationId xmlns:a16="http://schemas.microsoft.com/office/drawing/2014/main" id="{99EBE7AB-9B98-4EC7-B104-803CB4A2519F}"/>
              </a:ext>
            </a:extLst>
          </p:cNvPr>
          <p:cNvGrpSpPr/>
          <p:nvPr/>
        </p:nvGrpSpPr>
        <p:grpSpPr>
          <a:xfrm>
            <a:off x="2999656" y="3717032"/>
            <a:ext cx="2160240" cy="1738730"/>
            <a:chOff x="407368" y="3284984"/>
            <a:chExt cx="2952328" cy="2376264"/>
          </a:xfrm>
        </p:grpSpPr>
        <p:pic>
          <p:nvPicPr>
            <p:cNvPr id="19" name="圖片 18">
              <a:extLst>
                <a:ext uri="{FF2B5EF4-FFF2-40B4-BE49-F238E27FC236}">
                  <a16:creationId xmlns:a16="http://schemas.microsoft.com/office/drawing/2014/main" id="{6A79355A-97F8-4A52-AAE0-EA5300710BB6}"/>
                </a:ext>
              </a:extLst>
            </p:cNvPr>
            <p:cNvPicPr>
              <a:picLocks noChangeAspect="1"/>
            </p:cNvPicPr>
            <p:nvPr/>
          </p:nvPicPr>
          <p:blipFill>
            <a:blip r:embed="rId3"/>
            <a:stretch>
              <a:fillRect/>
            </a:stretch>
          </p:blipFill>
          <p:spPr>
            <a:xfrm>
              <a:off x="407368" y="3284984"/>
              <a:ext cx="2756770" cy="2283795"/>
            </a:xfrm>
            <a:prstGeom prst="rect">
              <a:avLst/>
            </a:prstGeom>
          </p:spPr>
        </p:pic>
        <p:sp>
          <p:nvSpPr>
            <p:cNvPr id="20" name="矩形 19">
              <a:extLst>
                <a:ext uri="{FF2B5EF4-FFF2-40B4-BE49-F238E27FC236}">
                  <a16:creationId xmlns:a16="http://schemas.microsoft.com/office/drawing/2014/main" id="{C9F31C7F-9C89-42D4-A250-1782630EA9CA}"/>
                </a:ext>
              </a:extLst>
            </p:cNvPr>
            <p:cNvSpPr/>
            <p:nvPr/>
          </p:nvSpPr>
          <p:spPr>
            <a:xfrm>
              <a:off x="2999656" y="5373216"/>
              <a:ext cx="36004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21" name="圖片 20">
            <a:extLst>
              <a:ext uri="{FF2B5EF4-FFF2-40B4-BE49-F238E27FC236}">
                <a16:creationId xmlns:a16="http://schemas.microsoft.com/office/drawing/2014/main" id="{25D420F6-561E-4906-A0A2-FFF7CAA7FF73}"/>
              </a:ext>
            </a:extLst>
          </p:cNvPr>
          <p:cNvPicPr>
            <a:picLocks noChangeAspect="1"/>
          </p:cNvPicPr>
          <p:nvPr/>
        </p:nvPicPr>
        <p:blipFill>
          <a:blip r:embed="rId4"/>
          <a:stretch>
            <a:fillRect/>
          </a:stretch>
        </p:blipFill>
        <p:spPr>
          <a:xfrm>
            <a:off x="2855640" y="5373216"/>
            <a:ext cx="2448272" cy="847479"/>
          </a:xfrm>
          <a:prstGeom prst="rect">
            <a:avLst/>
          </a:prstGeom>
        </p:spPr>
      </p:pic>
      <p:grpSp>
        <p:nvGrpSpPr>
          <p:cNvPr id="43" name="群組 42">
            <a:extLst>
              <a:ext uri="{FF2B5EF4-FFF2-40B4-BE49-F238E27FC236}">
                <a16:creationId xmlns:a16="http://schemas.microsoft.com/office/drawing/2014/main" id="{42806E15-EEFF-4CB8-BCE0-841DEAF0A4D9}"/>
              </a:ext>
            </a:extLst>
          </p:cNvPr>
          <p:cNvGrpSpPr/>
          <p:nvPr/>
        </p:nvGrpSpPr>
        <p:grpSpPr>
          <a:xfrm>
            <a:off x="-240704" y="1196752"/>
            <a:ext cx="4104456" cy="2390854"/>
            <a:chOff x="1703512" y="2204864"/>
            <a:chExt cx="4104456" cy="2390854"/>
          </a:xfrm>
        </p:grpSpPr>
        <p:pic>
          <p:nvPicPr>
            <p:cNvPr id="16" name="圖片 15">
              <a:extLst>
                <a:ext uri="{FF2B5EF4-FFF2-40B4-BE49-F238E27FC236}">
                  <a16:creationId xmlns:a16="http://schemas.microsoft.com/office/drawing/2014/main" id="{EA598CB9-A22B-4950-AA8B-5FF6A8F072AD}"/>
                </a:ext>
              </a:extLst>
            </p:cNvPr>
            <p:cNvPicPr>
              <a:picLocks noChangeAspect="1"/>
            </p:cNvPicPr>
            <p:nvPr/>
          </p:nvPicPr>
          <p:blipFill rotWithShape="1">
            <a:blip r:embed="rId5"/>
            <a:srcRect t="20831"/>
            <a:stretch/>
          </p:blipFill>
          <p:spPr>
            <a:xfrm>
              <a:off x="1703512" y="2204864"/>
              <a:ext cx="4104456" cy="2390854"/>
            </a:xfrm>
            <a:prstGeom prst="rect">
              <a:avLst/>
            </a:prstGeom>
          </p:spPr>
        </p:pic>
        <p:sp>
          <p:nvSpPr>
            <p:cNvPr id="2" name="乘號 1">
              <a:extLst>
                <a:ext uri="{FF2B5EF4-FFF2-40B4-BE49-F238E27FC236}">
                  <a16:creationId xmlns:a16="http://schemas.microsoft.com/office/drawing/2014/main" id="{D5753C1E-7AAD-412D-8A16-7CED61F7FC32}"/>
                </a:ext>
              </a:extLst>
            </p:cNvPr>
            <p:cNvSpPr/>
            <p:nvPr/>
          </p:nvSpPr>
          <p:spPr>
            <a:xfrm>
              <a:off x="3863752" y="3212976"/>
              <a:ext cx="360040" cy="360040"/>
            </a:xfrm>
            <a:prstGeom prst="mathMultiply">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45" name="圖片 44">
            <a:extLst>
              <a:ext uri="{FF2B5EF4-FFF2-40B4-BE49-F238E27FC236}">
                <a16:creationId xmlns:a16="http://schemas.microsoft.com/office/drawing/2014/main" id="{96B5B1B3-B1D6-4027-ADB5-721D040CE897}"/>
              </a:ext>
            </a:extLst>
          </p:cNvPr>
          <p:cNvPicPr>
            <a:picLocks noChangeAspect="1"/>
          </p:cNvPicPr>
          <p:nvPr/>
        </p:nvPicPr>
        <p:blipFill rotWithShape="1">
          <a:blip r:embed="rId5"/>
          <a:srcRect t="20831"/>
          <a:stretch/>
        </p:blipFill>
        <p:spPr>
          <a:xfrm>
            <a:off x="3431704" y="1196752"/>
            <a:ext cx="4104456" cy="2390854"/>
          </a:xfrm>
          <a:prstGeom prst="rect">
            <a:avLst/>
          </a:prstGeom>
        </p:spPr>
      </p:pic>
      <p:pic>
        <p:nvPicPr>
          <p:cNvPr id="48" name="圖片 47">
            <a:extLst>
              <a:ext uri="{FF2B5EF4-FFF2-40B4-BE49-F238E27FC236}">
                <a16:creationId xmlns:a16="http://schemas.microsoft.com/office/drawing/2014/main" id="{42D4D3AD-C538-44A6-B87B-5B380B18EC05}"/>
              </a:ext>
            </a:extLst>
          </p:cNvPr>
          <p:cNvPicPr>
            <a:picLocks noChangeAspect="1"/>
          </p:cNvPicPr>
          <p:nvPr/>
        </p:nvPicPr>
        <p:blipFill>
          <a:blip r:embed="rId6"/>
          <a:stretch>
            <a:fillRect/>
          </a:stretch>
        </p:blipFill>
        <p:spPr>
          <a:xfrm>
            <a:off x="5879976" y="1844824"/>
            <a:ext cx="381053" cy="285790"/>
          </a:xfrm>
          <a:prstGeom prst="rect">
            <a:avLst/>
          </a:prstGeom>
        </p:spPr>
      </p:pic>
      <p:pic>
        <p:nvPicPr>
          <p:cNvPr id="49" name="圖片 48">
            <a:extLst>
              <a:ext uri="{FF2B5EF4-FFF2-40B4-BE49-F238E27FC236}">
                <a16:creationId xmlns:a16="http://schemas.microsoft.com/office/drawing/2014/main" id="{2B071C60-42E5-4937-8E3D-470035870252}"/>
              </a:ext>
            </a:extLst>
          </p:cNvPr>
          <p:cNvPicPr>
            <a:picLocks noChangeAspect="1"/>
          </p:cNvPicPr>
          <p:nvPr/>
        </p:nvPicPr>
        <p:blipFill>
          <a:blip r:embed="rId6"/>
          <a:stretch>
            <a:fillRect/>
          </a:stretch>
        </p:blipFill>
        <p:spPr>
          <a:xfrm>
            <a:off x="6023992" y="2132856"/>
            <a:ext cx="381053" cy="285790"/>
          </a:xfrm>
          <a:prstGeom prst="rect">
            <a:avLst/>
          </a:prstGeom>
        </p:spPr>
      </p:pic>
      <p:pic>
        <p:nvPicPr>
          <p:cNvPr id="50" name="圖片 49">
            <a:extLst>
              <a:ext uri="{FF2B5EF4-FFF2-40B4-BE49-F238E27FC236}">
                <a16:creationId xmlns:a16="http://schemas.microsoft.com/office/drawing/2014/main" id="{4A73E72A-E09C-4D81-BEDE-250CA9DC742A}"/>
              </a:ext>
            </a:extLst>
          </p:cNvPr>
          <p:cNvPicPr>
            <a:picLocks noChangeAspect="1"/>
          </p:cNvPicPr>
          <p:nvPr/>
        </p:nvPicPr>
        <p:blipFill>
          <a:blip r:embed="rId6"/>
          <a:stretch>
            <a:fillRect/>
          </a:stretch>
        </p:blipFill>
        <p:spPr>
          <a:xfrm>
            <a:off x="6023992" y="2420888"/>
            <a:ext cx="381053" cy="285790"/>
          </a:xfrm>
          <a:prstGeom prst="rect">
            <a:avLst/>
          </a:prstGeom>
        </p:spPr>
      </p:pic>
      <p:pic>
        <p:nvPicPr>
          <p:cNvPr id="51" name="圖片 50">
            <a:extLst>
              <a:ext uri="{FF2B5EF4-FFF2-40B4-BE49-F238E27FC236}">
                <a16:creationId xmlns:a16="http://schemas.microsoft.com/office/drawing/2014/main" id="{C7F59CB5-1321-4190-A15E-8A567B8C34BD}"/>
              </a:ext>
            </a:extLst>
          </p:cNvPr>
          <p:cNvPicPr>
            <a:picLocks noChangeAspect="1"/>
          </p:cNvPicPr>
          <p:nvPr/>
        </p:nvPicPr>
        <p:blipFill>
          <a:blip r:embed="rId6"/>
          <a:stretch>
            <a:fillRect/>
          </a:stretch>
        </p:blipFill>
        <p:spPr>
          <a:xfrm>
            <a:off x="5735960" y="2636912"/>
            <a:ext cx="381053" cy="285790"/>
          </a:xfrm>
          <a:prstGeom prst="rect">
            <a:avLst/>
          </a:prstGeom>
        </p:spPr>
      </p:pic>
      <p:pic>
        <p:nvPicPr>
          <p:cNvPr id="52" name="圖片 51">
            <a:extLst>
              <a:ext uri="{FF2B5EF4-FFF2-40B4-BE49-F238E27FC236}">
                <a16:creationId xmlns:a16="http://schemas.microsoft.com/office/drawing/2014/main" id="{0B3A2359-3BA1-4A6C-AFFB-634C89A35CD5}"/>
              </a:ext>
            </a:extLst>
          </p:cNvPr>
          <p:cNvPicPr>
            <a:picLocks noChangeAspect="1"/>
          </p:cNvPicPr>
          <p:nvPr/>
        </p:nvPicPr>
        <p:blipFill>
          <a:blip r:embed="rId6"/>
          <a:stretch>
            <a:fillRect/>
          </a:stretch>
        </p:blipFill>
        <p:spPr>
          <a:xfrm>
            <a:off x="5375920" y="2636912"/>
            <a:ext cx="381053" cy="285790"/>
          </a:xfrm>
          <a:prstGeom prst="rect">
            <a:avLst/>
          </a:prstGeom>
        </p:spPr>
      </p:pic>
      <p:pic>
        <p:nvPicPr>
          <p:cNvPr id="53" name="圖片 52">
            <a:extLst>
              <a:ext uri="{FF2B5EF4-FFF2-40B4-BE49-F238E27FC236}">
                <a16:creationId xmlns:a16="http://schemas.microsoft.com/office/drawing/2014/main" id="{C5799AD3-6A84-446E-BC57-4A72C924FAB1}"/>
              </a:ext>
            </a:extLst>
          </p:cNvPr>
          <p:cNvPicPr>
            <a:picLocks noChangeAspect="1"/>
          </p:cNvPicPr>
          <p:nvPr/>
        </p:nvPicPr>
        <p:blipFill>
          <a:blip r:embed="rId6"/>
          <a:stretch>
            <a:fillRect/>
          </a:stretch>
        </p:blipFill>
        <p:spPr>
          <a:xfrm>
            <a:off x="5015880" y="2348880"/>
            <a:ext cx="381053" cy="285790"/>
          </a:xfrm>
          <a:prstGeom prst="rect">
            <a:avLst/>
          </a:prstGeom>
        </p:spPr>
      </p:pic>
      <p:pic>
        <p:nvPicPr>
          <p:cNvPr id="54" name="圖片 53">
            <a:extLst>
              <a:ext uri="{FF2B5EF4-FFF2-40B4-BE49-F238E27FC236}">
                <a16:creationId xmlns:a16="http://schemas.microsoft.com/office/drawing/2014/main" id="{F0E932BE-1B42-44FA-8AFD-0C25CBAFBBD2}"/>
              </a:ext>
            </a:extLst>
          </p:cNvPr>
          <p:cNvPicPr>
            <a:picLocks noChangeAspect="1"/>
          </p:cNvPicPr>
          <p:nvPr/>
        </p:nvPicPr>
        <p:blipFill>
          <a:blip r:embed="rId6"/>
          <a:stretch>
            <a:fillRect/>
          </a:stretch>
        </p:blipFill>
        <p:spPr>
          <a:xfrm>
            <a:off x="5087888" y="2063090"/>
            <a:ext cx="381053" cy="285790"/>
          </a:xfrm>
          <a:prstGeom prst="rect">
            <a:avLst/>
          </a:prstGeom>
        </p:spPr>
      </p:pic>
      <p:pic>
        <p:nvPicPr>
          <p:cNvPr id="55" name="圖片 54">
            <a:extLst>
              <a:ext uri="{FF2B5EF4-FFF2-40B4-BE49-F238E27FC236}">
                <a16:creationId xmlns:a16="http://schemas.microsoft.com/office/drawing/2014/main" id="{7CE2A688-A21B-455C-9309-782D260E62B9}"/>
              </a:ext>
            </a:extLst>
          </p:cNvPr>
          <p:cNvPicPr>
            <a:picLocks noChangeAspect="1"/>
          </p:cNvPicPr>
          <p:nvPr/>
        </p:nvPicPr>
        <p:blipFill>
          <a:blip r:embed="rId6"/>
          <a:stretch>
            <a:fillRect/>
          </a:stretch>
        </p:blipFill>
        <p:spPr>
          <a:xfrm>
            <a:off x="5447928" y="1772816"/>
            <a:ext cx="381053" cy="285790"/>
          </a:xfrm>
          <a:prstGeom prst="rect">
            <a:avLst/>
          </a:prstGeom>
        </p:spPr>
      </p:pic>
      <p:sp>
        <p:nvSpPr>
          <p:cNvPr id="47" name="橢圓 46">
            <a:extLst>
              <a:ext uri="{FF2B5EF4-FFF2-40B4-BE49-F238E27FC236}">
                <a16:creationId xmlns:a16="http://schemas.microsoft.com/office/drawing/2014/main" id="{0BC8A1F7-630A-4A34-837C-364D64227F55}"/>
              </a:ext>
            </a:extLst>
          </p:cNvPr>
          <p:cNvSpPr/>
          <p:nvPr/>
        </p:nvSpPr>
        <p:spPr>
          <a:xfrm>
            <a:off x="5087888" y="1700808"/>
            <a:ext cx="1368152" cy="1296144"/>
          </a:xfrm>
          <a:prstGeom prst="ellipse">
            <a:avLst/>
          </a:prstGeom>
          <a:noFill/>
          <a:ln w="28575">
            <a:solidFill>
              <a:srgbClr val="2341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4" name="橢圓 63">
            <a:extLst>
              <a:ext uri="{FF2B5EF4-FFF2-40B4-BE49-F238E27FC236}">
                <a16:creationId xmlns:a16="http://schemas.microsoft.com/office/drawing/2014/main" id="{609BD76D-3F43-47E4-809C-FCFB3A5D66BE}"/>
              </a:ext>
            </a:extLst>
          </p:cNvPr>
          <p:cNvSpPr/>
          <p:nvPr/>
        </p:nvSpPr>
        <p:spPr>
          <a:xfrm>
            <a:off x="1631504" y="1916832"/>
            <a:ext cx="912101" cy="864096"/>
          </a:xfrm>
          <a:prstGeom prst="ellipse">
            <a:avLst/>
          </a:prstGeom>
          <a:noFill/>
          <a:ln w="28575">
            <a:solidFill>
              <a:srgbClr val="2341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7" name="乘號 66">
            <a:extLst>
              <a:ext uri="{FF2B5EF4-FFF2-40B4-BE49-F238E27FC236}">
                <a16:creationId xmlns:a16="http://schemas.microsoft.com/office/drawing/2014/main" id="{7EAE2143-D46B-4C9C-9204-3D9E226AE9A6}"/>
              </a:ext>
            </a:extLst>
          </p:cNvPr>
          <p:cNvSpPr/>
          <p:nvPr/>
        </p:nvSpPr>
        <p:spPr>
          <a:xfrm>
            <a:off x="5591944" y="2204864"/>
            <a:ext cx="360040" cy="360040"/>
          </a:xfrm>
          <a:prstGeom prst="mathMultiply">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68" name="圖片 67">
            <a:extLst>
              <a:ext uri="{FF2B5EF4-FFF2-40B4-BE49-F238E27FC236}">
                <a16:creationId xmlns:a16="http://schemas.microsoft.com/office/drawing/2014/main" id="{17DB8E9B-7508-4076-BABF-2E04FC31811E}"/>
              </a:ext>
            </a:extLst>
          </p:cNvPr>
          <p:cNvPicPr>
            <a:picLocks noChangeAspect="1"/>
          </p:cNvPicPr>
          <p:nvPr/>
        </p:nvPicPr>
        <p:blipFill>
          <a:blip r:embed="rId7"/>
          <a:stretch>
            <a:fillRect/>
          </a:stretch>
        </p:blipFill>
        <p:spPr>
          <a:xfrm>
            <a:off x="5447928" y="3356992"/>
            <a:ext cx="762106" cy="533474"/>
          </a:xfrm>
          <a:prstGeom prst="rect">
            <a:avLst/>
          </a:prstGeom>
        </p:spPr>
      </p:pic>
      <p:pic>
        <p:nvPicPr>
          <p:cNvPr id="69" name="圖片 68">
            <a:extLst>
              <a:ext uri="{FF2B5EF4-FFF2-40B4-BE49-F238E27FC236}">
                <a16:creationId xmlns:a16="http://schemas.microsoft.com/office/drawing/2014/main" id="{EE252343-E780-4243-B29C-1A17086162AD}"/>
              </a:ext>
            </a:extLst>
          </p:cNvPr>
          <p:cNvPicPr>
            <a:picLocks noChangeAspect="1"/>
          </p:cNvPicPr>
          <p:nvPr/>
        </p:nvPicPr>
        <p:blipFill>
          <a:blip r:embed="rId8"/>
          <a:stretch>
            <a:fillRect/>
          </a:stretch>
        </p:blipFill>
        <p:spPr>
          <a:xfrm>
            <a:off x="1559496" y="3429000"/>
            <a:ext cx="771633" cy="552527"/>
          </a:xfrm>
          <a:prstGeom prst="rect">
            <a:avLst/>
          </a:prstGeom>
        </p:spPr>
      </p:pic>
      <p:grpSp>
        <p:nvGrpSpPr>
          <p:cNvPr id="73" name="群組 72">
            <a:extLst>
              <a:ext uri="{FF2B5EF4-FFF2-40B4-BE49-F238E27FC236}">
                <a16:creationId xmlns:a16="http://schemas.microsoft.com/office/drawing/2014/main" id="{4B174EC0-6B4F-4D53-ACCA-7C67F6B0D787}"/>
              </a:ext>
            </a:extLst>
          </p:cNvPr>
          <p:cNvGrpSpPr/>
          <p:nvPr/>
        </p:nvGrpSpPr>
        <p:grpSpPr>
          <a:xfrm>
            <a:off x="7968208" y="1340768"/>
            <a:ext cx="4932660" cy="2232248"/>
            <a:chOff x="6312024" y="3861048"/>
            <a:chExt cx="4500612" cy="2016224"/>
          </a:xfrm>
        </p:grpSpPr>
        <p:pic>
          <p:nvPicPr>
            <p:cNvPr id="70" name="圖片 69">
              <a:extLst>
                <a:ext uri="{FF2B5EF4-FFF2-40B4-BE49-F238E27FC236}">
                  <a16:creationId xmlns:a16="http://schemas.microsoft.com/office/drawing/2014/main" id="{2D2B06FB-01FA-4F1A-AF03-14672685862A}"/>
                </a:ext>
              </a:extLst>
            </p:cNvPr>
            <p:cNvPicPr>
              <a:picLocks noChangeAspect="1"/>
            </p:cNvPicPr>
            <p:nvPr/>
          </p:nvPicPr>
          <p:blipFill>
            <a:blip r:embed="rId9"/>
            <a:stretch>
              <a:fillRect/>
            </a:stretch>
          </p:blipFill>
          <p:spPr>
            <a:xfrm>
              <a:off x="6312024" y="3861048"/>
              <a:ext cx="4500612" cy="2016224"/>
            </a:xfrm>
            <a:prstGeom prst="rect">
              <a:avLst/>
            </a:prstGeom>
          </p:spPr>
        </p:pic>
        <p:sp>
          <p:nvSpPr>
            <p:cNvPr id="71" name="矩形 70">
              <a:extLst>
                <a:ext uri="{FF2B5EF4-FFF2-40B4-BE49-F238E27FC236}">
                  <a16:creationId xmlns:a16="http://schemas.microsoft.com/office/drawing/2014/main" id="{B2FC8428-2E85-46CA-8B55-9E89F76F8B7D}"/>
                </a:ext>
              </a:extLst>
            </p:cNvPr>
            <p:cNvSpPr/>
            <p:nvPr/>
          </p:nvSpPr>
          <p:spPr>
            <a:xfrm>
              <a:off x="9120336" y="4005064"/>
              <a:ext cx="1584176" cy="1512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72" name="矩形 71">
              <a:extLst>
                <a:ext uri="{FF2B5EF4-FFF2-40B4-BE49-F238E27FC236}">
                  <a16:creationId xmlns:a16="http://schemas.microsoft.com/office/drawing/2014/main" id="{61C5124B-28A2-4C8B-9902-61690CA1FF7F}"/>
                </a:ext>
              </a:extLst>
            </p:cNvPr>
            <p:cNvSpPr/>
            <p:nvPr/>
          </p:nvSpPr>
          <p:spPr>
            <a:xfrm>
              <a:off x="9984432" y="4365104"/>
              <a:ext cx="648072"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74" name="圖片 73">
            <a:extLst>
              <a:ext uri="{FF2B5EF4-FFF2-40B4-BE49-F238E27FC236}">
                <a16:creationId xmlns:a16="http://schemas.microsoft.com/office/drawing/2014/main" id="{6457F70B-F36D-43C7-8DF0-6B8F3ECF63DC}"/>
              </a:ext>
            </a:extLst>
          </p:cNvPr>
          <p:cNvPicPr>
            <a:picLocks noChangeAspect="1"/>
          </p:cNvPicPr>
          <p:nvPr/>
        </p:nvPicPr>
        <p:blipFill>
          <a:blip r:embed="rId10"/>
          <a:stretch>
            <a:fillRect/>
          </a:stretch>
        </p:blipFill>
        <p:spPr>
          <a:xfrm>
            <a:off x="8832304" y="3861048"/>
            <a:ext cx="2239055" cy="1800200"/>
          </a:xfrm>
          <a:prstGeom prst="rect">
            <a:avLst/>
          </a:prstGeom>
        </p:spPr>
      </p:pic>
    </p:spTree>
    <p:extLst>
      <p:ext uri="{BB962C8B-B14F-4D97-AF65-F5344CB8AC3E}">
        <p14:creationId xmlns:p14="http://schemas.microsoft.com/office/powerpoint/2010/main" val="1949077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id="{A69109F9-8B1A-6C74-EC4E-57FF962DFAEB}"/>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何謂機器學習</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grpSp>
        <p:nvGrpSpPr>
          <p:cNvPr id="46" name="群組 45">
            <a:extLst>
              <a:ext uri="{FF2B5EF4-FFF2-40B4-BE49-F238E27FC236}">
                <a16:creationId xmlns:a16="http://schemas.microsoft.com/office/drawing/2014/main" id="{F7EB4DD3-0DF5-46AF-B732-53A747AE3917}"/>
              </a:ext>
            </a:extLst>
          </p:cNvPr>
          <p:cNvGrpSpPr/>
          <p:nvPr/>
        </p:nvGrpSpPr>
        <p:grpSpPr>
          <a:xfrm>
            <a:off x="2135560" y="1412776"/>
            <a:ext cx="9322194" cy="4761820"/>
            <a:chOff x="623392" y="1268760"/>
            <a:chExt cx="11520109" cy="6298863"/>
          </a:xfrm>
        </p:grpSpPr>
        <p:pic>
          <p:nvPicPr>
            <p:cNvPr id="4" name="圖片 3">
              <a:extLst>
                <a:ext uri="{FF2B5EF4-FFF2-40B4-BE49-F238E27FC236}">
                  <a16:creationId xmlns:a16="http://schemas.microsoft.com/office/drawing/2014/main" id="{E9611BA8-9E0B-3470-755B-3576039CD3A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200000"/>
                      </a14:imgEffect>
                    </a14:imgLayer>
                  </a14:imgProps>
                </a:ext>
              </a:extLst>
            </a:blip>
            <a:stretch>
              <a:fillRect/>
            </a:stretch>
          </p:blipFill>
          <p:spPr>
            <a:xfrm>
              <a:off x="5579224" y="4167309"/>
              <a:ext cx="1080121" cy="740654"/>
            </a:xfrm>
            <a:prstGeom prst="rect">
              <a:avLst/>
            </a:prstGeom>
          </p:spPr>
        </p:pic>
        <p:pic>
          <p:nvPicPr>
            <p:cNvPr id="6" name="圖片 5">
              <a:extLst>
                <a:ext uri="{FF2B5EF4-FFF2-40B4-BE49-F238E27FC236}">
                  <a16:creationId xmlns:a16="http://schemas.microsoft.com/office/drawing/2014/main" id="{066A53AE-EDD0-2FDC-AB1E-0BB4ABBE9C6A}"/>
                </a:ext>
              </a:extLst>
            </p:cNvPr>
            <p:cNvPicPr>
              <a:picLocks noChangeAspect="1"/>
            </p:cNvPicPr>
            <p:nvPr/>
          </p:nvPicPr>
          <p:blipFill>
            <a:blip r:embed="rId4"/>
            <a:stretch>
              <a:fillRect/>
            </a:stretch>
          </p:blipFill>
          <p:spPr>
            <a:xfrm>
              <a:off x="623392" y="1268760"/>
              <a:ext cx="3528392" cy="1411356"/>
            </a:xfrm>
            <a:prstGeom prst="rect">
              <a:avLst/>
            </a:prstGeom>
          </p:spPr>
        </p:pic>
        <p:sp>
          <p:nvSpPr>
            <p:cNvPr id="9" name="文字方塊 8">
              <a:extLst>
                <a:ext uri="{FF2B5EF4-FFF2-40B4-BE49-F238E27FC236}">
                  <a16:creationId xmlns:a16="http://schemas.microsoft.com/office/drawing/2014/main" id="{158088C1-EB8F-F91E-5CEC-9A0265903555}"/>
                </a:ext>
              </a:extLst>
            </p:cNvPr>
            <p:cNvSpPr txBox="1"/>
            <p:nvPr/>
          </p:nvSpPr>
          <p:spPr>
            <a:xfrm>
              <a:off x="8098174" y="1477359"/>
              <a:ext cx="360040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馬、青蛙、卡車</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7172" name="Picture 4" descr="Method of acoustic emission signal denoising and signal anal">
              <a:extLst>
                <a:ext uri="{FF2B5EF4-FFF2-40B4-BE49-F238E27FC236}">
                  <a16:creationId xmlns:a16="http://schemas.microsoft.com/office/drawing/2014/main" id="{223E3570-6CDB-94AA-86C9-5B50A22C7D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416" y="3140968"/>
              <a:ext cx="2843325" cy="1152128"/>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直線單箭頭接點 20">
              <a:extLst>
                <a:ext uri="{FF2B5EF4-FFF2-40B4-BE49-F238E27FC236}">
                  <a16:creationId xmlns:a16="http://schemas.microsoft.com/office/drawing/2014/main" id="{9B3E41C9-E219-CF16-E34F-7FCD712ED9D7}"/>
                </a:ext>
              </a:extLst>
            </p:cNvPr>
            <p:cNvCxnSpPr>
              <a:stCxn id="6" idx="3"/>
              <a:endCxn id="4" idx="1"/>
            </p:cNvCxnSpPr>
            <p:nvPr/>
          </p:nvCxnSpPr>
          <p:spPr>
            <a:xfrm>
              <a:off x="4151784" y="1974438"/>
              <a:ext cx="1427441" cy="2563198"/>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22" name="直線單箭頭接點 21">
              <a:extLst>
                <a:ext uri="{FF2B5EF4-FFF2-40B4-BE49-F238E27FC236}">
                  <a16:creationId xmlns:a16="http://schemas.microsoft.com/office/drawing/2014/main" id="{8BC1758B-C486-E59D-AFC2-D8BFBE6B932A}"/>
                </a:ext>
              </a:extLst>
            </p:cNvPr>
            <p:cNvCxnSpPr>
              <a:cxnSpLocks/>
              <a:stCxn id="7172" idx="3"/>
              <a:endCxn id="4" idx="1"/>
            </p:cNvCxnSpPr>
            <p:nvPr/>
          </p:nvCxnSpPr>
          <p:spPr>
            <a:xfrm>
              <a:off x="3682742" y="3717032"/>
              <a:ext cx="1896483" cy="820603"/>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25" name="直線單箭頭接點 24">
              <a:extLst>
                <a:ext uri="{FF2B5EF4-FFF2-40B4-BE49-F238E27FC236}">
                  <a16:creationId xmlns:a16="http://schemas.microsoft.com/office/drawing/2014/main" id="{2FFE5512-FC29-EF20-4402-65B8E2285E2A}"/>
                </a:ext>
              </a:extLst>
            </p:cNvPr>
            <p:cNvCxnSpPr>
              <a:cxnSpLocks/>
              <a:stCxn id="4" idx="3"/>
              <a:endCxn id="9" idx="1"/>
            </p:cNvCxnSpPr>
            <p:nvPr/>
          </p:nvCxnSpPr>
          <p:spPr>
            <a:xfrm flipV="1">
              <a:off x="6659345" y="1662025"/>
              <a:ext cx="1438829" cy="2875610"/>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30" name="文字方塊 29">
              <a:extLst>
                <a:ext uri="{FF2B5EF4-FFF2-40B4-BE49-F238E27FC236}">
                  <a16:creationId xmlns:a16="http://schemas.microsoft.com/office/drawing/2014/main" id="{2988E246-B171-DEB7-05C9-C49B809CFF93}"/>
                </a:ext>
              </a:extLst>
            </p:cNvPr>
            <p:cNvSpPr txBox="1"/>
            <p:nvPr/>
          </p:nvSpPr>
          <p:spPr>
            <a:xfrm>
              <a:off x="8543101" y="3304472"/>
              <a:ext cx="3600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你好嗎</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31" name="直線單箭頭接點 30">
              <a:extLst>
                <a:ext uri="{FF2B5EF4-FFF2-40B4-BE49-F238E27FC236}">
                  <a16:creationId xmlns:a16="http://schemas.microsoft.com/office/drawing/2014/main" id="{358700B2-892E-C5E2-E080-51C99AC653B1}"/>
                </a:ext>
              </a:extLst>
            </p:cNvPr>
            <p:cNvCxnSpPr>
              <a:cxnSpLocks/>
              <a:stCxn id="4" idx="3"/>
              <a:endCxn id="30" idx="1"/>
            </p:cNvCxnSpPr>
            <p:nvPr/>
          </p:nvCxnSpPr>
          <p:spPr>
            <a:xfrm flipV="1">
              <a:off x="6659345" y="3489138"/>
              <a:ext cx="1883756" cy="1048497"/>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pic>
          <p:nvPicPr>
            <p:cNvPr id="7174" name="Picture 6">
              <a:extLst>
                <a:ext uri="{FF2B5EF4-FFF2-40B4-BE49-F238E27FC236}">
                  <a16:creationId xmlns:a16="http://schemas.microsoft.com/office/drawing/2014/main" id="{332A94CA-B0E9-5127-CB17-56C5BD06621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039" t="14578" r="61961" b="9311"/>
            <a:stretch/>
          </p:blipFill>
          <p:spPr bwMode="auto">
            <a:xfrm>
              <a:off x="1847528" y="4581128"/>
              <a:ext cx="1368319" cy="167374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a:extLst>
                <a:ext uri="{FF2B5EF4-FFF2-40B4-BE49-F238E27FC236}">
                  <a16:creationId xmlns:a16="http://schemas.microsoft.com/office/drawing/2014/main" id="{FB32530A-C6A5-3CF8-2B4A-36642BFCDC2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0874" r="8269"/>
            <a:stretch/>
          </p:blipFill>
          <p:spPr bwMode="auto">
            <a:xfrm>
              <a:off x="8544271" y="4149081"/>
              <a:ext cx="1600569" cy="2667613"/>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直線單箭頭接點 38">
              <a:extLst>
                <a:ext uri="{FF2B5EF4-FFF2-40B4-BE49-F238E27FC236}">
                  <a16:creationId xmlns:a16="http://schemas.microsoft.com/office/drawing/2014/main" id="{6BD87911-D76D-8308-1B44-EA35DBDC90B1}"/>
                </a:ext>
              </a:extLst>
            </p:cNvPr>
            <p:cNvCxnSpPr>
              <a:cxnSpLocks/>
              <a:stCxn id="7174" idx="3"/>
              <a:endCxn id="4" idx="1"/>
            </p:cNvCxnSpPr>
            <p:nvPr/>
          </p:nvCxnSpPr>
          <p:spPr>
            <a:xfrm flipV="1">
              <a:off x="3215847" y="4537635"/>
              <a:ext cx="2363377" cy="880366"/>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7866E928-A934-D767-7ED7-23D545520E06}"/>
                </a:ext>
              </a:extLst>
            </p:cNvPr>
            <p:cNvCxnSpPr>
              <a:cxnSpLocks/>
              <a:stCxn id="4" idx="3"/>
              <a:endCxn id="37" idx="1"/>
            </p:cNvCxnSpPr>
            <p:nvPr/>
          </p:nvCxnSpPr>
          <p:spPr>
            <a:xfrm>
              <a:off x="6659345" y="4537636"/>
              <a:ext cx="1884926" cy="945251"/>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59" name="直線單箭頭接點 58">
              <a:extLst>
                <a:ext uri="{FF2B5EF4-FFF2-40B4-BE49-F238E27FC236}">
                  <a16:creationId xmlns:a16="http://schemas.microsoft.com/office/drawing/2014/main" id="{37FCB7A7-53CD-1265-5D4F-CE2BA22BCB1C}"/>
                </a:ext>
              </a:extLst>
            </p:cNvPr>
            <p:cNvCxnSpPr>
              <a:cxnSpLocks/>
              <a:stCxn id="57" idx="3"/>
              <a:endCxn id="4" idx="1"/>
            </p:cNvCxnSpPr>
            <p:nvPr/>
          </p:nvCxnSpPr>
          <p:spPr>
            <a:xfrm flipV="1">
              <a:off x="3470928" y="4537635"/>
              <a:ext cx="2108297" cy="2532645"/>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62" name="直線單箭頭接點 61">
              <a:extLst>
                <a:ext uri="{FF2B5EF4-FFF2-40B4-BE49-F238E27FC236}">
                  <a16:creationId xmlns:a16="http://schemas.microsoft.com/office/drawing/2014/main" id="{43A76D70-8363-523F-0DF3-3B49D91E3895}"/>
                </a:ext>
              </a:extLst>
            </p:cNvPr>
            <p:cNvCxnSpPr>
              <a:cxnSpLocks/>
              <a:stCxn id="4" idx="3"/>
              <a:endCxn id="7171" idx="1"/>
            </p:cNvCxnSpPr>
            <p:nvPr/>
          </p:nvCxnSpPr>
          <p:spPr>
            <a:xfrm>
              <a:off x="6659345" y="4537636"/>
              <a:ext cx="1527814" cy="2785713"/>
            </a:xfrm>
            <a:prstGeom prst="straightConnector1">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7171" name="文字方塊 7170">
              <a:extLst>
                <a:ext uri="{FF2B5EF4-FFF2-40B4-BE49-F238E27FC236}">
                  <a16:creationId xmlns:a16="http://schemas.microsoft.com/office/drawing/2014/main" id="{A28A4FB5-F628-E504-C245-8D6B27FF1D5A}"/>
                </a:ext>
              </a:extLst>
            </p:cNvPr>
            <p:cNvSpPr txBox="1"/>
            <p:nvPr/>
          </p:nvSpPr>
          <p:spPr>
            <a:xfrm>
              <a:off x="8187159" y="7079076"/>
              <a:ext cx="3600400" cy="48854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漲 </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or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跌</a:t>
              </a:r>
            </a:p>
          </p:txBody>
        </p:sp>
      </p:grpSp>
      <p:sp>
        <p:nvSpPr>
          <p:cNvPr id="47" name="矩形 46">
            <a:extLst>
              <a:ext uri="{FF2B5EF4-FFF2-40B4-BE49-F238E27FC236}">
                <a16:creationId xmlns:a16="http://schemas.microsoft.com/office/drawing/2014/main" id="{6F4BB18F-6736-5623-868B-582CAB46FBFB}"/>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想要找到一個方程式滿足以下情境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影像、語音、文字</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等</a:t>
            </a:r>
          </a:p>
        </p:txBody>
      </p:sp>
      <p:sp>
        <p:nvSpPr>
          <p:cNvPr id="53" name="文字方塊 52">
            <a:extLst>
              <a:ext uri="{FF2B5EF4-FFF2-40B4-BE49-F238E27FC236}">
                <a16:creationId xmlns:a16="http://schemas.microsoft.com/office/drawing/2014/main" id="{31694559-AA54-B054-51A3-D47AA37868B7}"/>
              </a:ext>
            </a:extLst>
          </p:cNvPr>
          <p:cNvSpPr txBox="1"/>
          <p:nvPr/>
        </p:nvSpPr>
        <p:spPr>
          <a:xfrm>
            <a:off x="1055440" y="3068960"/>
            <a:ext cx="115212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Speech</a:t>
            </a:r>
            <a:endParaRPr kumimoji="0" lang="zh-TW" altLang="en-US"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4" name="文字方塊 53">
            <a:extLst>
              <a:ext uri="{FF2B5EF4-FFF2-40B4-BE49-F238E27FC236}">
                <a16:creationId xmlns:a16="http://schemas.microsoft.com/office/drawing/2014/main" id="{C2F51DE2-0D50-6289-F65C-A86D4CBCBF41}"/>
              </a:ext>
            </a:extLst>
          </p:cNvPr>
          <p:cNvSpPr txBox="1"/>
          <p:nvPr/>
        </p:nvSpPr>
        <p:spPr>
          <a:xfrm>
            <a:off x="839416" y="4437112"/>
            <a:ext cx="22322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Nature language</a:t>
            </a:r>
            <a:endParaRPr kumimoji="0" lang="zh-TW" altLang="en-US"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5" name="文字方塊 54">
            <a:extLst>
              <a:ext uri="{FF2B5EF4-FFF2-40B4-BE49-F238E27FC236}">
                <a16:creationId xmlns:a16="http://schemas.microsoft.com/office/drawing/2014/main" id="{FED353FB-7C17-1C78-C3BF-407DC6F15596}"/>
              </a:ext>
            </a:extLst>
          </p:cNvPr>
          <p:cNvSpPr txBox="1"/>
          <p:nvPr/>
        </p:nvSpPr>
        <p:spPr>
          <a:xfrm>
            <a:off x="983432" y="1772816"/>
            <a:ext cx="22322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Image</a:t>
            </a:r>
            <a:endParaRPr kumimoji="0" lang="zh-TW" altLang="en-US"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57" name="圖片 56">
            <a:extLst>
              <a:ext uri="{FF2B5EF4-FFF2-40B4-BE49-F238E27FC236}">
                <a16:creationId xmlns:a16="http://schemas.microsoft.com/office/drawing/2014/main" id="{D6649599-CEA3-598B-97FB-BA4EE71AF682}"/>
              </a:ext>
            </a:extLst>
          </p:cNvPr>
          <p:cNvPicPr>
            <a:picLocks noChangeAspect="1"/>
          </p:cNvPicPr>
          <p:nvPr/>
        </p:nvPicPr>
        <p:blipFill>
          <a:blip r:embed="rId7"/>
          <a:stretch>
            <a:fillRect/>
          </a:stretch>
        </p:blipFill>
        <p:spPr>
          <a:xfrm>
            <a:off x="2855640" y="5301208"/>
            <a:ext cx="1584176" cy="994812"/>
          </a:xfrm>
          <a:prstGeom prst="rect">
            <a:avLst/>
          </a:prstGeom>
        </p:spPr>
      </p:pic>
      <p:sp>
        <p:nvSpPr>
          <p:cNvPr id="58" name="文字方塊 57">
            <a:extLst>
              <a:ext uri="{FF2B5EF4-FFF2-40B4-BE49-F238E27FC236}">
                <a16:creationId xmlns:a16="http://schemas.microsoft.com/office/drawing/2014/main" id="{05F1B57E-44AC-3070-CA70-DBCBFBA49973}"/>
              </a:ext>
            </a:extLst>
          </p:cNvPr>
          <p:cNvSpPr txBox="1"/>
          <p:nvPr/>
        </p:nvSpPr>
        <p:spPr>
          <a:xfrm>
            <a:off x="1127448" y="5517232"/>
            <a:ext cx="14474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Time Series</a:t>
            </a:r>
            <a:endParaRPr kumimoji="0" lang="zh-TW" altLang="en-US" sz="18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05612729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id="{4AA45126-8054-4C36-B530-9E94C214AE35}"/>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Summary</a:t>
            </a:r>
          </a:p>
        </p:txBody>
      </p:sp>
      <p:sp>
        <p:nvSpPr>
          <p:cNvPr id="6" name="矩形: 圓角 5">
            <a:extLst>
              <a:ext uri="{FF2B5EF4-FFF2-40B4-BE49-F238E27FC236}">
                <a16:creationId xmlns:a16="http://schemas.microsoft.com/office/drawing/2014/main" id="{F8CC3E58-12F9-4CA2-8E05-0A9976E0F38B}"/>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
        <p:nvSpPr>
          <p:cNvPr id="8" name="文字方塊 7">
            <a:extLst>
              <a:ext uri="{FF2B5EF4-FFF2-40B4-BE49-F238E27FC236}">
                <a16:creationId xmlns:a16="http://schemas.microsoft.com/office/drawing/2014/main" id="{F4C590A6-C1EA-4545-98FB-75A0E7ED5121}"/>
              </a:ext>
            </a:extLst>
          </p:cNvPr>
          <p:cNvSpPr txBox="1"/>
          <p:nvPr/>
        </p:nvSpPr>
        <p:spPr>
          <a:xfrm>
            <a:off x="407368" y="1955056"/>
            <a:ext cx="850803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AA914A"/>
              </a:buClr>
              <a:buSzTx/>
              <a:buFont typeface="Wingdings" panose="05000000000000000000" pitchFamily="2" charset="2"/>
              <a:buChar char="l"/>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將原資料映射到另一個向量空間，稱為</a:t>
            </a: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特徵空間</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
                <a:srgbClr val="AA914A"/>
              </a:buClr>
              <a:buSzTx/>
              <a:buFont typeface="Wingdings" panose="05000000000000000000" pitchFamily="2" charset="2"/>
              <a:buChar char="l"/>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II.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在特徵空間中尋找資料對象之間的（線性）關係。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53024125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Mapping to High-Dimensional Space</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STEP</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BY</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STEP</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4" name="圖片 3">
            <a:extLst>
              <a:ext uri="{FF2B5EF4-FFF2-40B4-BE49-F238E27FC236}">
                <a16:creationId xmlns:a16="http://schemas.microsoft.com/office/drawing/2014/main" id="{EC0FD05E-8AB7-46C7-9526-366C9F0D2CD6}"/>
              </a:ext>
            </a:extLst>
          </p:cNvPr>
          <p:cNvPicPr>
            <a:picLocks noChangeAspect="1"/>
          </p:cNvPicPr>
          <p:nvPr/>
        </p:nvPicPr>
        <p:blipFill rotWithShape="1">
          <a:blip r:embed="rId3"/>
          <a:srcRect t="20831"/>
          <a:stretch/>
        </p:blipFill>
        <p:spPr>
          <a:xfrm>
            <a:off x="839416" y="2717800"/>
            <a:ext cx="3816424" cy="2223075"/>
          </a:xfrm>
          <a:prstGeom prst="rect">
            <a:avLst/>
          </a:prstGeom>
        </p:spPr>
      </p:pic>
      <p:pic>
        <p:nvPicPr>
          <p:cNvPr id="5" name="圖片 4">
            <a:extLst>
              <a:ext uri="{FF2B5EF4-FFF2-40B4-BE49-F238E27FC236}">
                <a16:creationId xmlns:a16="http://schemas.microsoft.com/office/drawing/2014/main" id="{298CC152-25B8-4E41-B34C-FD2AF354776C}"/>
              </a:ext>
            </a:extLst>
          </p:cNvPr>
          <p:cNvPicPr>
            <a:picLocks noChangeAspect="1"/>
          </p:cNvPicPr>
          <p:nvPr/>
        </p:nvPicPr>
        <p:blipFill>
          <a:blip r:embed="rId4"/>
          <a:stretch>
            <a:fillRect/>
          </a:stretch>
        </p:blipFill>
        <p:spPr>
          <a:xfrm>
            <a:off x="6672064" y="1556792"/>
            <a:ext cx="3256473" cy="2088232"/>
          </a:xfrm>
          <a:prstGeom prst="rect">
            <a:avLst/>
          </a:prstGeom>
        </p:spPr>
      </p:pic>
      <p:sp>
        <p:nvSpPr>
          <p:cNvPr id="10" name="箭號: 向右 9">
            <a:extLst>
              <a:ext uri="{FF2B5EF4-FFF2-40B4-BE49-F238E27FC236}">
                <a16:creationId xmlns:a16="http://schemas.microsoft.com/office/drawing/2014/main" id="{7F4F7438-09D0-4E9E-811A-B49E4652A22F}"/>
              </a:ext>
            </a:extLst>
          </p:cNvPr>
          <p:cNvSpPr/>
          <p:nvPr/>
        </p:nvSpPr>
        <p:spPr>
          <a:xfrm rot="19966634">
            <a:off x="4778001" y="2911294"/>
            <a:ext cx="1584176" cy="288032"/>
          </a:xfrm>
          <a:prstGeom prst="right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 name="箭號: 向右 12">
            <a:extLst>
              <a:ext uri="{FF2B5EF4-FFF2-40B4-BE49-F238E27FC236}">
                <a16:creationId xmlns:a16="http://schemas.microsoft.com/office/drawing/2014/main" id="{71D5AF47-A779-4766-89EC-0C4D0F145DD5}"/>
              </a:ext>
            </a:extLst>
          </p:cNvPr>
          <p:cNvSpPr/>
          <p:nvPr/>
        </p:nvSpPr>
        <p:spPr>
          <a:xfrm rot="1264300">
            <a:off x="4798669" y="3992186"/>
            <a:ext cx="1584176" cy="288032"/>
          </a:xfrm>
          <a:prstGeom prst="right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14" name="圖片 13">
            <a:extLst>
              <a:ext uri="{FF2B5EF4-FFF2-40B4-BE49-F238E27FC236}">
                <a16:creationId xmlns:a16="http://schemas.microsoft.com/office/drawing/2014/main" id="{41D24866-B3F1-452E-85CE-CE2B4F77AD5E}"/>
              </a:ext>
            </a:extLst>
          </p:cNvPr>
          <p:cNvPicPr>
            <a:picLocks noChangeAspect="1"/>
          </p:cNvPicPr>
          <p:nvPr/>
        </p:nvPicPr>
        <p:blipFill rotWithShape="1">
          <a:blip r:embed="rId3"/>
          <a:srcRect t="22315"/>
          <a:stretch/>
        </p:blipFill>
        <p:spPr>
          <a:xfrm>
            <a:off x="6096000" y="3861048"/>
            <a:ext cx="3816424" cy="2181403"/>
          </a:xfrm>
          <a:prstGeom prst="rect">
            <a:avLst/>
          </a:prstGeom>
        </p:spPr>
      </p:pic>
      <p:sp>
        <p:nvSpPr>
          <p:cNvPr id="15" name="AutoShape 21" descr="Question Mark Vector SVG Icon (9) - SVG Repo">
            <a:extLst>
              <a:ext uri="{FF2B5EF4-FFF2-40B4-BE49-F238E27FC236}">
                <a16:creationId xmlns:a16="http://schemas.microsoft.com/office/drawing/2014/main" id="{F8BA7514-B225-419D-80EC-57AA7C9A675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737572"/>
              </a:solidFill>
              <a:effectLst/>
              <a:uLnTx/>
              <a:uFillTx/>
              <a:latin typeface="Century Gothic" panose="020F0302020204030204"/>
              <a:ea typeface="新細明體" panose="02020500000000000000" pitchFamily="18" charset="-120"/>
              <a:cs typeface="+mn-cs"/>
            </a:endParaRPr>
          </a:p>
        </p:txBody>
      </p:sp>
      <p:pic>
        <p:nvPicPr>
          <p:cNvPr id="17" name="圖形 16">
            <a:extLst>
              <a:ext uri="{FF2B5EF4-FFF2-40B4-BE49-F238E27FC236}">
                <a16:creationId xmlns:a16="http://schemas.microsoft.com/office/drawing/2014/main" id="{6D474B65-283F-4311-81FE-BCE3D727A4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80176" y="4365104"/>
            <a:ext cx="1196752" cy="1196752"/>
          </a:xfrm>
          <a:prstGeom prst="rect">
            <a:avLst/>
          </a:prstGeom>
        </p:spPr>
      </p:pic>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
        <p:nvSpPr>
          <p:cNvPr id="18" name="乘號 17">
            <a:extLst>
              <a:ext uri="{FF2B5EF4-FFF2-40B4-BE49-F238E27FC236}">
                <a16:creationId xmlns:a16="http://schemas.microsoft.com/office/drawing/2014/main" id="{704252D8-E16E-49EF-8049-BAEBECD2ED93}"/>
              </a:ext>
            </a:extLst>
          </p:cNvPr>
          <p:cNvSpPr/>
          <p:nvPr/>
        </p:nvSpPr>
        <p:spPr>
          <a:xfrm>
            <a:off x="5231904" y="2708920"/>
            <a:ext cx="648072" cy="648072"/>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307083577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Mapping to High-Dimensional Space</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pSp>
        <p:nvGrpSpPr>
          <p:cNvPr id="30" name="群組 29">
            <a:extLst>
              <a:ext uri="{FF2B5EF4-FFF2-40B4-BE49-F238E27FC236}">
                <a16:creationId xmlns:a16="http://schemas.microsoft.com/office/drawing/2014/main" id="{705D18E3-E44F-411E-9DCB-F9D2F1EB05BB}"/>
              </a:ext>
            </a:extLst>
          </p:cNvPr>
          <p:cNvGrpSpPr/>
          <p:nvPr/>
        </p:nvGrpSpPr>
        <p:grpSpPr>
          <a:xfrm>
            <a:off x="551384" y="2060848"/>
            <a:ext cx="5065484" cy="3886823"/>
            <a:chOff x="551384" y="1412776"/>
            <a:chExt cx="5065484" cy="3886823"/>
          </a:xfrm>
        </p:grpSpPr>
        <p:pic>
          <p:nvPicPr>
            <p:cNvPr id="4" name="圖片 3">
              <a:extLst>
                <a:ext uri="{FF2B5EF4-FFF2-40B4-BE49-F238E27FC236}">
                  <a16:creationId xmlns:a16="http://schemas.microsoft.com/office/drawing/2014/main" id="{EC0FD05E-8AB7-46C7-9526-366C9F0D2CD6}"/>
                </a:ext>
              </a:extLst>
            </p:cNvPr>
            <p:cNvPicPr>
              <a:picLocks noChangeAspect="1"/>
            </p:cNvPicPr>
            <p:nvPr/>
          </p:nvPicPr>
          <p:blipFill rotWithShape="1">
            <a:blip r:embed="rId3"/>
            <a:srcRect t="20831"/>
            <a:stretch/>
          </p:blipFill>
          <p:spPr>
            <a:xfrm>
              <a:off x="551384" y="1412776"/>
              <a:ext cx="3816424" cy="2223075"/>
            </a:xfrm>
            <a:prstGeom prst="rect">
              <a:avLst/>
            </a:prstGeom>
          </p:spPr>
        </p:pic>
        <p:pic>
          <p:nvPicPr>
            <p:cNvPr id="6" name="圖片 5">
              <a:extLst>
                <a:ext uri="{FF2B5EF4-FFF2-40B4-BE49-F238E27FC236}">
                  <a16:creationId xmlns:a16="http://schemas.microsoft.com/office/drawing/2014/main" id="{81866F3F-1AAC-4C72-8B5A-F5275CC83489}"/>
                </a:ext>
              </a:extLst>
            </p:cNvPr>
            <p:cNvPicPr>
              <a:picLocks noChangeAspect="1"/>
            </p:cNvPicPr>
            <p:nvPr/>
          </p:nvPicPr>
          <p:blipFill rotWithShape="1">
            <a:blip r:embed="rId4"/>
            <a:srcRect l="26774"/>
            <a:stretch/>
          </p:blipFill>
          <p:spPr>
            <a:xfrm>
              <a:off x="983432" y="4437112"/>
              <a:ext cx="3456384" cy="862487"/>
            </a:xfrm>
            <a:prstGeom prst="rect">
              <a:avLst/>
            </a:prstGeom>
          </p:spPr>
        </p:pic>
        <p:cxnSp>
          <p:nvCxnSpPr>
            <p:cNvPr id="11" name="直線接點 10">
              <a:extLst>
                <a:ext uri="{FF2B5EF4-FFF2-40B4-BE49-F238E27FC236}">
                  <a16:creationId xmlns:a16="http://schemas.microsoft.com/office/drawing/2014/main" id="{7080C650-0A40-4972-8F12-58ACE3E4EBA8}"/>
                </a:ext>
              </a:extLst>
            </p:cNvPr>
            <p:cNvCxnSpPr/>
            <p:nvPr/>
          </p:nvCxnSpPr>
          <p:spPr>
            <a:xfrm>
              <a:off x="2351584" y="2492896"/>
              <a:ext cx="0" cy="2448272"/>
            </a:xfrm>
            <a:prstGeom prst="line">
              <a:avLst/>
            </a:prstGeom>
            <a:ln w="28575">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8FA83233-F436-4160-9D36-F7C3DFD15840}"/>
                </a:ext>
              </a:extLst>
            </p:cNvPr>
            <p:cNvCxnSpPr/>
            <p:nvPr/>
          </p:nvCxnSpPr>
          <p:spPr>
            <a:xfrm>
              <a:off x="3071664" y="2492896"/>
              <a:ext cx="0" cy="2448272"/>
            </a:xfrm>
            <a:prstGeom prst="line">
              <a:avLst/>
            </a:prstGeom>
            <a:ln w="28575">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B8A25100-FA86-4EE9-A847-BDFA05AAE577}"/>
                </a:ext>
              </a:extLst>
            </p:cNvPr>
            <p:cNvCxnSpPr>
              <a:cxnSpLocks/>
            </p:cNvCxnSpPr>
            <p:nvPr/>
          </p:nvCxnSpPr>
          <p:spPr>
            <a:xfrm>
              <a:off x="2351584" y="2348880"/>
              <a:ext cx="720080" cy="0"/>
            </a:xfrm>
            <a:prstGeom prst="straightConnector1">
              <a:avLst/>
            </a:prstGeom>
            <a:ln w="28575">
              <a:solidFill>
                <a:schemeClr val="accent6">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65667E77-B395-4D24-A1EA-2E90F9A7608A}"/>
                </a:ext>
              </a:extLst>
            </p:cNvPr>
            <p:cNvCxnSpPr>
              <a:cxnSpLocks/>
            </p:cNvCxnSpPr>
            <p:nvPr/>
          </p:nvCxnSpPr>
          <p:spPr>
            <a:xfrm>
              <a:off x="1703512" y="2852936"/>
              <a:ext cx="0" cy="2160240"/>
            </a:xfrm>
            <a:prstGeom prst="line">
              <a:avLst/>
            </a:prstGeom>
            <a:ln w="28575">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4652220D-C72D-425C-85D0-7FDFE75CE50F}"/>
                </a:ext>
              </a:extLst>
            </p:cNvPr>
            <p:cNvCxnSpPr>
              <a:cxnSpLocks/>
            </p:cNvCxnSpPr>
            <p:nvPr/>
          </p:nvCxnSpPr>
          <p:spPr>
            <a:xfrm>
              <a:off x="3791744" y="2852936"/>
              <a:ext cx="0" cy="2160240"/>
            </a:xfrm>
            <a:prstGeom prst="line">
              <a:avLst/>
            </a:prstGeom>
            <a:ln w="28575">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84CAE071-F2F1-449E-A8D2-3B21AA6E2025}"/>
                </a:ext>
              </a:extLst>
            </p:cNvPr>
            <p:cNvCxnSpPr>
              <a:cxnSpLocks/>
            </p:cNvCxnSpPr>
            <p:nvPr/>
          </p:nvCxnSpPr>
          <p:spPr>
            <a:xfrm>
              <a:off x="1775520" y="2708920"/>
              <a:ext cx="2016224" cy="0"/>
            </a:xfrm>
            <a:prstGeom prst="straightConnector1">
              <a:avLst/>
            </a:prstGeom>
            <a:ln w="28575">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48E03D92-E073-4930-BF53-A3B9D53B576C}"/>
                </a:ext>
              </a:extLst>
            </p:cNvPr>
            <p:cNvSpPr txBox="1"/>
            <p:nvPr/>
          </p:nvSpPr>
          <p:spPr>
            <a:xfrm>
              <a:off x="4367808" y="4077072"/>
              <a:ext cx="12490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f(x) = x - 5</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pSp>
      <p:grpSp>
        <p:nvGrpSpPr>
          <p:cNvPr id="35" name="群組 34">
            <a:extLst>
              <a:ext uri="{FF2B5EF4-FFF2-40B4-BE49-F238E27FC236}">
                <a16:creationId xmlns:a16="http://schemas.microsoft.com/office/drawing/2014/main" id="{D9F1E1BC-BA7D-4EEF-931F-470D43205763}"/>
              </a:ext>
            </a:extLst>
          </p:cNvPr>
          <p:cNvGrpSpPr/>
          <p:nvPr/>
        </p:nvGrpSpPr>
        <p:grpSpPr>
          <a:xfrm>
            <a:off x="6240016" y="3573016"/>
            <a:ext cx="4680520" cy="2232248"/>
            <a:chOff x="6240016" y="3573016"/>
            <a:chExt cx="4680520" cy="2232248"/>
          </a:xfrm>
        </p:grpSpPr>
        <p:pic>
          <p:nvPicPr>
            <p:cNvPr id="33" name="圖片 32">
              <a:extLst>
                <a:ext uri="{FF2B5EF4-FFF2-40B4-BE49-F238E27FC236}">
                  <a16:creationId xmlns:a16="http://schemas.microsoft.com/office/drawing/2014/main" id="{F24A7146-9F31-481D-87CB-569D46945D9F}"/>
                </a:ext>
              </a:extLst>
            </p:cNvPr>
            <p:cNvPicPr>
              <a:picLocks noChangeAspect="1"/>
            </p:cNvPicPr>
            <p:nvPr/>
          </p:nvPicPr>
          <p:blipFill rotWithShape="1">
            <a:blip r:embed="rId5"/>
            <a:srcRect r="13707"/>
            <a:stretch/>
          </p:blipFill>
          <p:spPr>
            <a:xfrm>
              <a:off x="6240016" y="3789040"/>
              <a:ext cx="4553376" cy="2016224"/>
            </a:xfrm>
            <a:prstGeom prst="rect">
              <a:avLst/>
            </a:prstGeom>
          </p:spPr>
        </p:pic>
        <p:sp>
          <p:nvSpPr>
            <p:cNvPr id="34" name="矩形 33">
              <a:extLst>
                <a:ext uri="{FF2B5EF4-FFF2-40B4-BE49-F238E27FC236}">
                  <a16:creationId xmlns:a16="http://schemas.microsoft.com/office/drawing/2014/main" id="{ACE1D1F0-8C92-4650-B44D-139790ED79F3}"/>
                </a:ext>
              </a:extLst>
            </p:cNvPr>
            <p:cNvSpPr/>
            <p:nvPr/>
          </p:nvSpPr>
          <p:spPr>
            <a:xfrm>
              <a:off x="10344472" y="3573016"/>
              <a:ext cx="576064" cy="1080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37" name="文字方塊 36">
            <a:extLst>
              <a:ext uri="{FF2B5EF4-FFF2-40B4-BE49-F238E27FC236}">
                <a16:creationId xmlns:a16="http://schemas.microsoft.com/office/drawing/2014/main" id="{A1A7E5C1-B455-4F81-9C56-F6D4131E046E}"/>
              </a:ext>
            </a:extLst>
          </p:cNvPr>
          <p:cNvSpPr txBox="1"/>
          <p:nvPr/>
        </p:nvSpPr>
        <p:spPr>
          <a:xfrm>
            <a:off x="10488488" y="4725144"/>
            <a:ext cx="157447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f(x) = x – 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f(x) = (x-5)^2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8" name="矩形: 圓角 37">
            <a:extLst>
              <a:ext uri="{FF2B5EF4-FFF2-40B4-BE49-F238E27FC236}">
                <a16:creationId xmlns:a16="http://schemas.microsoft.com/office/drawing/2014/main" id="{F95BD13F-2AD6-4AFE-B70F-316BC1C603A4}"/>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Tree>
    <p:extLst>
      <p:ext uri="{BB962C8B-B14F-4D97-AF65-F5344CB8AC3E}">
        <p14:creationId xmlns:p14="http://schemas.microsoft.com/office/powerpoint/2010/main" val="299001738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Mapping to High-Dimensional Space</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pSp>
        <p:nvGrpSpPr>
          <p:cNvPr id="30" name="群組 29">
            <a:extLst>
              <a:ext uri="{FF2B5EF4-FFF2-40B4-BE49-F238E27FC236}">
                <a16:creationId xmlns:a16="http://schemas.microsoft.com/office/drawing/2014/main" id="{705D18E3-E44F-411E-9DCB-F9D2F1EB05BB}"/>
              </a:ext>
            </a:extLst>
          </p:cNvPr>
          <p:cNvGrpSpPr/>
          <p:nvPr/>
        </p:nvGrpSpPr>
        <p:grpSpPr>
          <a:xfrm>
            <a:off x="551384" y="2060848"/>
            <a:ext cx="5065484" cy="3886823"/>
            <a:chOff x="551384" y="1412776"/>
            <a:chExt cx="5065484" cy="3886823"/>
          </a:xfrm>
        </p:grpSpPr>
        <p:pic>
          <p:nvPicPr>
            <p:cNvPr id="4" name="圖片 3">
              <a:extLst>
                <a:ext uri="{FF2B5EF4-FFF2-40B4-BE49-F238E27FC236}">
                  <a16:creationId xmlns:a16="http://schemas.microsoft.com/office/drawing/2014/main" id="{EC0FD05E-8AB7-46C7-9526-366C9F0D2CD6}"/>
                </a:ext>
              </a:extLst>
            </p:cNvPr>
            <p:cNvPicPr>
              <a:picLocks noChangeAspect="1"/>
            </p:cNvPicPr>
            <p:nvPr/>
          </p:nvPicPr>
          <p:blipFill rotWithShape="1">
            <a:blip r:embed="rId3"/>
            <a:srcRect t="20831"/>
            <a:stretch/>
          </p:blipFill>
          <p:spPr>
            <a:xfrm>
              <a:off x="551384" y="1412776"/>
              <a:ext cx="3816424" cy="2223075"/>
            </a:xfrm>
            <a:prstGeom prst="rect">
              <a:avLst/>
            </a:prstGeom>
          </p:spPr>
        </p:pic>
        <p:pic>
          <p:nvPicPr>
            <p:cNvPr id="6" name="圖片 5">
              <a:extLst>
                <a:ext uri="{FF2B5EF4-FFF2-40B4-BE49-F238E27FC236}">
                  <a16:creationId xmlns:a16="http://schemas.microsoft.com/office/drawing/2014/main" id="{81866F3F-1AAC-4C72-8B5A-F5275CC83489}"/>
                </a:ext>
              </a:extLst>
            </p:cNvPr>
            <p:cNvPicPr>
              <a:picLocks noChangeAspect="1"/>
            </p:cNvPicPr>
            <p:nvPr/>
          </p:nvPicPr>
          <p:blipFill rotWithShape="1">
            <a:blip r:embed="rId4"/>
            <a:srcRect l="26774"/>
            <a:stretch/>
          </p:blipFill>
          <p:spPr>
            <a:xfrm>
              <a:off x="983432" y="4437112"/>
              <a:ext cx="3456384" cy="862487"/>
            </a:xfrm>
            <a:prstGeom prst="rect">
              <a:avLst/>
            </a:prstGeom>
          </p:spPr>
        </p:pic>
        <p:cxnSp>
          <p:nvCxnSpPr>
            <p:cNvPr id="11" name="直線接點 10">
              <a:extLst>
                <a:ext uri="{FF2B5EF4-FFF2-40B4-BE49-F238E27FC236}">
                  <a16:creationId xmlns:a16="http://schemas.microsoft.com/office/drawing/2014/main" id="{7080C650-0A40-4972-8F12-58ACE3E4EBA8}"/>
                </a:ext>
              </a:extLst>
            </p:cNvPr>
            <p:cNvCxnSpPr/>
            <p:nvPr/>
          </p:nvCxnSpPr>
          <p:spPr>
            <a:xfrm>
              <a:off x="2351584" y="2492896"/>
              <a:ext cx="0" cy="2448272"/>
            </a:xfrm>
            <a:prstGeom prst="line">
              <a:avLst/>
            </a:prstGeom>
            <a:ln w="28575">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8FA83233-F436-4160-9D36-F7C3DFD15840}"/>
                </a:ext>
              </a:extLst>
            </p:cNvPr>
            <p:cNvCxnSpPr/>
            <p:nvPr/>
          </p:nvCxnSpPr>
          <p:spPr>
            <a:xfrm>
              <a:off x="3071664" y="2492896"/>
              <a:ext cx="0" cy="2448272"/>
            </a:xfrm>
            <a:prstGeom prst="line">
              <a:avLst/>
            </a:prstGeom>
            <a:ln w="28575">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B8A25100-FA86-4EE9-A847-BDFA05AAE577}"/>
                </a:ext>
              </a:extLst>
            </p:cNvPr>
            <p:cNvCxnSpPr>
              <a:cxnSpLocks/>
            </p:cNvCxnSpPr>
            <p:nvPr/>
          </p:nvCxnSpPr>
          <p:spPr>
            <a:xfrm>
              <a:off x="2351584" y="2348880"/>
              <a:ext cx="720080" cy="0"/>
            </a:xfrm>
            <a:prstGeom prst="straightConnector1">
              <a:avLst/>
            </a:prstGeom>
            <a:ln w="28575">
              <a:solidFill>
                <a:schemeClr val="accent6">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65667E77-B395-4D24-A1EA-2E90F9A7608A}"/>
                </a:ext>
              </a:extLst>
            </p:cNvPr>
            <p:cNvCxnSpPr>
              <a:cxnSpLocks/>
            </p:cNvCxnSpPr>
            <p:nvPr/>
          </p:nvCxnSpPr>
          <p:spPr>
            <a:xfrm>
              <a:off x="1703512" y="2852936"/>
              <a:ext cx="0" cy="2160240"/>
            </a:xfrm>
            <a:prstGeom prst="line">
              <a:avLst/>
            </a:prstGeom>
            <a:ln w="28575">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4652220D-C72D-425C-85D0-7FDFE75CE50F}"/>
                </a:ext>
              </a:extLst>
            </p:cNvPr>
            <p:cNvCxnSpPr>
              <a:cxnSpLocks/>
            </p:cNvCxnSpPr>
            <p:nvPr/>
          </p:nvCxnSpPr>
          <p:spPr>
            <a:xfrm>
              <a:off x="3791744" y="2852936"/>
              <a:ext cx="0" cy="2160240"/>
            </a:xfrm>
            <a:prstGeom prst="line">
              <a:avLst/>
            </a:prstGeom>
            <a:ln w="28575">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84CAE071-F2F1-449E-A8D2-3B21AA6E2025}"/>
                </a:ext>
              </a:extLst>
            </p:cNvPr>
            <p:cNvCxnSpPr>
              <a:cxnSpLocks/>
            </p:cNvCxnSpPr>
            <p:nvPr/>
          </p:nvCxnSpPr>
          <p:spPr>
            <a:xfrm>
              <a:off x="1775520" y="2708920"/>
              <a:ext cx="2016224" cy="0"/>
            </a:xfrm>
            <a:prstGeom prst="straightConnector1">
              <a:avLst/>
            </a:prstGeom>
            <a:ln w="28575">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48E03D92-E073-4930-BF53-A3B9D53B576C}"/>
                </a:ext>
              </a:extLst>
            </p:cNvPr>
            <p:cNvSpPr txBox="1"/>
            <p:nvPr/>
          </p:nvSpPr>
          <p:spPr>
            <a:xfrm>
              <a:off x="4367808" y="4077072"/>
              <a:ext cx="12490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f(x) = x - 5</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pSp>
      <p:grpSp>
        <p:nvGrpSpPr>
          <p:cNvPr id="5" name="群組 4">
            <a:extLst>
              <a:ext uri="{FF2B5EF4-FFF2-40B4-BE49-F238E27FC236}">
                <a16:creationId xmlns:a16="http://schemas.microsoft.com/office/drawing/2014/main" id="{0DB2E869-FCD7-4DDA-ABB4-5E4EE6E774F9}"/>
              </a:ext>
            </a:extLst>
          </p:cNvPr>
          <p:cNvGrpSpPr/>
          <p:nvPr/>
        </p:nvGrpSpPr>
        <p:grpSpPr>
          <a:xfrm>
            <a:off x="6240016" y="3573016"/>
            <a:ext cx="5822942" cy="2350341"/>
            <a:chOff x="6240016" y="3573016"/>
            <a:chExt cx="5822942" cy="2350341"/>
          </a:xfrm>
        </p:grpSpPr>
        <p:grpSp>
          <p:nvGrpSpPr>
            <p:cNvPr id="19" name="群組 18">
              <a:extLst>
                <a:ext uri="{FF2B5EF4-FFF2-40B4-BE49-F238E27FC236}">
                  <a16:creationId xmlns:a16="http://schemas.microsoft.com/office/drawing/2014/main" id="{5F5CBBB5-021B-4B8B-B7B2-E0DBF58A8666}"/>
                </a:ext>
              </a:extLst>
            </p:cNvPr>
            <p:cNvGrpSpPr/>
            <p:nvPr/>
          </p:nvGrpSpPr>
          <p:grpSpPr>
            <a:xfrm>
              <a:off x="6240016" y="3573016"/>
              <a:ext cx="4680520" cy="2232248"/>
              <a:chOff x="6240016" y="3573016"/>
              <a:chExt cx="4680520" cy="2232248"/>
            </a:xfrm>
          </p:grpSpPr>
          <p:pic>
            <p:nvPicPr>
              <p:cNvPr id="21" name="圖片 20">
                <a:extLst>
                  <a:ext uri="{FF2B5EF4-FFF2-40B4-BE49-F238E27FC236}">
                    <a16:creationId xmlns:a16="http://schemas.microsoft.com/office/drawing/2014/main" id="{6ECB9CA1-13E6-4AD4-A9DB-8CB406FD2F5D}"/>
                  </a:ext>
                </a:extLst>
              </p:cNvPr>
              <p:cNvPicPr>
                <a:picLocks noChangeAspect="1"/>
              </p:cNvPicPr>
              <p:nvPr/>
            </p:nvPicPr>
            <p:blipFill rotWithShape="1">
              <a:blip r:embed="rId5"/>
              <a:srcRect r="13707"/>
              <a:stretch/>
            </p:blipFill>
            <p:spPr>
              <a:xfrm>
                <a:off x="6240016" y="3789040"/>
                <a:ext cx="4553376" cy="2016224"/>
              </a:xfrm>
              <a:prstGeom prst="rect">
                <a:avLst/>
              </a:prstGeom>
            </p:spPr>
          </p:pic>
          <p:sp>
            <p:nvSpPr>
              <p:cNvPr id="23" name="矩形 22">
                <a:extLst>
                  <a:ext uri="{FF2B5EF4-FFF2-40B4-BE49-F238E27FC236}">
                    <a16:creationId xmlns:a16="http://schemas.microsoft.com/office/drawing/2014/main" id="{54E6C1E1-7A91-43E7-9207-180560B43970}"/>
                  </a:ext>
                </a:extLst>
              </p:cNvPr>
              <p:cNvSpPr/>
              <p:nvPr/>
            </p:nvSpPr>
            <p:spPr>
              <a:xfrm>
                <a:off x="10344472" y="3573016"/>
                <a:ext cx="576064" cy="1080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2" name="圖片 1">
              <a:extLst>
                <a:ext uri="{FF2B5EF4-FFF2-40B4-BE49-F238E27FC236}">
                  <a16:creationId xmlns:a16="http://schemas.microsoft.com/office/drawing/2014/main" id="{04AAFB8C-4D18-4EAE-B098-785786AD65C3}"/>
                </a:ext>
              </a:extLst>
            </p:cNvPr>
            <p:cNvPicPr>
              <a:picLocks noChangeAspect="1"/>
            </p:cNvPicPr>
            <p:nvPr/>
          </p:nvPicPr>
          <p:blipFill>
            <a:blip r:embed="rId6"/>
            <a:stretch>
              <a:fillRect/>
            </a:stretch>
          </p:blipFill>
          <p:spPr>
            <a:xfrm>
              <a:off x="6312024" y="3861048"/>
              <a:ext cx="4687067" cy="2062309"/>
            </a:xfrm>
            <a:prstGeom prst="rect">
              <a:avLst/>
            </a:prstGeom>
          </p:spPr>
        </p:pic>
        <p:sp>
          <p:nvSpPr>
            <p:cNvPr id="25" name="矩形 24">
              <a:extLst>
                <a:ext uri="{FF2B5EF4-FFF2-40B4-BE49-F238E27FC236}">
                  <a16:creationId xmlns:a16="http://schemas.microsoft.com/office/drawing/2014/main" id="{FF932514-7AD3-4A95-9DD1-E4C3955B7365}"/>
                </a:ext>
              </a:extLst>
            </p:cNvPr>
            <p:cNvSpPr/>
            <p:nvPr/>
          </p:nvSpPr>
          <p:spPr>
            <a:xfrm>
              <a:off x="10344472" y="3717032"/>
              <a:ext cx="720080" cy="1080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6" name="文字方塊 25">
              <a:extLst>
                <a:ext uri="{FF2B5EF4-FFF2-40B4-BE49-F238E27FC236}">
                  <a16:creationId xmlns:a16="http://schemas.microsoft.com/office/drawing/2014/main" id="{BC79BA74-A531-44EA-9903-140A11EB48A4}"/>
                </a:ext>
              </a:extLst>
            </p:cNvPr>
            <p:cNvSpPr txBox="1"/>
            <p:nvPr/>
          </p:nvSpPr>
          <p:spPr>
            <a:xfrm>
              <a:off x="10488488" y="4725144"/>
              <a:ext cx="157447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f(x) = x – 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f(x) = (x-5)^2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pSp>
      <p:sp>
        <p:nvSpPr>
          <p:cNvPr id="29" name="矩形: 圓角 28">
            <a:extLst>
              <a:ext uri="{FF2B5EF4-FFF2-40B4-BE49-F238E27FC236}">
                <a16:creationId xmlns:a16="http://schemas.microsoft.com/office/drawing/2014/main" id="{5BAB3CD1-009A-498D-A1F6-D1E32E9E1108}"/>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Tree>
    <p:extLst>
      <p:ext uri="{BB962C8B-B14F-4D97-AF65-F5344CB8AC3E}">
        <p14:creationId xmlns:p14="http://schemas.microsoft.com/office/powerpoint/2010/main" val="90942988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圖片 42">
            <a:extLst>
              <a:ext uri="{FF2B5EF4-FFF2-40B4-BE49-F238E27FC236}">
                <a16:creationId xmlns:a16="http://schemas.microsoft.com/office/drawing/2014/main" id="{768728E7-7E78-453F-BAC7-E794D682A9C9}"/>
              </a:ext>
            </a:extLst>
          </p:cNvPr>
          <p:cNvPicPr>
            <a:picLocks noChangeAspect="1"/>
          </p:cNvPicPr>
          <p:nvPr/>
        </p:nvPicPr>
        <p:blipFill rotWithShape="1">
          <a:blip r:embed="rId3"/>
          <a:srcRect t="20831"/>
          <a:stretch/>
        </p:blipFill>
        <p:spPr>
          <a:xfrm>
            <a:off x="767408" y="1196752"/>
            <a:ext cx="3816424" cy="2223075"/>
          </a:xfrm>
          <a:prstGeom prst="rect">
            <a:avLst/>
          </a:prstGeom>
        </p:spPr>
      </p:pic>
      <p:sp>
        <p:nvSpPr>
          <p:cNvPr id="23" name="矩形 22">
            <a:extLst>
              <a:ext uri="{FF2B5EF4-FFF2-40B4-BE49-F238E27FC236}">
                <a16:creationId xmlns:a16="http://schemas.microsoft.com/office/drawing/2014/main" id="{54E6C1E1-7A91-43E7-9207-180560B43970}"/>
              </a:ext>
            </a:extLst>
          </p:cNvPr>
          <p:cNvSpPr/>
          <p:nvPr/>
        </p:nvSpPr>
        <p:spPr>
          <a:xfrm>
            <a:off x="10344472" y="3573016"/>
            <a:ext cx="576064" cy="1080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Mapping to High-Dimensional Space</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5" name="矩形 24">
            <a:extLst>
              <a:ext uri="{FF2B5EF4-FFF2-40B4-BE49-F238E27FC236}">
                <a16:creationId xmlns:a16="http://schemas.microsoft.com/office/drawing/2014/main" id="{FF932514-7AD3-4A95-9DD1-E4C3955B7365}"/>
              </a:ext>
            </a:extLst>
          </p:cNvPr>
          <p:cNvSpPr/>
          <p:nvPr/>
        </p:nvSpPr>
        <p:spPr>
          <a:xfrm>
            <a:off x="10344472" y="3717032"/>
            <a:ext cx="720080" cy="1080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nvGrpSpPr>
          <p:cNvPr id="12" name="群組 11">
            <a:extLst>
              <a:ext uri="{FF2B5EF4-FFF2-40B4-BE49-F238E27FC236}">
                <a16:creationId xmlns:a16="http://schemas.microsoft.com/office/drawing/2014/main" id="{7A27F3CF-335D-410F-B3FC-E60927A4A917}"/>
              </a:ext>
            </a:extLst>
          </p:cNvPr>
          <p:cNvGrpSpPr/>
          <p:nvPr/>
        </p:nvGrpSpPr>
        <p:grpSpPr>
          <a:xfrm>
            <a:off x="7248128" y="1268760"/>
            <a:ext cx="3096344" cy="2431722"/>
            <a:chOff x="5087888" y="2204864"/>
            <a:chExt cx="4392488" cy="3449652"/>
          </a:xfrm>
        </p:grpSpPr>
        <p:pic>
          <p:nvPicPr>
            <p:cNvPr id="5" name="圖片 4">
              <a:extLst>
                <a:ext uri="{FF2B5EF4-FFF2-40B4-BE49-F238E27FC236}">
                  <a16:creationId xmlns:a16="http://schemas.microsoft.com/office/drawing/2014/main" id="{798F4D77-22EE-4380-A92B-DC653853CA18}"/>
                </a:ext>
              </a:extLst>
            </p:cNvPr>
            <p:cNvPicPr>
              <a:picLocks noChangeAspect="1"/>
            </p:cNvPicPr>
            <p:nvPr/>
          </p:nvPicPr>
          <p:blipFill>
            <a:blip r:embed="rId4"/>
            <a:stretch>
              <a:fillRect/>
            </a:stretch>
          </p:blipFill>
          <p:spPr>
            <a:xfrm>
              <a:off x="5087888" y="2348880"/>
              <a:ext cx="4105848" cy="3305636"/>
            </a:xfrm>
            <a:prstGeom prst="rect">
              <a:avLst/>
            </a:prstGeom>
          </p:spPr>
        </p:pic>
        <p:sp>
          <p:nvSpPr>
            <p:cNvPr id="9" name="矩形 8">
              <a:extLst>
                <a:ext uri="{FF2B5EF4-FFF2-40B4-BE49-F238E27FC236}">
                  <a16:creationId xmlns:a16="http://schemas.microsoft.com/office/drawing/2014/main" id="{2B6445AC-543C-41A7-A61B-27FD1EFE306A}"/>
                </a:ext>
              </a:extLst>
            </p:cNvPr>
            <p:cNvSpPr/>
            <p:nvPr/>
          </p:nvSpPr>
          <p:spPr>
            <a:xfrm>
              <a:off x="7824192" y="2204864"/>
              <a:ext cx="1512168" cy="11521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矩形 28">
              <a:extLst>
                <a:ext uri="{FF2B5EF4-FFF2-40B4-BE49-F238E27FC236}">
                  <a16:creationId xmlns:a16="http://schemas.microsoft.com/office/drawing/2014/main" id="{EC1DA6E5-540D-4B53-BA18-697A5A1BDA95}"/>
                </a:ext>
              </a:extLst>
            </p:cNvPr>
            <p:cNvSpPr/>
            <p:nvPr/>
          </p:nvSpPr>
          <p:spPr>
            <a:xfrm>
              <a:off x="8328248" y="3356992"/>
              <a:ext cx="1152128" cy="720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1" name="矩形 30">
              <a:extLst>
                <a:ext uri="{FF2B5EF4-FFF2-40B4-BE49-F238E27FC236}">
                  <a16:creationId xmlns:a16="http://schemas.microsoft.com/office/drawing/2014/main" id="{21CF3AEF-C11E-401D-8628-A49C5267AB49}"/>
                </a:ext>
              </a:extLst>
            </p:cNvPr>
            <p:cNvSpPr/>
            <p:nvPr/>
          </p:nvSpPr>
          <p:spPr>
            <a:xfrm>
              <a:off x="8832304" y="4293096"/>
              <a:ext cx="576064" cy="720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grpSp>
        <p:nvGrpSpPr>
          <p:cNvPr id="36" name="群組 35">
            <a:extLst>
              <a:ext uri="{FF2B5EF4-FFF2-40B4-BE49-F238E27FC236}">
                <a16:creationId xmlns:a16="http://schemas.microsoft.com/office/drawing/2014/main" id="{27BD7EF0-DC46-46B7-BBF8-6017352EA66D}"/>
              </a:ext>
            </a:extLst>
          </p:cNvPr>
          <p:cNvGrpSpPr/>
          <p:nvPr/>
        </p:nvGrpSpPr>
        <p:grpSpPr>
          <a:xfrm>
            <a:off x="911424" y="3717032"/>
            <a:ext cx="5822942" cy="2350341"/>
            <a:chOff x="6240016" y="3573016"/>
            <a:chExt cx="5822942" cy="2350341"/>
          </a:xfrm>
        </p:grpSpPr>
        <p:grpSp>
          <p:nvGrpSpPr>
            <p:cNvPr id="37" name="群組 36">
              <a:extLst>
                <a:ext uri="{FF2B5EF4-FFF2-40B4-BE49-F238E27FC236}">
                  <a16:creationId xmlns:a16="http://schemas.microsoft.com/office/drawing/2014/main" id="{0238F4E0-4357-4CD6-9BB4-FF7D54F3283F}"/>
                </a:ext>
              </a:extLst>
            </p:cNvPr>
            <p:cNvGrpSpPr/>
            <p:nvPr/>
          </p:nvGrpSpPr>
          <p:grpSpPr>
            <a:xfrm>
              <a:off x="6240016" y="3573016"/>
              <a:ext cx="4680520" cy="2232248"/>
              <a:chOff x="6240016" y="3573016"/>
              <a:chExt cx="4680520" cy="2232248"/>
            </a:xfrm>
          </p:grpSpPr>
          <p:pic>
            <p:nvPicPr>
              <p:cNvPr id="41" name="圖片 40">
                <a:extLst>
                  <a:ext uri="{FF2B5EF4-FFF2-40B4-BE49-F238E27FC236}">
                    <a16:creationId xmlns:a16="http://schemas.microsoft.com/office/drawing/2014/main" id="{DF507A6F-98A7-4A84-B6E1-E20BFA92D3CD}"/>
                  </a:ext>
                </a:extLst>
              </p:cNvPr>
              <p:cNvPicPr>
                <a:picLocks noChangeAspect="1"/>
              </p:cNvPicPr>
              <p:nvPr/>
            </p:nvPicPr>
            <p:blipFill rotWithShape="1">
              <a:blip r:embed="rId5"/>
              <a:srcRect r="13707"/>
              <a:stretch/>
            </p:blipFill>
            <p:spPr>
              <a:xfrm>
                <a:off x="6240016" y="3789040"/>
                <a:ext cx="4553376" cy="2016224"/>
              </a:xfrm>
              <a:prstGeom prst="rect">
                <a:avLst/>
              </a:prstGeom>
            </p:spPr>
          </p:pic>
          <p:sp>
            <p:nvSpPr>
              <p:cNvPr id="42" name="矩形 41">
                <a:extLst>
                  <a:ext uri="{FF2B5EF4-FFF2-40B4-BE49-F238E27FC236}">
                    <a16:creationId xmlns:a16="http://schemas.microsoft.com/office/drawing/2014/main" id="{4AEF9739-2DCD-4E59-9572-CA6D2ED4F9F6}"/>
                  </a:ext>
                </a:extLst>
              </p:cNvPr>
              <p:cNvSpPr/>
              <p:nvPr/>
            </p:nvSpPr>
            <p:spPr>
              <a:xfrm>
                <a:off x="10344472" y="3573016"/>
                <a:ext cx="576064" cy="1080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38" name="圖片 37">
              <a:extLst>
                <a:ext uri="{FF2B5EF4-FFF2-40B4-BE49-F238E27FC236}">
                  <a16:creationId xmlns:a16="http://schemas.microsoft.com/office/drawing/2014/main" id="{99F7F012-F731-4FAB-914E-ECA6ADDA73DB}"/>
                </a:ext>
              </a:extLst>
            </p:cNvPr>
            <p:cNvPicPr>
              <a:picLocks noChangeAspect="1"/>
            </p:cNvPicPr>
            <p:nvPr/>
          </p:nvPicPr>
          <p:blipFill>
            <a:blip r:embed="rId6"/>
            <a:stretch>
              <a:fillRect/>
            </a:stretch>
          </p:blipFill>
          <p:spPr>
            <a:xfrm>
              <a:off x="6312024" y="3861048"/>
              <a:ext cx="4687067" cy="2062309"/>
            </a:xfrm>
            <a:prstGeom prst="rect">
              <a:avLst/>
            </a:prstGeom>
          </p:spPr>
        </p:pic>
        <p:sp>
          <p:nvSpPr>
            <p:cNvPr id="39" name="矩形 38">
              <a:extLst>
                <a:ext uri="{FF2B5EF4-FFF2-40B4-BE49-F238E27FC236}">
                  <a16:creationId xmlns:a16="http://schemas.microsoft.com/office/drawing/2014/main" id="{1B91656F-523A-4EDC-B6AF-0992B969514E}"/>
                </a:ext>
              </a:extLst>
            </p:cNvPr>
            <p:cNvSpPr/>
            <p:nvPr/>
          </p:nvSpPr>
          <p:spPr>
            <a:xfrm>
              <a:off x="10344472" y="3717032"/>
              <a:ext cx="720080" cy="1080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0" name="文字方塊 39">
              <a:extLst>
                <a:ext uri="{FF2B5EF4-FFF2-40B4-BE49-F238E27FC236}">
                  <a16:creationId xmlns:a16="http://schemas.microsoft.com/office/drawing/2014/main" id="{75F2464A-074A-4AA5-AA77-353FAFA2E1BB}"/>
                </a:ext>
              </a:extLst>
            </p:cNvPr>
            <p:cNvSpPr txBox="1"/>
            <p:nvPr/>
          </p:nvSpPr>
          <p:spPr>
            <a:xfrm>
              <a:off x="10488488" y="4725144"/>
              <a:ext cx="157447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f(x) = x – 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f(x) = (x-5)^2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pSp>
      <p:pic>
        <p:nvPicPr>
          <p:cNvPr id="44" name="圖片 43">
            <a:extLst>
              <a:ext uri="{FF2B5EF4-FFF2-40B4-BE49-F238E27FC236}">
                <a16:creationId xmlns:a16="http://schemas.microsoft.com/office/drawing/2014/main" id="{BE65E17D-442C-4FF9-8506-D9163D5A77A2}"/>
              </a:ext>
            </a:extLst>
          </p:cNvPr>
          <p:cNvPicPr>
            <a:picLocks noChangeAspect="1"/>
          </p:cNvPicPr>
          <p:nvPr/>
        </p:nvPicPr>
        <p:blipFill rotWithShape="1">
          <a:blip r:embed="rId3"/>
          <a:srcRect t="20831"/>
          <a:stretch/>
        </p:blipFill>
        <p:spPr>
          <a:xfrm>
            <a:off x="6600056" y="4005064"/>
            <a:ext cx="3816424" cy="2223075"/>
          </a:xfrm>
          <a:prstGeom prst="rect">
            <a:avLst/>
          </a:prstGeom>
        </p:spPr>
      </p:pic>
      <p:sp>
        <p:nvSpPr>
          <p:cNvPr id="45" name="箭號: 向右 44">
            <a:extLst>
              <a:ext uri="{FF2B5EF4-FFF2-40B4-BE49-F238E27FC236}">
                <a16:creationId xmlns:a16="http://schemas.microsoft.com/office/drawing/2014/main" id="{C2346882-00F7-4C56-BE0C-E0D60DDF66FB}"/>
              </a:ext>
            </a:extLst>
          </p:cNvPr>
          <p:cNvSpPr/>
          <p:nvPr/>
        </p:nvSpPr>
        <p:spPr>
          <a:xfrm>
            <a:off x="5159896" y="2060848"/>
            <a:ext cx="1584176" cy="589714"/>
          </a:xfrm>
          <a:prstGeom prst="right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Kernel mapping function</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7" name="箭號: 向右 46">
            <a:extLst>
              <a:ext uri="{FF2B5EF4-FFF2-40B4-BE49-F238E27FC236}">
                <a16:creationId xmlns:a16="http://schemas.microsoft.com/office/drawing/2014/main" id="{2427A69D-8E87-4187-8BA4-1F118222C4D6}"/>
              </a:ext>
            </a:extLst>
          </p:cNvPr>
          <p:cNvSpPr/>
          <p:nvPr/>
        </p:nvSpPr>
        <p:spPr>
          <a:xfrm rot="5400000">
            <a:off x="9487201" y="3710207"/>
            <a:ext cx="1584176" cy="589714"/>
          </a:xfrm>
          <a:prstGeom prst="right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projection</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 name="橢圓 12">
            <a:extLst>
              <a:ext uri="{FF2B5EF4-FFF2-40B4-BE49-F238E27FC236}">
                <a16:creationId xmlns:a16="http://schemas.microsoft.com/office/drawing/2014/main" id="{8DB3763E-B39E-44FD-AA83-98C2DF3B3111}"/>
              </a:ext>
            </a:extLst>
          </p:cNvPr>
          <p:cNvSpPr/>
          <p:nvPr/>
        </p:nvSpPr>
        <p:spPr>
          <a:xfrm>
            <a:off x="8328248" y="4653136"/>
            <a:ext cx="936104"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15" name="圖片 14">
            <a:extLst>
              <a:ext uri="{FF2B5EF4-FFF2-40B4-BE49-F238E27FC236}">
                <a16:creationId xmlns:a16="http://schemas.microsoft.com/office/drawing/2014/main" id="{5A66A7A0-D665-4450-8184-24DFF24E8699}"/>
              </a:ext>
            </a:extLst>
          </p:cNvPr>
          <p:cNvPicPr>
            <a:picLocks noChangeAspect="1"/>
          </p:cNvPicPr>
          <p:nvPr/>
        </p:nvPicPr>
        <p:blipFill>
          <a:blip r:embed="rId7"/>
          <a:stretch>
            <a:fillRect/>
          </a:stretch>
        </p:blipFill>
        <p:spPr>
          <a:xfrm>
            <a:off x="5087888" y="2780928"/>
            <a:ext cx="1584176" cy="257171"/>
          </a:xfrm>
          <a:prstGeom prst="rect">
            <a:avLst/>
          </a:prstGeom>
        </p:spPr>
      </p:pic>
      <p:sp>
        <p:nvSpPr>
          <p:cNvPr id="48" name="箭號: 向右 47">
            <a:extLst>
              <a:ext uri="{FF2B5EF4-FFF2-40B4-BE49-F238E27FC236}">
                <a16:creationId xmlns:a16="http://schemas.microsoft.com/office/drawing/2014/main" id="{52A4731E-D232-4BAD-8511-CE885570F32D}"/>
              </a:ext>
            </a:extLst>
          </p:cNvPr>
          <p:cNvSpPr/>
          <p:nvPr/>
        </p:nvSpPr>
        <p:spPr>
          <a:xfrm rot="19587737">
            <a:off x="5334951" y="3673515"/>
            <a:ext cx="1584176" cy="589714"/>
          </a:xfrm>
          <a:prstGeom prst="right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2D -&gt; 3D</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9" name="矩形: 圓角 48">
            <a:extLst>
              <a:ext uri="{FF2B5EF4-FFF2-40B4-BE49-F238E27FC236}">
                <a16:creationId xmlns:a16="http://schemas.microsoft.com/office/drawing/2014/main" id="{0E60B8A7-F827-4895-AA16-2E4F770B3D24}"/>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Tree>
    <p:extLst>
      <p:ext uri="{BB962C8B-B14F-4D97-AF65-F5344CB8AC3E}">
        <p14:creationId xmlns:p14="http://schemas.microsoft.com/office/powerpoint/2010/main" val="127848097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VM with polynomial kernel visualization on Make a GIF">
            <a:extLst>
              <a:ext uri="{FF2B5EF4-FFF2-40B4-BE49-F238E27FC236}">
                <a16:creationId xmlns:a16="http://schemas.microsoft.com/office/drawing/2014/main" id="{7B90CFD0-8F20-417A-ABA9-A4F92927517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2000250"/>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6" name="標題 1">
            <a:extLst>
              <a:ext uri="{FF2B5EF4-FFF2-40B4-BE49-F238E27FC236}">
                <a16:creationId xmlns:a16="http://schemas.microsoft.com/office/drawing/2014/main" id="{CCF9E4DD-C885-4262-A96A-EBAEF29AFB5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000" b="0" i="0" u="none" strike="noStrike" kern="1200" cap="none" spc="150" normalizeH="0" baseline="0" noProof="0" dirty="0">
                <a:ln>
                  <a:noFill/>
                </a:ln>
                <a:solidFill>
                  <a:srgbClr val="D8D8D8">
                    <a:lumMod val="10000"/>
                  </a:srgbClr>
                </a:solidFill>
                <a:effectLst/>
                <a:uLnTx/>
                <a:uFillTx/>
                <a:latin typeface="Microsoft YaHei" panose="020B0503020204020204" pitchFamily="34" charset="-122"/>
                <a:ea typeface="Microsoft YaHei" panose="020B0503020204020204" pitchFamily="34" charset="-122"/>
                <a:cs typeface="Arial" panose="020B0604020202020204" pitchFamily="34" charset="0"/>
                <a:hlinkClick r:id="rId3">
                  <a:extLst>
                    <a:ext uri="{A12FA001-AC4F-418D-AE19-62706E023703}">
                      <ahyp:hlinkClr xmlns:ahyp="http://schemas.microsoft.com/office/drawing/2018/hyperlinkcolor" val="tx"/>
                    </a:ext>
                  </a:extLst>
                </a:hlinkClick>
              </a:rPr>
              <a:t>SVM with polynomial kernel visualization </a:t>
            </a:r>
          </a:p>
        </p:txBody>
      </p:sp>
      <p:sp>
        <p:nvSpPr>
          <p:cNvPr id="7" name="矩形 6">
            <a:extLst>
              <a:ext uri="{FF2B5EF4-FFF2-40B4-BE49-F238E27FC236}">
                <a16:creationId xmlns:a16="http://schemas.microsoft.com/office/drawing/2014/main" id="{810F2893-C530-4ADE-9CB6-E8CD7F4228F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72369801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Non Linear Kernel SVR</a:t>
            </a:r>
          </a:p>
        </p:txBody>
      </p:sp>
    </p:spTree>
    <p:extLst>
      <p:ext uri="{BB962C8B-B14F-4D97-AF65-F5344CB8AC3E}">
        <p14:creationId xmlns:p14="http://schemas.microsoft.com/office/powerpoint/2010/main" val="289086918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Non Linear Kernel SVR</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pic>
        <p:nvPicPr>
          <p:cNvPr id="4" name="圖片 3">
            <a:extLst>
              <a:ext uri="{FF2B5EF4-FFF2-40B4-BE49-F238E27FC236}">
                <a16:creationId xmlns:a16="http://schemas.microsoft.com/office/drawing/2014/main" id="{A3763180-7AB6-40BA-A056-FF288BD319D5}"/>
              </a:ext>
            </a:extLst>
          </p:cNvPr>
          <p:cNvPicPr>
            <a:picLocks noChangeAspect="1"/>
          </p:cNvPicPr>
          <p:nvPr/>
        </p:nvPicPr>
        <p:blipFill>
          <a:blip r:embed="rId3"/>
          <a:stretch>
            <a:fillRect/>
          </a:stretch>
        </p:blipFill>
        <p:spPr>
          <a:xfrm>
            <a:off x="1199456" y="2204864"/>
            <a:ext cx="3477110" cy="2819794"/>
          </a:xfrm>
          <a:prstGeom prst="rect">
            <a:avLst/>
          </a:prstGeom>
        </p:spPr>
      </p:pic>
      <p:sp>
        <p:nvSpPr>
          <p:cNvPr id="9" name="箭號: 向右 8">
            <a:extLst>
              <a:ext uri="{FF2B5EF4-FFF2-40B4-BE49-F238E27FC236}">
                <a16:creationId xmlns:a16="http://schemas.microsoft.com/office/drawing/2014/main" id="{729DD40D-53E2-4CFC-9A6C-BCAF19F84E15}"/>
              </a:ext>
            </a:extLst>
          </p:cNvPr>
          <p:cNvSpPr/>
          <p:nvPr/>
        </p:nvSpPr>
        <p:spPr>
          <a:xfrm rot="19966634">
            <a:off x="4629972" y="2699374"/>
            <a:ext cx="2704131" cy="288032"/>
          </a:xfrm>
          <a:prstGeom prst="right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箭號: 向右 9">
            <a:extLst>
              <a:ext uri="{FF2B5EF4-FFF2-40B4-BE49-F238E27FC236}">
                <a16:creationId xmlns:a16="http://schemas.microsoft.com/office/drawing/2014/main" id="{B9889332-6E57-4683-BB38-E9DA1AC1DED1}"/>
              </a:ext>
            </a:extLst>
          </p:cNvPr>
          <p:cNvSpPr/>
          <p:nvPr/>
        </p:nvSpPr>
        <p:spPr>
          <a:xfrm rot="1264300">
            <a:off x="4690379" y="4475297"/>
            <a:ext cx="2669351" cy="288032"/>
          </a:xfrm>
          <a:prstGeom prst="right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nvGrpSpPr>
          <p:cNvPr id="14" name="群組 13">
            <a:extLst>
              <a:ext uri="{FF2B5EF4-FFF2-40B4-BE49-F238E27FC236}">
                <a16:creationId xmlns:a16="http://schemas.microsoft.com/office/drawing/2014/main" id="{56E8DACE-AE30-402D-B1C9-9F40B61603ED}"/>
              </a:ext>
            </a:extLst>
          </p:cNvPr>
          <p:cNvGrpSpPr/>
          <p:nvPr/>
        </p:nvGrpSpPr>
        <p:grpSpPr>
          <a:xfrm>
            <a:off x="7536160" y="1268760"/>
            <a:ext cx="2109173" cy="4996007"/>
            <a:chOff x="8040216" y="1340768"/>
            <a:chExt cx="2109173" cy="4996007"/>
          </a:xfrm>
        </p:grpSpPr>
        <p:pic>
          <p:nvPicPr>
            <p:cNvPr id="8" name="圖片 7">
              <a:extLst>
                <a:ext uri="{FF2B5EF4-FFF2-40B4-BE49-F238E27FC236}">
                  <a16:creationId xmlns:a16="http://schemas.microsoft.com/office/drawing/2014/main" id="{2C9541DE-27C2-478B-8CDA-299814BDD3FB}"/>
                </a:ext>
              </a:extLst>
            </p:cNvPr>
            <p:cNvPicPr>
              <a:picLocks noChangeAspect="1"/>
            </p:cNvPicPr>
            <p:nvPr/>
          </p:nvPicPr>
          <p:blipFill>
            <a:blip r:embed="rId4"/>
            <a:stretch>
              <a:fillRect/>
            </a:stretch>
          </p:blipFill>
          <p:spPr>
            <a:xfrm>
              <a:off x="8040216" y="2924944"/>
              <a:ext cx="1972723" cy="1656184"/>
            </a:xfrm>
            <a:prstGeom prst="rect">
              <a:avLst/>
            </a:prstGeom>
          </p:spPr>
        </p:pic>
        <p:pic>
          <p:nvPicPr>
            <p:cNvPr id="11" name="圖片 10">
              <a:extLst>
                <a:ext uri="{FF2B5EF4-FFF2-40B4-BE49-F238E27FC236}">
                  <a16:creationId xmlns:a16="http://schemas.microsoft.com/office/drawing/2014/main" id="{A79AA3D6-320F-46E3-995C-B00C826C4E29}"/>
                </a:ext>
              </a:extLst>
            </p:cNvPr>
            <p:cNvPicPr>
              <a:picLocks noChangeAspect="1"/>
            </p:cNvPicPr>
            <p:nvPr/>
          </p:nvPicPr>
          <p:blipFill>
            <a:blip r:embed="rId5"/>
            <a:stretch>
              <a:fillRect/>
            </a:stretch>
          </p:blipFill>
          <p:spPr>
            <a:xfrm>
              <a:off x="8040216" y="4581128"/>
              <a:ext cx="2109173" cy="1755647"/>
            </a:xfrm>
            <a:prstGeom prst="rect">
              <a:avLst/>
            </a:prstGeom>
          </p:spPr>
        </p:pic>
        <p:pic>
          <p:nvPicPr>
            <p:cNvPr id="12" name="圖片 11">
              <a:extLst>
                <a:ext uri="{FF2B5EF4-FFF2-40B4-BE49-F238E27FC236}">
                  <a16:creationId xmlns:a16="http://schemas.microsoft.com/office/drawing/2014/main" id="{DBE48E86-57B0-4BCC-BE94-824728E303D9}"/>
                </a:ext>
              </a:extLst>
            </p:cNvPr>
            <p:cNvPicPr>
              <a:picLocks noChangeAspect="1"/>
            </p:cNvPicPr>
            <p:nvPr/>
          </p:nvPicPr>
          <p:blipFill>
            <a:blip r:embed="rId6"/>
            <a:stretch>
              <a:fillRect/>
            </a:stretch>
          </p:blipFill>
          <p:spPr>
            <a:xfrm>
              <a:off x="8040216" y="1340768"/>
              <a:ext cx="1944216" cy="1571803"/>
            </a:xfrm>
            <a:prstGeom prst="rect">
              <a:avLst/>
            </a:prstGeom>
          </p:spPr>
        </p:pic>
      </p:grpSp>
      <p:sp>
        <p:nvSpPr>
          <p:cNvPr id="16" name="箭號: 向右 15">
            <a:extLst>
              <a:ext uri="{FF2B5EF4-FFF2-40B4-BE49-F238E27FC236}">
                <a16:creationId xmlns:a16="http://schemas.microsoft.com/office/drawing/2014/main" id="{45CA2034-0C07-43FC-8DDB-227D2B1AD3DE}"/>
              </a:ext>
            </a:extLst>
          </p:cNvPr>
          <p:cNvSpPr/>
          <p:nvPr/>
        </p:nvSpPr>
        <p:spPr>
          <a:xfrm>
            <a:off x="4799856" y="3645024"/>
            <a:ext cx="2448272" cy="288032"/>
          </a:xfrm>
          <a:prstGeom prst="right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乘號 16">
            <a:extLst>
              <a:ext uri="{FF2B5EF4-FFF2-40B4-BE49-F238E27FC236}">
                <a16:creationId xmlns:a16="http://schemas.microsoft.com/office/drawing/2014/main" id="{46228936-A394-45BA-9943-66A9EC0CF3D8}"/>
              </a:ext>
            </a:extLst>
          </p:cNvPr>
          <p:cNvSpPr/>
          <p:nvPr/>
        </p:nvSpPr>
        <p:spPr>
          <a:xfrm>
            <a:off x="5735960" y="2420888"/>
            <a:ext cx="648072" cy="648072"/>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8" name="乘號 17">
            <a:extLst>
              <a:ext uri="{FF2B5EF4-FFF2-40B4-BE49-F238E27FC236}">
                <a16:creationId xmlns:a16="http://schemas.microsoft.com/office/drawing/2014/main" id="{8CFE9955-107E-499B-A496-93C691A56DA7}"/>
              </a:ext>
            </a:extLst>
          </p:cNvPr>
          <p:cNvSpPr/>
          <p:nvPr/>
        </p:nvSpPr>
        <p:spPr>
          <a:xfrm>
            <a:off x="5735960" y="3429000"/>
            <a:ext cx="648072" cy="648072"/>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乘號 18">
            <a:extLst>
              <a:ext uri="{FF2B5EF4-FFF2-40B4-BE49-F238E27FC236}">
                <a16:creationId xmlns:a16="http://schemas.microsoft.com/office/drawing/2014/main" id="{9A51B1CB-9B63-4287-B4FE-46F0B0F593AB}"/>
              </a:ext>
            </a:extLst>
          </p:cNvPr>
          <p:cNvSpPr/>
          <p:nvPr/>
        </p:nvSpPr>
        <p:spPr>
          <a:xfrm>
            <a:off x="5735960" y="4293096"/>
            <a:ext cx="648072" cy="648072"/>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0" name="矩形: 圓角 19">
            <a:extLst>
              <a:ext uri="{FF2B5EF4-FFF2-40B4-BE49-F238E27FC236}">
                <a16:creationId xmlns:a16="http://schemas.microsoft.com/office/drawing/2014/main" id="{2A9E5F62-239F-4592-B89A-4C8C38D8990F}"/>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2" name="矩形: 圓角 21">
            <a:extLst>
              <a:ext uri="{FF2B5EF4-FFF2-40B4-BE49-F238E27FC236}">
                <a16:creationId xmlns:a16="http://schemas.microsoft.com/office/drawing/2014/main" id="{FCF07986-6276-435C-B89A-06BB96EE30D9}"/>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Regression (SVR)</a:t>
            </a:r>
          </a:p>
        </p:txBody>
      </p:sp>
    </p:spTree>
    <p:extLst>
      <p:ext uri="{BB962C8B-B14F-4D97-AF65-F5344CB8AC3E}">
        <p14:creationId xmlns:p14="http://schemas.microsoft.com/office/powerpoint/2010/main" val="40410158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Non Linear Kernel SVR</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pic>
        <p:nvPicPr>
          <p:cNvPr id="4" name="圖片 3">
            <a:extLst>
              <a:ext uri="{FF2B5EF4-FFF2-40B4-BE49-F238E27FC236}">
                <a16:creationId xmlns:a16="http://schemas.microsoft.com/office/drawing/2014/main" id="{A3763180-7AB6-40BA-A056-FF288BD319D5}"/>
              </a:ext>
            </a:extLst>
          </p:cNvPr>
          <p:cNvPicPr>
            <a:picLocks noChangeAspect="1"/>
          </p:cNvPicPr>
          <p:nvPr/>
        </p:nvPicPr>
        <p:blipFill>
          <a:blip r:embed="rId3"/>
          <a:stretch>
            <a:fillRect/>
          </a:stretch>
        </p:blipFill>
        <p:spPr>
          <a:xfrm>
            <a:off x="7464152" y="2132856"/>
            <a:ext cx="3477110" cy="2819794"/>
          </a:xfrm>
          <a:prstGeom prst="rect">
            <a:avLst/>
          </a:prstGeom>
        </p:spPr>
      </p:pic>
      <p:pic>
        <p:nvPicPr>
          <p:cNvPr id="2" name="圖片 1">
            <a:extLst>
              <a:ext uri="{FF2B5EF4-FFF2-40B4-BE49-F238E27FC236}">
                <a16:creationId xmlns:a16="http://schemas.microsoft.com/office/drawing/2014/main" id="{E7874D6A-648F-4C2A-ACF1-DA70997A7219}"/>
              </a:ext>
            </a:extLst>
          </p:cNvPr>
          <p:cNvPicPr>
            <a:picLocks noChangeAspect="1"/>
          </p:cNvPicPr>
          <p:nvPr/>
        </p:nvPicPr>
        <p:blipFill>
          <a:blip r:embed="rId4"/>
          <a:stretch>
            <a:fillRect/>
          </a:stretch>
        </p:blipFill>
        <p:spPr>
          <a:xfrm>
            <a:off x="1055440" y="2132856"/>
            <a:ext cx="5029902" cy="3067478"/>
          </a:xfrm>
          <a:prstGeom prst="rect">
            <a:avLst/>
          </a:prstGeom>
        </p:spPr>
      </p:pic>
      <p:sp>
        <p:nvSpPr>
          <p:cNvPr id="20" name="矩形: 圓角 19">
            <a:extLst>
              <a:ext uri="{FF2B5EF4-FFF2-40B4-BE49-F238E27FC236}">
                <a16:creationId xmlns:a16="http://schemas.microsoft.com/office/drawing/2014/main" id="{AA2EEE6F-CF2B-4C35-B564-655E02680514}"/>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1" name="矩形: 圓角 20">
            <a:extLst>
              <a:ext uri="{FF2B5EF4-FFF2-40B4-BE49-F238E27FC236}">
                <a16:creationId xmlns:a16="http://schemas.microsoft.com/office/drawing/2014/main" id="{1B16C7AE-8CC5-41F3-B1EB-54E883408D1F}"/>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Regression (SVR)</a:t>
            </a:r>
          </a:p>
        </p:txBody>
      </p:sp>
    </p:spTree>
    <p:extLst>
      <p:ext uri="{BB962C8B-B14F-4D97-AF65-F5344CB8AC3E}">
        <p14:creationId xmlns:p14="http://schemas.microsoft.com/office/powerpoint/2010/main" val="14412233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Non Linear Kernel SVR</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20" name="矩形: 圓角 19">
            <a:extLst>
              <a:ext uri="{FF2B5EF4-FFF2-40B4-BE49-F238E27FC236}">
                <a16:creationId xmlns:a16="http://schemas.microsoft.com/office/drawing/2014/main" id="{AA2EEE6F-CF2B-4C35-B564-655E02680514}"/>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5" name="圖片 4">
            <a:extLst>
              <a:ext uri="{FF2B5EF4-FFF2-40B4-BE49-F238E27FC236}">
                <a16:creationId xmlns:a16="http://schemas.microsoft.com/office/drawing/2014/main" id="{6D9CEB4F-B9B6-4494-993B-CAC51DAD474B}"/>
              </a:ext>
            </a:extLst>
          </p:cNvPr>
          <p:cNvPicPr>
            <a:picLocks noChangeAspect="1"/>
          </p:cNvPicPr>
          <p:nvPr/>
        </p:nvPicPr>
        <p:blipFill>
          <a:blip r:embed="rId3"/>
          <a:stretch>
            <a:fillRect/>
          </a:stretch>
        </p:blipFill>
        <p:spPr>
          <a:xfrm>
            <a:off x="7032104" y="1988840"/>
            <a:ext cx="3753374" cy="3248478"/>
          </a:xfrm>
          <a:prstGeom prst="rect">
            <a:avLst/>
          </a:prstGeom>
        </p:spPr>
      </p:pic>
      <p:pic>
        <p:nvPicPr>
          <p:cNvPr id="6" name="圖片 5">
            <a:extLst>
              <a:ext uri="{FF2B5EF4-FFF2-40B4-BE49-F238E27FC236}">
                <a16:creationId xmlns:a16="http://schemas.microsoft.com/office/drawing/2014/main" id="{A6FA64B6-0878-4F89-B500-5674DD530411}"/>
              </a:ext>
            </a:extLst>
          </p:cNvPr>
          <p:cNvPicPr>
            <a:picLocks noChangeAspect="1"/>
          </p:cNvPicPr>
          <p:nvPr/>
        </p:nvPicPr>
        <p:blipFill>
          <a:blip r:embed="rId4"/>
          <a:stretch>
            <a:fillRect/>
          </a:stretch>
        </p:blipFill>
        <p:spPr>
          <a:xfrm>
            <a:off x="1775520" y="3356992"/>
            <a:ext cx="3372321" cy="1838582"/>
          </a:xfrm>
          <a:prstGeom prst="rect">
            <a:avLst/>
          </a:prstGeom>
        </p:spPr>
      </p:pic>
      <p:sp>
        <p:nvSpPr>
          <p:cNvPr id="9" name="矩形: 圓角 8">
            <a:extLst>
              <a:ext uri="{FF2B5EF4-FFF2-40B4-BE49-F238E27FC236}">
                <a16:creationId xmlns:a16="http://schemas.microsoft.com/office/drawing/2014/main" id="{5295145E-E71C-4891-964D-5184F77D6B6E}"/>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Regression (SVR)</a:t>
            </a:r>
          </a:p>
        </p:txBody>
      </p:sp>
    </p:spTree>
    <p:extLst>
      <p:ext uri="{BB962C8B-B14F-4D97-AF65-F5344CB8AC3E}">
        <p14:creationId xmlns:p14="http://schemas.microsoft.com/office/powerpoint/2010/main" val="713281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F7DC2DE2-0013-2032-41BE-F293B89B49FC}"/>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問題類型</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分類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vs.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回歸</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vs.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分群</a:t>
            </a:r>
          </a:p>
        </p:txBody>
      </p:sp>
      <p:sp>
        <p:nvSpPr>
          <p:cNvPr id="6" name="矩形 5">
            <a:extLst>
              <a:ext uri="{FF2B5EF4-FFF2-40B4-BE49-F238E27FC236}">
                <a16:creationId xmlns:a16="http://schemas.microsoft.com/office/drawing/2014/main" id="{15B45A6A-35C7-71EB-1B80-2ECE1C4D3EF9}"/>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分類和分群傻傻分不清楚</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1266" name="Picture 2">
            <a:extLst>
              <a:ext uri="{FF2B5EF4-FFF2-40B4-BE49-F238E27FC236}">
                <a16:creationId xmlns:a16="http://schemas.microsoft.com/office/drawing/2014/main" id="{4D4D0798-34E6-D9F5-C06D-43AE08F096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718" y="2036523"/>
            <a:ext cx="5102242" cy="2427210"/>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E445EF8D-DE7C-D6C8-E223-B68885569309}"/>
              </a:ext>
            </a:extLst>
          </p:cNvPr>
          <p:cNvSpPr txBox="1"/>
          <p:nvPr/>
        </p:nvSpPr>
        <p:spPr>
          <a:xfrm>
            <a:off x="1127448" y="1484784"/>
            <a:ext cx="361724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監督式學習</a:t>
            </a: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 </a:t>
            </a: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有標籤</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 name="文字方塊 7">
            <a:extLst>
              <a:ext uri="{FF2B5EF4-FFF2-40B4-BE49-F238E27FC236}">
                <a16:creationId xmlns:a16="http://schemas.microsoft.com/office/drawing/2014/main" id="{84411A49-2751-E6ED-7FDA-A34CD2439FDC}"/>
              </a:ext>
            </a:extLst>
          </p:cNvPr>
          <p:cNvSpPr txBox="1"/>
          <p:nvPr/>
        </p:nvSpPr>
        <p:spPr>
          <a:xfrm>
            <a:off x="7536160" y="1484784"/>
            <a:ext cx="361724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非監督式學習 </a:t>
            </a: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無標籤</a:t>
            </a:r>
          </a:p>
        </p:txBody>
      </p:sp>
      <p:sp>
        <p:nvSpPr>
          <p:cNvPr id="9" name="文字方塊 8">
            <a:extLst>
              <a:ext uri="{FF2B5EF4-FFF2-40B4-BE49-F238E27FC236}">
                <a16:creationId xmlns:a16="http://schemas.microsoft.com/office/drawing/2014/main" id="{46D072C1-2EE0-C0B7-EFD8-3E2A639B5623}"/>
              </a:ext>
            </a:extLst>
          </p:cNvPr>
          <p:cNvSpPr txBox="1"/>
          <p:nvPr/>
        </p:nvSpPr>
        <p:spPr>
          <a:xfrm>
            <a:off x="839416" y="4869160"/>
            <a:ext cx="4896544" cy="58477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分類問題：找到將不同類別資料</a:t>
            </a:r>
            <a:r>
              <a:rPr kumimoji="0" lang="zh-TW" altLang="en-US" sz="1600" b="0" i="0" u="none" strike="noStrike" kern="1200" cap="none" spc="0" normalizeH="0" baseline="0" noProof="0" dirty="0">
                <a:ln>
                  <a:noFill/>
                </a:ln>
                <a:solidFill>
                  <a:srgbClr val="249DCE">
                    <a:lumMod val="75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分開</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的函式</a:t>
            </a:r>
            <a:endPar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回歸問題：找到符合資料分析的函式</a:t>
            </a:r>
            <a:endPar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11268" name="Picture 4" descr="AI - Ch18 機器學習(6), 分群/聚類：K平均演算法Clustering: K-means Algorithm | Mr. Opengate">
            <a:extLst>
              <a:ext uri="{FF2B5EF4-FFF2-40B4-BE49-F238E27FC236}">
                <a16:creationId xmlns:a16="http://schemas.microsoft.com/office/drawing/2014/main" id="{1F2A09EF-6912-C2D9-08BC-8E3B5A57F4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078" b="6899"/>
          <a:stretch/>
        </p:blipFill>
        <p:spPr bwMode="auto">
          <a:xfrm>
            <a:off x="6888088" y="2060404"/>
            <a:ext cx="4710892" cy="2580018"/>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方塊 9">
            <a:extLst>
              <a:ext uri="{FF2B5EF4-FFF2-40B4-BE49-F238E27FC236}">
                <a16:creationId xmlns:a16="http://schemas.microsoft.com/office/drawing/2014/main" id="{C30B0EBA-140F-7234-FF6F-D16B0CC6DEEB}"/>
              </a:ext>
            </a:extLst>
          </p:cNvPr>
          <p:cNvSpPr txBox="1"/>
          <p:nvPr/>
        </p:nvSpPr>
        <p:spPr>
          <a:xfrm>
            <a:off x="7392144" y="4822993"/>
            <a:ext cx="4896544"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分群問題：找到相似性高的群集</a:t>
            </a:r>
            <a:endPar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11" name="文字方塊 10">
            <a:extLst>
              <a:ext uri="{FF2B5EF4-FFF2-40B4-BE49-F238E27FC236}">
                <a16:creationId xmlns:a16="http://schemas.microsoft.com/office/drawing/2014/main" id="{C6664FF5-EE29-8754-A9B6-5E18A5835755}"/>
              </a:ext>
            </a:extLst>
          </p:cNvPr>
          <p:cNvSpPr txBox="1"/>
          <p:nvPr/>
        </p:nvSpPr>
        <p:spPr>
          <a:xfrm>
            <a:off x="839416" y="4365104"/>
            <a:ext cx="217101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分類</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 name="文字方塊 11">
            <a:extLst>
              <a:ext uri="{FF2B5EF4-FFF2-40B4-BE49-F238E27FC236}">
                <a16:creationId xmlns:a16="http://schemas.microsoft.com/office/drawing/2014/main" id="{A25030CF-9934-4737-1AA2-CC4BC20C053A}"/>
              </a:ext>
            </a:extLst>
          </p:cNvPr>
          <p:cNvSpPr txBox="1"/>
          <p:nvPr/>
        </p:nvSpPr>
        <p:spPr>
          <a:xfrm>
            <a:off x="3151965" y="4365104"/>
            <a:ext cx="217101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回歸</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3" name="文字方塊 12">
            <a:extLst>
              <a:ext uri="{FF2B5EF4-FFF2-40B4-BE49-F238E27FC236}">
                <a16:creationId xmlns:a16="http://schemas.microsoft.com/office/drawing/2014/main" id="{6BE15384-B341-1755-448F-F4E90644F685}"/>
              </a:ext>
            </a:extLst>
          </p:cNvPr>
          <p:cNvSpPr txBox="1"/>
          <p:nvPr/>
        </p:nvSpPr>
        <p:spPr>
          <a:xfrm>
            <a:off x="8259273" y="4365104"/>
            <a:ext cx="217101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分群</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6047111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Non Linear Kernel SVR</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20" name="矩形: 圓角 19">
            <a:extLst>
              <a:ext uri="{FF2B5EF4-FFF2-40B4-BE49-F238E27FC236}">
                <a16:creationId xmlns:a16="http://schemas.microsoft.com/office/drawing/2014/main" id="{AA2EEE6F-CF2B-4C35-B564-655E02680514}"/>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5" name="圖片 4">
            <a:extLst>
              <a:ext uri="{FF2B5EF4-FFF2-40B4-BE49-F238E27FC236}">
                <a16:creationId xmlns:a16="http://schemas.microsoft.com/office/drawing/2014/main" id="{6D9CEB4F-B9B6-4494-993B-CAC51DAD474B}"/>
              </a:ext>
            </a:extLst>
          </p:cNvPr>
          <p:cNvPicPr>
            <a:picLocks noChangeAspect="1"/>
          </p:cNvPicPr>
          <p:nvPr/>
        </p:nvPicPr>
        <p:blipFill>
          <a:blip r:embed="rId3"/>
          <a:stretch>
            <a:fillRect/>
          </a:stretch>
        </p:blipFill>
        <p:spPr>
          <a:xfrm>
            <a:off x="7032104" y="2183558"/>
            <a:ext cx="3528392" cy="3053760"/>
          </a:xfrm>
          <a:prstGeom prst="rect">
            <a:avLst/>
          </a:prstGeom>
        </p:spPr>
      </p:pic>
      <p:pic>
        <p:nvPicPr>
          <p:cNvPr id="2" name="圖片 1">
            <a:extLst>
              <a:ext uri="{FF2B5EF4-FFF2-40B4-BE49-F238E27FC236}">
                <a16:creationId xmlns:a16="http://schemas.microsoft.com/office/drawing/2014/main" id="{4A982306-4E5F-40E8-B9F0-32243AD7AAC3}"/>
              </a:ext>
            </a:extLst>
          </p:cNvPr>
          <p:cNvPicPr>
            <a:picLocks noChangeAspect="1"/>
          </p:cNvPicPr>
          <p:nvPr/>
        </p:nvPicPr>
        <p:blipFill>
          <a:blip r:embed="rId4"/>
          <a:stretch>
            <a:fillRect/>
          </a:stretch>
        </p:blipFill>
        <p:spPr>
          <a:xfrm>
            <a:off x="7176120" y="2060848"/>
            <a:ext cx="3677163" cy="3248478"/>
          </a:xfrm>
          <a:prstGeom prst="rect">
            <a:avLst/>
          </a:prstGeom>
        </p:spPr>
      </p:pic>
      <p:pic>
        <p:nvPicPr>
          <p:cNvPr id="4" name="圖片 3">
            <a:extLst>
              <a:ext uri="{FF2B5EF4-FFF2-40B4-BE49-F238E27FC236}">
                <a16:creationId xmlns:a16="http://schemas.microsoft.com/office/drawing/2014/main" id="{B282E87B-C122-4877-ABA1-673202C3E55E}"/>
              </a:ext>
            </a:extLst>
          </p:cNvPr>
          <p:cNvPicPr>
            <a:picLocks noChangeAspect="1"/>
          </p:cNvPicPr>
          <p:nvPr/>
        </p:nvPicPr>
        <p:blipFill>
          <a:blip r:embed="rId5"/>
          <a:stretch>
            <a:fillRect/>
          </a:stretch>
        </p:blipFill>
        <p:spPr>
          <a:xfrm>
            <a:off x="911424" y="2060848"/>
            <a:ext cx="5077534" cy="3143689"/>
          </a:xfrm>
          <a:prstGeom prst="rect">
            <a:avLst/>
          </a:prstGeom>
        </p:spPr>
      </p:pic>
      <p:sp>
        <p:nvSpPr>
          <p:cNvPr id="9" name="矩形: 圓角 8">
            <a:extLst>
              <a:ext uri="{FF2B5EF4-FFF2-40B4-BE49-F238E27FC236}">
                <a16:creationId xmlns:a16="http://schemas.microsoft.com/office/drawing/2014/main" id="{35C1D4AE-C88E-4B22-80C4-2F7DD6F5197F}"/>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Regression (SVR)</a:t>
            </a:r>
          </a:p>
        </p:txBody>
      </p:sp>
    </p:spTree>
    <p:extLst>
      <p:ext uri="{BB962C8B-B14F-4D97-AF65-F5344CB8AC3E}">
        <p14:creationId xmlns:p14="http://schemas.microsoft.com/office/powerpoint/2010/main" val="5023888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Non Linear Kernel SVR</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20" name="矩形: 圓角 19">
            <a:extLst>
              <a:ext uri="{FF2B5EF4-FFF2-40B4-BE49-F238E27FC236}">
                <a16:creationId xmlns:a16="http://schemas.microsoft.com/office/drawing/2014/main" id="{AA2EEE6F-CF2B-4C35-B564-655E02680514}"/>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5" name="圖片 4">
            <a:extLst>
              <a:ext uri="{FF2B5EF4-FFF2-40B4-BE49-F238E27FC236}">
                <a16:creationId xmlns:a16="http://schemas.microsoft.com/office/drawing/2014/main" id="{6D9CEB4F-B9B6-4494-993B-CAC51DAD474B}"/>
              </a:ext>
            </a:extLst>
          </p:cNvPr>
          <p:cNvPicPr>
            <a:picLocks noChangeAspect="1"/>
          </p:cNvPicPr>
          <p:nvPr/>
        </p:nvPicPr>
        <p:blipFill>
          <a:blip r:embed="rId3"/>
          <a:stretch>
            <a:fillRect/>
          </a:stretch>
        </p:blipFill>
        <p:spPr>
          <a:xfrm>
            <a:off x="7032104" y="2183558"/>
            <a:ext cx="3528392" cy="3053760"/>
          </a:xfrm>
          <a:prstGeom prst="rect">
            <a:avLst/>
          </a:prstGeom>
        </p:spPr>
      </p:pic>
      <p:pic>
        <p:nvPicPr>
          <p:cNvPr id="6" name="圖片 5">
            <a:extLst>
              <a:ext uri="{FF2B5EF4-FFF2-40B4-BE49-F238E27FC236}">
                <a16:creationId xmlns:a16="http://schemas.microsoft.com/office/drawing/2014/main" id="{9AE760E0-5244-43B0-BF6C-2DA8A2906F4B}"/>
              </a:ext>
            </a:extLst>
          </p:cNvPr>
          <p:cNvPicPr>
            <a:picLocks noChangeAspect="1"/>
          </p:cNvPicPr>
          <p:nvPr/>
        </p:nvPicPr>
        <p:blipFill>
          <a:blip r:embed="rId4"/>
          <a:stretch>
            <a:fillRect/>
          </a:stretch>
        </p:blipFill>
        <p:spPr>
          <a:xfrm>
            <a:off x="1631504" y="2348880"/>
            <a:ext cx="2991267" cy="2829320"/>
          </a:xfrm>
          <a:prstGeom prst="rect">
            <a:avLst/>
          </a:prstGeom>
        </p:spPr>
      </p:pic>
      <p:pic>
        <p:nvPicPr>
          <p:cNvPr id="8" name="圖片 7">
            <a:extLst>
              <a:ext uri="{FF2B5EF4-FFF2-40B4-BE49-F238E27FC236}">
                <a16:creationId xmlns:a16="http://schemas.microsoft.com/office/drawing/2014/main" id="{47F9EB33-FEB3-4279-A7BE-8901262E9386}"/>
              </a:ext>
            </a:extLst>
          </p:cNvPr>
          <p:cNvPicPr>
            <a:picLocks noChangeAspect="1"/>
          </p:cNvPicPr>
          <p:nvPr/>
        </p:nvPicPr>
        <p:blipFill>
          <a:blip r:embed="rId5"/>
          <a:stretch>
            <a:fillRect/>
          </a:stretch>
        </p:blipFill>
        <p:spPr>
          <a:xfrm>
            <a:off x="7032105" y="2132856"/>
            <a:ext cx="3650312" cy="3128839"/>
          </a:xfrm>
          <a:prstGeom prst="rect">
            <a:avLst/>
          </a:prstGeom>
        </p:spPr>
      </p:pic>
      <p:sp>
        <p:nvSpPr>
          <p:cNvPr id="10" name="矩形: 圓角 9">
            <a:extLst>
              <a:ext uri="{FF2B5EF4-FFF2-40B4-BE49-F238E27FC236}">
                <a16:creationId xmlns:a16="http://schemas.microsoft.com/office/drawing/2014/main" id="{D83FDEAD-9C1A-4EAD-8827-A1345589653A}"/>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Regression (SVR)</a:t>
            </a:r>
          </a:p>
        </p:txBody>
      </p:sp>
    </p:spTree>
    <p:extLst>
      <p:ext uri="{BB962C8B-B14F-4D97-AF65-F5344CB8AC3E}">
        <p14:creationId xmlns:p14="http://schemas.microsoft.com/office/powerpoint/2010/main" val="166899542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SVM</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可調參數</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Support Vector Machine (SVM)</a:t>
            </a:r>
          </a:p>
        </p:txBody>
      </p:sp>
      <p:pic>
        <p:nvPicPr>
          <p:cNvPr id="13" name="圖片 12">
            <a:extLst>
              <a:ext uri="{FF2B5EF4-FFF2-40B4-BE49-F238E27FC236}">
                <a16:creationId xmlns:a16="http://schemas.microsoft.com/office/drawing/2014/main" id="{B6CFDBCC-2472-64CC-93DF-C06CEC11BBD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6096000" y="4221088"/>
            <a:ext cx="5749695" cy="1887356"/>
          </a:xfrm>
          <a:prstGeom prst="rect">
            <a:avLst/>
          </a:prstGeom>
        </p:spPr>
      </p:pic>
      <p:sp>
        <p:nvSpPr>
          <p:cNvPr id="17" name="文字方塊 16">
            <a:extLst>
              <a:ext uri="{FF2B5EF4-FFF2-40B4-BE49-F238E27FC236}">
                <a16:creationId xmlns:a16="http://schemas.microsoft.com/office/drawing/2014/main" id="{9779051D-ACBD-8B51-FF3A-C0AE6929CF69}"/>
              </a:ext>
            </a:extLst>
          </p:cNvPr>
          <p:cNvSpPr txBox="1"/>
          <p:nvPr/>
        </p:nvSpPr>
        <p:spPr>
          <a:xfrm>
            <a:off x="390524" y="1340768"/>
            <a:ext cx="5201420" cy="466281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參數</a:t>
            </a:r>
            <a:endParaRPr kumimoji="0" lang="en-US" altLang="zh-TW"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TW"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 (cost) :</a:t>
            </a: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在</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soft-margin SVM</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的損失函數</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(loss function)</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中，</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的存在就是容錯項， 藉由</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給予那些被分錯的資料懲罰值，控制</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support vectors(</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用來決定超平 面的那些資料點</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的影響力</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50000"/>
              </a:lnSpc>
              <a:spcBef>
                <a:spcPct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TW"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Gamma</a:t>
            </a:r>
            <a:r>
              <a:rPr kumimoji="0" lang="zh-TW" altLang="en-US"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控制模型複雜程度</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控制</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Radial basis function kernel</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的大小</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gamma</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越大：模型越複雜，映射維度越高，容易勾勒出擬合近點的超 平面，也容易造成</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overfitting</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gamma</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越小：模型越精簡，映射維度偏低，因此能勾勒出平滑、近似 直線的超平面</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TW"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Kernel: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當不同類別的資料在原始空間中，無法被線性分類器區隔開來時，經非線性投 影後，能在更高維度的空間中可以區隔開。</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Linear</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Polynomial kernel</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RBF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21" name="圖片 20">
            <a:extLst>
              <a:ext uri="{FF2B5EF4-FFF2-40B4-BE49-F238E27FC236}">
                <a16:creationId xmlns:a16="http://schemas.microsoft.com/office/drawing/2014/main" id="{12EB30C5-31ED-B86E-7E9D-9C8BE58694B1}"/>
              </a:ext>
            </a:extLst>
          </p:cNvPr>
          <p:cNvPicPr>
            <a:picLocks noChangeAspect="1"/>
          </p:cNvPicPr>
          <p:nvPr/>
        </p:nvPicPr>
        <p:blipFill>
          <a:blip r:embed="rId5"/>
          <a:stretch>
            <a:fillRect/>
          </a:stretch>
        </p:blipFill>
        <p:spPr>
          <a:xfrm>
            <a:off x="6096000" y="1772816"/>
            <a:ext cx="5801535" cy="1981477"/>
          </a:xfrm>
          <a:prstGeom prst="rect">
            <a:avLst/>
          </a:prstGeom>
        </p:spPr>
      </p:pic>
    </p:spTree>
    <p:extLst>
      <p:ext uri="{BB962C8B-B14F-4D97-AF65-F5344CB8AC3E}">
        <p14:creationId xmlns:p14="http://schemas.microsoft.com/office/powerpoint/2010/main" val="56043132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597981A-5C40-4A8F-901C-52B406F0AA2A}"/>
              </a:ext>
            </a:extLst>
          </p:cNvPr>
          <p:cNvSpPr txBox="1"/>
          <p:nvPr/>
        </p:nvSpPr>
        <p:spPr>
          <a:xfrm>
            <a:off x="584157" y="1412776"/>
            <a:ext cx="5780784" cy="267765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優點</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1.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可解決小樣本下的問題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2.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可以解決多特徵空間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3.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透過不同核函數的選擇，可處理不同資料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4.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泛化能力強</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缺點</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1.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樣本量太大，映射維度過高容易造成運算上的負擔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2.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特徵遠大於樣本的情況下，易造成過度擬合問題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3.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非線性問題的核函數選擇沒有通用標準，難以確定一個適合的核函數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4.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對缺失值敏感</a:t>
            </a:r>
          </a:p>
        </p:txBody>
      </p:sp>
      <p:sp>
        <p:nvSpPr>
          <p:cNvPr id="6" name="標題 1">
            <a:extLst>
              <a:ext uri="{FF2B5EF4-FFF2-40B4-BE49-F238E27FC236}">
                <a16:creationId xmlns:a16="http://schemas.microsoft.com/office/drawing/2014/main" id="{C90BB41C-6508-41FC-8186-0AFA6CAA86CA}"/>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SVM</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總結</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DC3AA01A-7CF6-4E79-9068-A03849D18BA4}"/>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40352129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Support vector machine (SVM)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6137524" cy="212365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Feature Engineering Explained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2"/>
              </a:rPr>
              <a:t>https://builtin.com/articles/feature-engineering</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SVM</a:t>
            </a:r>
            <a:r>
              <a:rPr kumimoji="0" lang="zh-TW" altLang="en-US"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 </a:t>
            </a: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overview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3"/>
              </a:rPr>
              <a:t>https://www.slideshare.net/ankitksharma/svm-37753690</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4"/>
              </a:rPr>
              <a:t>https://www.cs.toronto.edu/~urtasun/courses/CSC411_Fall16/16_svm.pdf</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5"/>
              </a:rPr>
              <a:t>https://maniksonituts.medium.com/what-is-kernel-support-vector-machine-svm-2685d2dec4fa</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6"/>
              </a:rPr>
              <a:t>https://zhuanlan.zhihu.com/p/104383162</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apple-system"/>
                <a:ea typeface="新細明體" panose="02020500000000000000" pitchFamily="18" charset="-120"/>
                <a:cs typeface="+mn-cs"/>
              </a:rPr>
              <a:t>Hinge loss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rPr>
              <a:t>https://www.geeksforgeeks.org/hinge-loss-relationship-with-support-vector-machines/</a:t>
            </a:r>
            <a:endParaRPr kumimoji="0" lang="zh-TW" altLang="en-US"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264162314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660C6ABA-B083-4D24-95CB-43BD0221733B}"/>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16" name="標題 1">
            <a:extLst>
              <a:ext uri="{FF2B5EF4-FFF2-40B4-BE49-F238E27FC236}">
                <a16:creationId xmlns:a16="http://schemas.microsoft.com/office/drawing/2014/main" id="{B8A1638B-893D-4407-A758-22DA84E766CA}"/>
              </a:ext>
            </a:extLst>
          </p:cNvPr>
          <p:cNvSpPr txBox="1">
            <a:spLocks/>
          </p:cNvSpPr>
          <p:nvPr/>
        </p:nvSpPr>
        <p:spPr bwMode="auto">
          <a:xfrm>
            <a:off x="0" y="2848013"/>
            <a:ext cx="12192000" cy="1161974"/>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Decision Tree Introduction</a:t>
            </a:r>
          </a:p>
        </p:txBody>
      </p:sp>
      <p:sp>
        <p:nvSpPr>
          <p:cNvPr id="7" name="標題 1">
            <a:extLst>
              <a:ext uri="{FF2B5EF4-FFF2-40B4-BE49-F238E27FC236}">
                <a16:creationId xmlns:a16="http://schemas.microsoft.com/office/drawing/2014/main" id="{5A5E916E-A895-4EDF-86D9-B14760F2C7A7}"/>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51660945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Why Decision Tree?</a:t>
            </a:r>
          </a:p>
        </p:txBody>
      </p:sp>
      <p:sp>
        <p:nvSpPr>
          <p:cNvPr id="28" name="矩形: 圓角 27">
            <a:extLst>
              <a:ext uri="{FF2B5EF4-FFF2-40B4-BE49-F238E27FC236}">
                <a16:creationId xmlns:a16="http://schemas.microsoft.com/office/drawing/2014/main" id="{344A3992-DE10-45E4-8C7C-03EC71CEDB20}"/>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Machine (SVM)</a:t>
            </a:r>
          </a:p>
        </p:txBody>
      </p:sp>
      <p:sp>
        <p:nvSpPr>
          <p:cNvPr id="5" name="文字方塊 4">
            <a:extLst>
              <a:ext uri="{FF2B5EF4-FFF2-40B4-BE49-F238E27FC236}">
                <a16:creationId xmlns:a16="http://schemas.microsoft.com/office/drawing/2014/main" id="{491C7FD4-9AF8-53A2-CDC1-A96606F094AE}"/>
              </a:ext>
            </a:extLst>
          </p:cNvPr>
          <p:cNvSpPr txBox="1"/>
          <p:nvPr/>
        </p:nvSpPr>
        <p:spPr>
          <a:xfrm>
            <a:off x="407368" y="2132856"/>
            <a:ext cx="7531546" cy="203132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AA914A"/>
              </a:buClr>
              <a:buSzTx/>
              <a:buFont typeface="Wingdings" panose="05000000000000000000" pitchFamily="2" charset="2"/>
              <a:buChar char="l"/>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決策樹是一種強大且常用的分類和預測工具。它們能夠形成一套規則，這些規則不僅易於人類理解，還可以應用於知識系統中。</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
                <a:srgbClr val="AA914A"/>
              </a:buClr>
              <a:buSzTx/>
              <a:buFont typeface="Wingdings" panose="05000000000000000000" pitchFamily="2" charset="2"/>
              <a:buChar char="l"/>
              <a:tabLst/>
              <a:defRPr/>
            </a:pP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
                <a:srgbClr val="AA914A"/>
              </a:buClr>
              <a:buSzTx/>
              <a:buFont typeface="Wingdings" panose="05000000000000000000" pitchFamily="2" charset="2"/>
              <a:buChar char="l"/>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樹通過將數據集分解成越來越小的子集而構建，同時在每一步分裂中產生清晰的規則，不僅提供了良好的數據透明度，也使得模型的決策過程可以被人們輕易跟蹤和驗證，極大地增強了其在實際應用中的可用性和可靠性。</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5073280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情境</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決策途徑</a:t>
            </a:r>
          </a:p>
        </p:txBody>
      </p:sp>
      <p:sp>
        <p:nvSpPr>
          <p:cNvPr id="12" name="矩形: 圓角 11">
            <a:extLst>
              <a:ext uri="{FF2B5EF4-FFF2-40B4-BE49-F238E27FC236}">
                <a16:creationId xmlns:a16="http://schemas.microsoft.com/office/drawing/2014/main" id="{2BE57B16-F8EF-41E6-8116-6FBEFD88851B}"/>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sp>
        <p:nvSpPr>
          <p:cNvPr id="6" name="文字方塊 5">
            <a:extLst>
              <a:ext uri="{FF2B5EF4-FFF2-40B4-BE49-F238E27FC236}">
                <a16:creationId xmlns:a16="http://schemas.microsoft.com/office/drawing/2014/main" id="{C9434652-0A6E-447C-A288-8C8E3F1EA892}"/>
              </a:ext>
            </a:extLst>
          </p:cNvPr>
          <p:cNvSpPr txBox="1"/>
          <p:nvPr/>
        </p:nvSpPr>
        <p:spPr>
          <a:xfrm>
            <a:off x="390524" y="1340768"/>
            <a:ext cx="4337324" cy="2077492"/>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思考</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誰當起始條件</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那些條件要納入考慮</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何時該下決定，結論</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endParaRPr kumimoji="0" lang="en-US" altLang="zh-TW" sz="18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050" name="Picture 2" descr="Decision Tree Algorithm. Demystifying Decision Tree Classifier… | by  Abdul4code | GoPenAI">
            <a:extLst>
              <a:ext uri="{FF2B5EF4-FFF2-40B4-BE49-F238E27FC236}">
                <a16:creationId xmlns:a16="http://schemas.microsoft.com/office/drawing/2014/main" id="{6F4DC5DE-E963-C34A-4DEF-27359E4D3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3046" y="1852380"/>
            <a:ext cx="6746295" cy="3727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670479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96BB54D0-F19E-4183-A2E1-B9CA9513815F}"/>
              </a:ext>
            </a:extLst>
          </p:cNvPr>
          <p:cNvPicPr>
            <a:picLocks noChangeAspect="1"/>
          </p:cNvPicPr>
          <p:nvPr/>
        </p:nvPicPr>
        <p:blipFill rotWithShape="1">
          <a:blip r:embed="rId3"/>
          <a:srcRect b="9764"/>
          <a:stretch/>
        </p:blipFill>
        <p:spPr>
          <a:xfrm>
            <a:off x="5015880" y="1628800"/>
            <a:ext cx="6815377" cy="3888432"/>
          </a:xfrm>
          <a:prstGeom prst="rect">
            <a:avLst/>
          </a:prstGeom>
        </p:spPr>
      </p:pic>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Decision Tree Intuition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p>
        </p:txBody>
      </p:sp>
      <p:sp>
        <p:nvSpPr>
          <p:cNvPr id="12" name="矩形: 圓角 11">
            <a:extLst>
              <a:ext uri="{FF2B5EF4-FFF2-40B4-BE49-F238E27FC236}">
                <a16:creationId xmlns:a16="http://schemas.microsoft.com/office/drawing/2014/main" id="{2BE57B16-F8EF-41E6-8116-6FBEFD88851B}"/>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sp>
        <p:nvSpPr>
          <p:cNvPr id="6" name="文字方塊 5">
            <a:extLst>
              <a:ext uri="{FF2B5EF4-FFF2-40B4-BE49-F238E27FC236}">
                <a16:creationId xmlns:a16="http://schemas.microsoft.com/office/drawing/2014/main" id="{C9434652-0A6E-447C-A288-8C8E3F1EA892}"/>
              </a:ext>
            </a:extLst>
          </p:cNvPr>
          <p:cNvSpPr txBox="1"/>
          <p:nvPr/>
        </p:nvSpPr>
        <p:spPr>
          <a:xfrm>
            <a:off x="390524" y="1340768"/>
            <a:ext cx="3761260" cy="3554819"/>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決策樹基本上是由根（</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Root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）節點、分枝（</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Branch</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）節點及葉（</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Leaf</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）節點所組成。</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根節點（</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Root node</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沒有父節點的節點，通常為最開始的節點</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AA914A"/>
                </a:solidFill>
                <a:effectLst/>
                <a:highlight>
                  <a:srgbClr val="FFFFFF"/>
                </a:highlight>
                <a:uLnTx/>
                <a:uFillTx/>
                <a:latin typeface="微軟正黑體" panose="020B0604030504040204" pitchFamily="34" charset="-120"/>
                <a:ea typeface="微軟正黑體" panose="020B0604030504040204" pitchFamily="34" charset="-120"/>
                <a:cs typeface="+mn-cs"/>
              </a:rPr>
              <a:t>記憶</a:t>
            </a:r>
            <a:r>
              <a:rPr kumimoji="0" lang="en-US" altLang="zh-TW" sz="1200" b="0" i="0" u="none" strike="noStrike" kern="1200" cap="none" spc="0" normalizeH="0" baseline="0" noProof="0" dirty="0">
                <a:ln>
                  <a:noFill/>
                </a:ln>
                <a:solidFill>
                  <a:srgbClr val="AA914A"/>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AA914A"/>
                </a:solidFill>
                <a:effectLst/>
                <a:highlight>
                  <a:srgbClr val="FFFFFF"/>
                </a:highlight>
                <a:uLnTx/>
                <a:uFillTx/>
                <a:latin typeface="微軟正黑體" panose="020B0604030504040204" pitchFamily="34" charset="-120"/>
                <a:ea typeface="微軟正黑體" panose="020B0604030504040204" pitchFamily="34" charset="-120"/>
                <a:cs typeface="+mn-cs"/>
              </a:rPr>
              <a:t> 無雙親，唯一。</a:t>
            </a:r>
            <a:endParaRPr kumimoji="0" lang="en-US" altLang="zh-TW" sz="1200" b="0" i="0" u="none" strike="noStrike" kern="1200" cap="none" spc="0" normalizeH="0" baseline="0" noProof="0" dirty="0">
              <a:ln>
                <a:noFill/>
              </a:ln>
              <a:solidFill>
                <a:srgbClr val="AA914A"/>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內部節點（</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Internal node or Decision node</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有子節點的節點，又可稱為</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分枝節點</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AA914A"/>
                </a:solidFill>
                <a:effectLst/>
                <a:highlight>
                  <a:srgbClr val="FFFFFF"/>
                </a:highlight>
                <a:uLnTx/>
                <a:uFillTx/>
                <a:latin typeface="微軟正黑體" panose="020B0604030504040204" pitchFamily="34" charset="-120"/>
                <a:ea typeface="微軟正黑體" panose="020B0604030504040204" pitchFamily="34" charset="-120"/>
                <a:cs typeface="+mn-cs"/>
              </a:rPr>
              <a:t>記憶</a:t>
            </a:r>
            <a:r>
              <a:rPr kumimoji="0" lang="en-US" altLang="zh-TW" sz="1200" b="0" i="0" u="none" strike="noStrike" kern="1200" cap="none" spc="0" normalizeH="0" baseline="0" noProof="0" dirty="0">
                <a:ln>
                  <a:noFill/>
                </a:ln>
                <a:solidFill>
                  <a:srgbClr val="AA914A"/>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AA914A"/>
                </a:solidFill>
                <a:effectLst/>
                <a:highlight>
                  <a:srgbClr val="FFFFFF"/>
                </a:highlight>
                <a:uLnTx/>
                <a:uFillTx/>
                <a:latin typeface="微軟正黑體" panose="020B0604030504040204" pitchFamily="34" charset="-120"/>
                <a:ea typeface="微軟正黑體" panose="020B0604030504040204" pitchFamily="34" charset="-120"/>
                <a:cs typeface="+mn-cs"/>
              </a:rPr>
              <a:t> 一個雙親，多個孩子。 </a:t>
            </a:r>
            <a:endParaRPr kumimoji="0" lang="en-US" altLang="zh-TW" sz="1200" b="0" i="0" u="none" strike="noStrike" kern="1200" cap="none" spc="0" normalizeH="0" baseline="0" noProof="0" dirty="0">
              <a:ln>
                <a:noFill/>
              </a:ln>
              <a:solidFill>
                <a:srgbClr val="AA914A"/>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葉節點（</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Leaf node</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沒有子節點的節點，通常為最終結果</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AA914A"/>
                </a:solidFill>
                <a:effectLst/>
                <a:highlight>
                  <a:srgbClr val="FFFFFF"/>
                </a:highlight>
                <a:uLnTx/>
                <a:uFillTx/>
                <a:latin typeface="微軟正黑體" panose="020B0604030504040204" pitchFamily="34" charset="-120"/>
                <a:ea typeface="微軟正黑體" panose="020B0604030504040204" pitchFamily="34" charset="-120"/>
                <a:cs typeface="+mn-cs"/>
              </a:rPr>
              <a:t>記憶</a:t>
            </a:r>
            <a:r>
              <a:rPr kumimoji="0" lang="en-US" altLang="zh-TW" sz="1200" b="0" i="0" u="none" strike="noStrike" kern="1200" cap="none" spc="0" normalizeH="0" baseline="0" noProof="0" dirty="0">
                <a:ln>
                  <a:noFill/>
                </a:ln>
                <a:solidFill>
                  <a:srgbClr val="AA914A"/>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AA914A"/>
                </a:solidFill>
                <a:effectLst/>
                <a:highlight>
                  <a:srgbClr val="FFFFFF"/>
                </a:highlight>
                <a:uLnTx/>
                <a:uFillTx/>
                <a:latin typeface="微軟正黑體" panose="020B0604030504040204" pitchFamily="34" charset="-120"/>
                <a:ea typeface="微軟正黑體" panose="020B0604030504040204" pitchFamily="34" charset="-120"/>
                <a:cs typeface="+mn-cs"/>
              </a:rPr>
              <a:t>無孩子，可以多個。</a:t>
            </a:r>
            <a:endParaRPr kumimoji="0" lang="en-US" altLang="zh-TW" sz="1200" b="0" i="0" u="none" strike="noStrike" kern="1200" cap="none" spc="0" normalizeH="0" baseline="0" noProof="0" dirty="0">
              <a:ln>
                <a:noFill/>
              </a:ln>
              <a:solidFill>
                <a:srgbClr val="AA914A"/>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cxnSp>
        <p:nvCxnSpPr>
          <p:cNvPr id="5" name="直線單箭頭接點 4">
            <a:extLst>
              <a:ext uri="{FF2B5EF4-FFF2-40B4-BE49-F238E27FC236}">
                <a16:creationId xmlns:a16="http://schemas.microsoft.com/office/drawing/2014/main" id="{5D65AAD6-3953-AF49-5A13-59DFFD4F928D}"/>
              </a:ext>
            </a:extLst>
          </p:cNvPr>
          <p:cNvCxnSpPr/>
          <p:nvPr/>
        </p:nvCxnSpPr>
        <p:spPr>
          <a:xfrm>
            <a:off x="11064552" y="1772816"/>
            <a:ext cx="0" cy="3816424"/>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75D9F39D-9F69-886D-98FF-DA261603942A}"/>
              </a:ext>
            </a:extLst>
          </p:cNvPr>
          <p:cNvSpPr txBox="1"/>
          <p:nvPr/>
        </p:nvSpPr>
        <p:spPr>
          <a:xfrm>
            <a:off x="10632504" y="5589240"/>
            <a:ext cx="12490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Depth = 4</a:t>
            </a:r>
            <a:endParaRPr kumimoji="0" lang="zh-TW" altLang="en-US"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10" name="直線接點 9">
            <a:extLst>
              <a:ext uri="{FF2B5EF4-FFF2-40B4-BE49-F238E27FC236}">
                <a16:creationId xmlns:a16="http://schemas.microsoft.com/office/drawing/2014/main" id="{067F6C4C-9756-F25B-C7D4-5D90308A0F99}"/>
              </a:ext>
            </a:extLst>
          </p:cNvPr>
          <p:cNvCxnSpPr/>
          <p:nvPr/>
        </p:nvCxnSpPr>
        <p:spPr>
          <a:xfrm>
            <a:off x="5447928" y="2492896"/>
            <a:ext cx="5328592" cy="0"/>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接點 10">
            <a:extLst>
              <a:ext uri="{FF2B5EF4-FFF2-40B4-BE49-F238E27FC236}">
                <a16:creationId xmlns:a16="http://schemas.microsoft.com/office/drawing/2014/main" id="{FB7592BD-8F0A-FD06-B24C-A023B8697E59}"/>
              </a:ext>
            </a:extLst>
          </p:cNvPr>
          <p:cNvCxnSpPr/>
          <p:nvPr/>
        </p:nvCxnSpPr>
        <p:spPr>
          <a:xfrm>
            <a:off x="5447928" y="3429000"/>
            <a:ext cx="5328592" cy="0"/>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D980E75F-B415-0C40-B5E2-AF18B51453D2}"/>
              </a:ext>
            </a:extLst>
          </p:cNvPr>
          <p:cNvCxnSpPr/>
          <p:nvPr/>
        </p:nvCxnSpPr>
        <p:spPr>
          <a:xfrm>
            <a:off x="5447928" y="4437112"/>
            <a:ext cx="5328592" cy="0"/>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FA889079-5C73-5A38-3EB4-C8D1288199EA}"/>
              </a:ext>
            </a:extLst>
          </p:cNvPr>
          <p:cNvSpPr txBox="1"/>
          <p:nvPr/>
        </p:nvSpPr>
        <p:spPr>
          <a:xfrm>
            <a:off x="4583832" y="1844824"/>
            <a:ext cx="98777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Layer 1</a:t>
            </a:r>
            <a:endParaRPr kumimoji="0" lang="zh-TW" altLang="en-US"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6" name="文字方塊 15">
            <a:extLst>
              <a:ext uri="{FF2B5EF4-FFF2-40B4-BE49-F238E27FC236}">
                <a16:creationId xmlns:a16="http://schemas.microsoft.com/office/drawing/2014/main" id="{22055FE0-E4D8-8209-8237-7342B2F3D088}"/>
              </a:ext>
            </a:extLst>
          </p:cNvPr>
          <p:cNvSpPr txBox="1"/>
          <p:nvPr/>
        </p:nvSpPr>
        <p:spPr>
          <a:xfrm>
            <a:off x="4583832" y="2780928"/>
            <a:ext cx="98777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Layer 2</a:t>
            </a:r>
            <a:endParaRPr kumimoji="0" lang="zh-TW" altLang="en-US"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9BB505D1-4D69-808D-2241-7553B800391A}"/>
              </a:ext>
            </a:extLst>
          </p:cNvPr>
          <p:cNvSpPr txBox="1"/>
          <p:nvPr/>
        </p:nvSpPr>
        <p:spPr>
          <a:xfrm>
            <a:off x="4583832" y="3717032"/>
            <a:ext cx="98777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Layer 3</a:t>
            </a:r>
            <a:endParaRPr kumimoji="0" lang="zh-TW" altLang="en-US"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50A99A94-4F8F-2AB2-3249-010851888E2E}"/>
              </a:ext>
            </a:extLst>
          </p:cNvPr>
          <p:cNvSpPr txBox="1"/>
          <p:nvPr/>
        </p:nvSpPr>
        <p:spPr>
          <a:xfrm>
            <a:off x="4583832" y="4653136"/>
            <a:ext cx="98777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Layer 4</a:t>
            </a:r>
            <a:endParaRPr kumimoji="0" lang="zh-TW" altLang="en-US"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 name="矩形 3">
            <a:extLst>
              <a:ext uri="{FF2B5EF4-FFF2-40B4-BE49-F238E27FC236}">
                <a16:creationId xmlns:a16="http://schemas.microsoft.com/office/drawing/2014/main" id="{4B6AB3B4-B892-40DD-ACB5-711C253834AA}"/>
              </a:ext>
            </a:extLst>
          </p:cNvPr>
          <p:cNvSpPr/>
          <p:nvPr/>
        </p:nvSpPr>
        <p:spPr>
          <a:xfrm>
            <a:off x="426478" y="4624975"/>
            <a:ext cx="6096000" cy="1246495"/>
          </a:xfrm>
          <a:prstGeom prst="rect">
            <a:avLst/>
          </a:prstGeom>
        </p:spPr>
        <p:txBody>
          <a:bodyPr>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決策樹是</a:t>
            </a: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用來處理分類問題的</a:t>
            </a:r>
            <a:r>
              <a:rPr kumimoji="0" lang="zh-TW" altLang="en-US" sz="1200" b="0"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樹狀</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結構 </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每個內部節點表示一個</a:t>
            </a:r>
            <a:r>
              <a:rPr kumimoji="0" lang="zh-TW" altLang="en-US" sz="1200" b="0"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評估欄位 </a:t>
            </a:r>
            <a:endParaRPr kumimoji="0" lang="en-US" altLang="zh-TW" sz="1200" b="0"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每個分枝代表一個可能的</a:t>
            </a:r>
            <a:r>
              <a:rPr kumimoji="0" lang="zh-TW" altLang="en-US" sz="1200" b="0"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欄位輸出結果 </a:t>
            </a:r>
            <a:endParaRPr kumimoji="0" lang="en-US" altLang="zh-TW" sz="1200" b="0"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每個樹葉節點代表不同分類的</a:t>
            </a:r>
            <a:r>
              <a:rPr kumimoji="0" lang="zh-TW" altLang="en-US" sz="1200" b="0"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類別標記</a:t>
            </a:r>
            <a:endParaRPr kumimoji="0" lang="en-US" altLang="zh-TW" sz="1200" b="0"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23534369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345436" cy="5262979"/>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屬性選擇標準（</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Attribute Selection Measures, ASM</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決策樹通過評估不同屬性對目標變量的信息增益（例如，</a:t>
            </a:r>
            <a:r>
              <a:rPr kumimoji="0" lang="zh-TW" altLang="en-US" sz="1200" b="0"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信息增益、增益比率和基尼不純度</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）來選擇最佳屬性。這些標準幫助於分割數據集，使得每次分割後的子集比分割前更加純淨，進而提高模型的預測能力。</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2.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樹的生長與剪枝（</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Tree Growth &amp; Pruning</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決策樹通過遞迴分割方式從根節點開始生長，每個節點代表一個決策問題。為防止過擬合，樹的生長會在達到一定深度或節點數據量</a:t>
            </a:r>
            <a:r>
              <a:rPr kumimoji="0" lang="zh-TW" altLang="en-US" sz="1200" b="0"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小於閾值</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時停止。剪枝過程則移除對最終決策較少影響的節點，簡化模型結構並提升泛化能力。</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3.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分類與迴歸樹（</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CART</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決策樹分為分類樹和迴歸樹兩種，分類樹用於處理離散目標變量，迴歸樹用於處理連續目標變量。分類樹通過計算每個分支的純度來進行數據分割，而迴歸樹則利用最小化均方誤差的方法來找到最佳分割。</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常用評估指標</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準確率（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Accuracy</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）：測量模型預測正確的比例</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精確率（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Precision</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）：正確預測為正例的比例</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召回率（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Recall</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）：實際為正例中模型預測正確的比例</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F1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分數（</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F1 Score</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）：精確率和召回率的調和平均</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AUC-ROC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曲線（</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Area Under Curve - Receiver Operating Characteristics</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）：用於評估分類模型在所有可能的閾值下的整體表現</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Decision Tree Intuition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pic>
        <p:nvPicPr>
          <p:cNvPr id="8" name="圖片 7">
            <a:extLst>
              <a:ext uri="{FF2B5EF4-FFF2-40B4-BE49-F238E27FC236}">
                <a16:creationId xmlns:a16="http://schemas.microsoft.com/office/drawing/2014/main" id="{90BB64F9-4F6D-45E8-AF1F-315A8E6EECC4}"/>
              </a:ext>
            </a:extLst>
          </p:cNvPr>
          <p:cNvPicPr>
            <a:picLocks noChangeAspect="1"/>
          </p:cNvPicPr>
          <p:nvPr/>
        </p:nvPicPr>
        <p:blipFill>
          <a:blip r:embed="rId3"/>
          <a:stretch>
            <a:fillRect/>
          </a:stretch>
        </p:blipFill>
        <p:spPr>
          <a:xfrm>
            <a:off x="6600056" y="2420888"/>
            <a:ext cx="5256584" cy="2874290"/>
          </a:xfrm>
          <a:prstGeom prst="rect">
            <a:avLst/>
          </a:prstGeom>
        </p:spPr>
      </p:pic>
      <p:sp>
        <p:nvSpPr>
          <p:cNvPr id="25" name="文字方塊 24">
            <a:extLst>
              <a:ext uri="{FF2B5EF4-FFF2-40B4-BE49-F238E27FC236}">
                <a16:creationId xmlns:a16="http://schemas.microsoft.com/office/drawing/2014/main" id="{3D190D4B-7169-4A93-8377-E221F6F7F5DC}"/>
              </a:ext>
            </a:extLst>
          </p:cNvPr>
          <p:cNvSpPr txBox="1"/>
          <p:nvPr/>
        </p:nvSpPr>
        <p:spPr>
          <a:xfrm>
            <a:off x="7248128" y="1484784"/>
            <a:ext cx="3617244"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0070C0"/>
                </a:solidFill>
                <a:effectLst/>
                <a:uLnTx/>
                <a:uFillTx/>
                <a:latin typeface="Century Gothic" panose="020F0302020204030204"/>
                <a:ea typeface="新細明體" panose="02020500000000000000" pitchFamily="18" charset="-120"/>
                <a:cs typeface="+mn-cs"/>
              </a:rPr>
              <a:t>C</a:t>
            </a: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lassification </a:t>
            </a:r>
            <a:r>
              <a:rPr kumimoji="0" lang="en-US" altLang="zh-TW" sz="1800" b="1" i="0" u="none" strike="noStrike" kern="1200" cap="none" spc="0" normalizeH="0" baseline="0" noProof="0" dirty="0">
                <a:ln>
                  <a:noFill/>
                </a:ln>
                <a:solidFill>
                  <a:srgbClr val="0070C0"/>
                </a:solidFill>
                <a:effectLst/>
                <a:uLnTx/>
                <a:uFillTx/>
                <a:latin typeface="Century Gothic" panose="020F0302020204030204"/>
                <a:ea typeface="新細明體" panose="02020500000000000000" pitchFamily="18" charset="-120"/>
                <a:cs typeface="+mn-cs"/>
              </a:rPr>
              <a:t>a</a:t>
            </a: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nd </a:t>
            </a:r>
            <a:r>
              <a:rPr kumimoji="0" lang="en-US" altLang="zh-TW" sz="1800" b="1" i="0" u="none" strike="noStrike" kern="1200" cap="none" spc="0" normalizeH="0" baseline="0" noProof="0" dirty="0">
                <a:ln>
                  <a:noFill/>
                </a:ln>
                <a:solidFill>
                  <a:srgbClr val="0070C0"/>
                </a:solidFill>
                <a:effectLst/>
                <a:uLnTx/>
                <a:uFillTx/>
                <a:latin typeface="Century Gothic" panose="020F0302020204030204"/>
                <a:ea typeface="新細明體" panose="02020500000000000000" pitchFamily="18" charset="-120"/>
                <a:cs typeface="+mn-cs"/>
              </a:rPr>
              <a:t>R</a:t>
            </a: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egression </a:t>
            </a:r>
            <a:r>
              <a:rPr kumimoji="0" lang="en-US" altLang="zh-TW" sz="1800" b="1" i="0" u="none" strike="noStrike" kern="1200" cap="none" spc="0" normalizeH="0" baseline="0" noProof="0" dirty="0">
                <a:ln>
                  <a:noFill/>
                </a:ln>
                <a:solidFill>
                  <a:srgbClr val="0070C0"/>
                </a:solidFill>
                <a:effectLst/>
                <a:uLnTx/>
                <a:uFillTx/>
                <a:latin typeface="Century Gothic" panose="020F0302020204030204"/>
                <a:ea typeface="新細明體" panose="02020500000000000000" pitchFamily="18" charset="-120"/>
                <a:cs typeface="+mn-cs"/>
              </a:rPr>
              <a:t>T</a:t>
            </a: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rees, </a:t>
            </a: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CART</a:t>
            </a:r>
            <a:endPar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5" name="圖片 4">
            <a:extLst>
              <a:ext uri="{FF2B5EF4-FFF2-40B4-BE49-F238E27FC236}">
                <a16:creationId xmlns:a16="http://schemas.microsoft.com/office/drawing/2014/main" id="{4F5B0030-7B75-1F25-0A4B-B7780E2C3868}"/>
              </a:ext>
            </a:extLst>
          </p:cNvPr>
          <p:cNvPicPr>
            <a:picLocks noChangeAspect="1"/>
          </p:cNvPicPr>
          <p:nvPr/>
        </p:nvPicPr>
        <p:blipFill>
          <a:blip r:embed="rId4"/>
          <a:stretch>
            <a:fillRect/>
          </a:stretch>
        </p:blipFill>
        <p:spPr>
          <a:xfrm>
            <a:off x="6454935" y="5477083"/>
            <a:ext cx="642694" cy="642694"/>
          </a:xfrm>
          <a:prstGeom prst="rect">
            <a:avLst/>
          </a:prstGeom>
        </p:spPr>
      </p:pic>
      <p:sp>
        <p:nvSpPr>
          <p:cNvPr id="9" name="矩形 8">
            <a:extLst>
              <a:ext uri="{FF2B5EF4-FFF2-40B4-BE49-F238E27FC236}">
                <a16:creationId xmlns:a16="http://schemas.microsoft.com/office/drawing/2014/main" id="{FCABD419-CA3D-89C2-1DAE-3524EBDD9CD5}"/>
              </a:ext>
            </a:extLst>
          </p:cNvPr>
          <p:cNvSpPr/>
          <p:nvPr/>
        </p:nvSpPr>
        <p:spPr>
          <a:xfrm>
            <a:off x="6384032" y="5373216"/>
            <a:ext cx="5544616" cy="88746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75F5286D-8918-7761-46C6-DF1F6ACA048F}"/>
              </a:ext>
            </a:extLst>
          </p:cNvPr>
          <p:cNvSpPr txBox="1"/>
          <p:nvPr/>
        </p:nvSpPr>
        <p:spPr>
          <a:xfrm>
            <a:off x="7097630" y="5429680"/>
            <a:ext cx="4687002"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增加節點相當於在數據中切一刀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切越多刀分得越細，越有可能</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overfitting</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p>
        </p:txBody>
      </p:sp>
    </p:spTree>
    <p:extLst>
      <p:ext uri="{BB962C8B-B14F-4D97-AF65-F5344CB8AC3E}">
        <p14:creationId xmlns:p14="http://schemas.microsoft.com/office/powerpoint/2010/main" val="30414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73382AE2-8851-D2E5-5DA0-0EEA54DE76F1}"/>
              </a:ext>
            </a:extLst>
          </p:cNvPr>
          <p:cNvPicPr>
            <a:picLocks noChangeAspect="1"/>
          </p:cNvPicPr>
          <p:nvPr/>
        </p:nvPicPr>
        <p:blipFill>
          <a:blip r:embed="rId2"/>
          <a:stretch>
            <a:fillRect/>
          </a:stretch>
        </p:blipFill>
        <p:spPr>
          <a:xfrm>
            <a:off x="940593" y="1366837"/>
            <a:ext cx="10310813" cy="4124325"/>
          </a:xfrm>
          <a:prstGeom prst="rect">
            <a:avLst/>
          </a:prstGeom>
        </p:spPr>
      </p:pic>
      <p:sp>
        <p:nvSpPr>
          <p:cNvPr id="8" name="Rectangle 3">
            <a:extLst>
              <a:ext uri="{FF2B5EF4-FFF2-40B4-BE49-F238E27FC236}">
                <a16:creationId xmlns:a16="http://schemas.microsoft.com/office/drawing/2014/main" id="{A6C46CBE-66E0-0374-ECC2-DD1920B38A63}"/>
              </a:ext>
            </a:extLst>
          </p:cNvPr>
          <p:cNvSpPr/>
          <p:nvPr/>
        </p:nvSpPr>
        <p:spPr>
          <a:xfrm>
            <a:off x="1573593" y="1933193"/>
            <a:ext cx="1693482" cy="838581"/>
          </a:xfrm>
          <a:prstGeom prst="rect">
            <a:avLst/>
          </a:prstGeom>
          <a:solidFill>
            <a:srgbClr val="249DCE">
              <a:lumMod val="75000"/>
            </a:srgbClr>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zh-TW" altLang="en-US"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提取資料</a:t>
            </a:r>
            <a:endParaRPr kumimoji="0" lang="en-TW"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TW" sz="1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a:t>
            </a:r>
            <a:r>
              <a:rPr kumimoji="0" lang="en-US" sz="1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Extract</a:t>
            </a:r>
            <a:r>
              <a:rPr kumimoji="0" lang="en-TW" sz="1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a:t>
            </a:r>
          </a:p>
        </p:txBody>
      </p:sp>
      <p:sp>
        <p:nvSpPr>
          <p:cNvPr id="9" name="Rectangle 5">
            <a:extLst>
              <a:ext uri="{FF2B5EF4-FFF2-40B4-BE49-F238E27FC236}">
                <a16:creationId xmlns:a16="http://schemas.microsoft.com/office/drawing/2014/main" id="{BA2EF8CD-44F8-8D42-5FD0-5A9E276B8946}"/>
              </a:ext>
            </a:extLst>
          </p:cNvPr>
          <p:cNvSpPr/>
          <p:nvPr/>
        </p:nvSpPr>
        <p:spPr>
          <a:xfrm>
            <a:off x="3834030" y="1933193"/>
            <a:ext cx="1693482" cy="838580"/>
          </a:xfrm>
          <a:prstGeom prst="rect">
            <a:avLst/>
          </a:prstGeom>
          <a:solidFill>
            <a:srgbClr val="21B3A9">
              <a:lumMod val="75000"/>
            </a:srgbClr>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zh-TW" altLang="en-US"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轉換資料</a:t>
            </a:r>
            <a:endParaRPr kumimoji="0" lang="en-US" altLang="zh-TW"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altLang="zh-TW" sz="1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(Transform)</a:t>
            </a:r>
          </a:p>
        </p:txBody>
      </p:sp>
      <p:sp>
        <p:nvSpPr>
          <p:cNvPr id="11" name="Rectangle 226">
            <a:extLst>
              <a:ext uri="{FF2B5EF4-FFF2-40B4-BE49-F238E27FC236}">
                <a16:creationId xmlns:a16="http://schemas.microsoft.com/office/drawing/2014/main" id="{6FD4B397-3C88-C7AC-EB40-240FD421C856}"/>
              </a:ext>
            </a:extLst>
          </p:cNvPr>
          <p:cNvSpPr/>
          <p:nvPr/>
        </p:nvSpPr>
        <p:spPr>
          <a:xfrm>
            <a:off x="6065891" y="1933192"/>
            <a:ext cx="1696983" cy="838579"/>
          </a:xfrm>
          <a:prstGeom prst="rect">
            <a:avLst/>
          </a:prstGeom>
          <a:solidFill>
            <a:srgbClr val="566986">
              <a:lumMod val="75000"/>
            </a:srgbClr>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zh-TW" altLang="en-US"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儲存資料</a:t>
            </a:r>
            <a:endParaRPr kumimoji="0" lang="en-US" altLang="zh-TW"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endParaRP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altLang="zh-TW" sz="1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(Load)</a:t>
            </a:r>
          </a:p>
        </p:txBody>
      </p:sp>
      <p:pic>
        <p:nvPicPr>
          <p:cNvPr id="2050" name="Picture 2" descr="使用深度学习预测岩土稳定性的框架(3种不同方法和代码)_通用_岩土_控制-仿真秀干货文章">
            <a:extLst>
              <a:ext uri="{FF2B5EF4-FFF2-40B4-BE49-F238E27FC236}">
                <a16:creationId xmlns:a16="http://schemas.microsoft.com/office/drawing/2014/main" id="{AEFB5B28-320D-B9A0-DFA6-499A1AE27698}"/>
              </a:ext>
            </a:extLst>
          </p:cNvPr>
          <p:cNvPicPr>
            <a:picLocks noChangeAspect="1" noChangeArrowheads="1"/>
          </p:cNvPicPr>
          <p:nvPr/>
        </p:nvPicPr>
        <p:blipFill rotWithShape="1">
          <a:blip r:embed="rId3">
            <a:grayscl/>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12998"/>
          <a:stretch/>
        </p:blipFill>
        <p:spPr bwMode="auto">
          <a:xfrm>
            <a:off x="8315325" y="1556617"/>
            <a:ext cx="3178009" cy="1672358"/>
          </a:xfrm>
          <a:prstGeom prst="rect">
            <a:avLst/>
          </a:prstGeom>
          <a:noFill/>
          <a:extLst>
            <a:ext uri="{909E8E84-426E-40DD-AFC4-6F175D3DCCD1}">
              <a14:hiddenFill xmlns:a14="http://schemas.microsoft.com/office/drawing/2010/main">
                <a:solidFill>
                  <a:srgbClr val="FFFFFF"/>
                </a:solidFill>
              </a14:hiddenFill>
            </a:ext>
          </a:extLst>
        </p:spPr>
      </p:pic>
      <p:sp>
        <p:nvSpPr>
          <p:cNvPr id="7" name="標題 1">
            <a:extLst>
              <a:ext uri="{FF2B5EF4-FFF2-40B4-BE49-F238E27FC236}">
                <a16:creationId xmlns:a16="http://schemas.microsoft.com/office/drawing/2014/main" id="{7886197A-8809-733B-3659-6DCEAEAA458D}"/>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機器學習流程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你以為的</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Tree>
    <p:extLst>
      <p:ext uri="{BB962C8B-B14F-4D97-AF65-F5344CB8AC3E}">
        <p14:creationId xmlns:p14="http://schemas.microsoft.com/office/powerpoint/2010/main" val="248850093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Decision Tree Intuition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 name="矩形: 圓角 11">
            <a:extLst>
              <a:ext uri="{FF2B5EF4-FFF2-40B4-BE49-F238E27FC236}">
                <a16:creationId xmlns:a16="http://schemas.microsoft.com/office/drawing/2014/main" id="{2BE57B16-F8EF-41E6-8116-6FBEFD88851B}"/>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pic>
        <p:nvPicPr>
          <p:cNvPr id="2" name="圖片 1">
            <a:extLst>
              <a:ext uri="{FF2B5EF4-FFF2-40B4-BE49-F238E27FC236}">
                <a16:creationId xmlns:a16="http://schemas.microsoft.com/office/drawing/2014/main" id="{F90A838A-0EA1-4B1F-A12B-AFAA4DE9AA5C}"/>
              </a:ext>
            </a:extLst>
          </p:cNvPr>
          <p:cNvPicPr>
            <a:picLocks noChangeAspect="1"/>
          </p:cNvPicPr>
          <p:nvPr/>
        </p:nvPicPr>
        <p:blipFill>
          <a:blip r:embed="rId3"/>
          <a:stretch>
            <a:fillRect/>
          </a:stretch>
        </p:blipFill>
        <p:spPr>
          <a:xfrm>
            <a:off x="551384" y="1988840"/>
            <a:ext cx="4658375" cy="2972215"/>
          </a:xfrm>
          <a:prstGeom prst="rect">
            <a:avLst/>
          </a:prstGeom>
        </p:spPr>
      </p:pic>
      <p:sp>
        <p:nvSpPr>
          <p:cNvPr id="5" name="矩形: 圓角 4">
            <a:extLst>
              <a:ext uri="{FF2B5EF4-FFF2-40B4-BE49-F238E27FC236}">
                <a16:creationId xmlns:a16="http://schemas.microsoft.com/office/drawing/2014/main" id="{DE4D6BDB-7510-4574-96B2-051151A32FF0}"/>
              </a:ext>
            </a:extLst>
          </p:cNvPr>
          <p:cNvSpPr/>
          <p:nvPr/>
        </p:nvSpPr>
        <p:spPr>
          <a:xfrm>
            <a:off x="8040216" y="1628800"/>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10" name="直線單箭頭接點 9">
            <a:extLst>
              <a:ext uri="{FF2B5EF4-FFF2-40B4-BE49-F238E27FC236}">
                <a16:creationId xmlns:a16="http://schemas.microsoft.com/office/drawing/2014/main" id="{B85D7EBC-5F95-40AF-AF25-D6C6198E08B1}"/>
              </a:ext>
            </a:extLst>
          </p:cNvPr>
          <p:cNvCxnSpPr>
            <a:cxnSpLocks/>
            <a:stCxn id="5" idx="2"/>
            <a:endCxn id="24" idx="0"/>
          </p:cNvCxnSpPr>
          <p:nvPr/>
        </p:nvCxnSpPr>
        <p:spPr>
          <a:xfrm>
            <a:off x="8472264" y="1916832"/>
            <a:ext cx="1008112"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4A5AAEB4-B3F0-4181-911A-5FF1B9259586}"/>
              </a:ext>
            </a:extLst>
          </p:cNvPr>
          <p:cNvSpPr/>
          <p:nvPr/>
        </p:nvSpPr>
        <p:spPr>
          <a:xfrm>
            <a:off x="7032104" y="2492896"/>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4" name="矩形: 圓角 23">
            <a:extLst>
              <a:ext uri="{FF2B5EF4-FFF2-40B4-BE49-F238E27FC236}">
                <a16:creationId xmlns:a16="http://schemas.microsoft.com/office/drawing/2014/main" id="{092E149C-E33E-43DE-89C9-3C3A14F9F4F8}"/>
              </a:ext>
            </a:extLst>
          </p:cNvPr>
          <p:cNvSpPr/>
          <p:nvPr/>
        </p:nvSpPr>
        <p:spPr>
          <a:xfrm>
            <a:off x="9048328" y="2492896"/>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6" name="直線單箭頭接點 25">
            <a:extLst>
              <a:ext uri="{FF2B5EF4-FFF2-40B4-BE49-F238E27FC236}">
                <a16:creationId xmlns:a16="http://schemas.microsoft.com/office/drawing/2014/main" id="{06D7C572-F224-42A4-A27E-3650D0E25960}"/>
              </a:ext>
            </a:extLst>
          </p:cNvPr>
          <p:cNvCxnSpPr>
            <a:cxnSpLocks/>
            <a:stCxn id="5" idx="2"/>
            <a:endCxn id="19" idx="0"/>
          </p:cNvCxnSpPr>
          <p:nvPr/>
        </p:nvCxnSpPr>
        <p:spPr>
          <a:xfrm flipH="1">
            <a:off x="7464152" y="1916832"/>
            <a:ext cx="1008112"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BA0792E7-3D4F-481F-9CBB-192C0640AF85}"/>
              </a:ext>
            </a:extLst>
          </p:cNvPr>
          <p:cNvSpPr txBox="1"/>
          <p:nvPr/>
        </p:nvSpPr>
        <p:spPr>
          <a:xfrm>
            <a:off x="7464152" y="1988840"/>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0" name="文字方塊 29">
            <a:extLst>
              <a:ext uri="{FF2B5EF4-FFF2-40B4-BE49-F238E27FC236}">
                <a16:creationId xmlns:a16="http://schemas.microsoft.com/office/drawing/2014/main" id="{5895C6D6-D31F-47CE-B353-0AE8837B9D00}"/>
              </a:ext>
            </a:extLst>
          </p:cNvPr>
          <p:cNvSpPr txBox="1"/>
          <p:nvPr/>
        </p:nvSpPr>
        <p:spPr>
          <a:xfrm>
            <a:off x="9048328" y="1988840"/>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7" name="文字方塊 26">
            <a:extLst>
              <a:ext uri="{FF2B5EF4-FFF2-40B4-BE49-F238E27FC236}">
                <a16:creationId xmlns:a16="http://schemas.microsoft.com/office/drawing/2014/main" id="{5DFBE089-B537-4C7C-97E1-7AE59C77209C}"/>
              </a:ext>
            </a:extLst>
          </p:cNvPr>
          <p:cNvSpPr txBox="1"/>
          <p:nvPr/>
        </p:nvSpPr>
        <p:spPr>
          <a:xfrm>
            <a:off x="1127448" y="2780928"/>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A</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2" name="文字方塊 31">
            <a:extLst>
              <a:ext uri="{FF2B5EF4-FFF2-40B4-BE49-F238E27FC236}">
                <a16:creationId xmlns:a16="http://schemas.microsoft.com/office/drawing/2014/main" id="{872A191A-0EF9-4D90-A154-57FAAB8AC97A}"/>
              </a:ext>
            </a:extLst>
          </p:cNvPr>
          <p:cNvSpPr txBox="1"/>
          <p:nvPr/>
        </p:nvSpPr>
        <p:spPr>
          <a:xfrm>
            <a:off x="2632398" y="2761878"/>
            <a:ext cx="9525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B</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3" name="文字方塊 32">
            <a:extLst>
              <a:ext uri="{FF2B5EF4-FFF2-40B4-BE49-F238E27FC236}">
                <a16:creationId xmlns:a16="http://schemas.microsoft.com/office/drawing/2014/main" id="{8D6CAB0F-F6A0-444A-83D8-B6E60F22ED33}"/>
              </a:ext>
            </a:extLst>
          </p:cNvPr>
          <p:cNvSpPr txBox="1"/>
          <p:nvPr/>
        </p:nvSpPr>
        <p:spPr>
          <a:xfrm>
            <a:off x="6960096" y="2780928"/>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A</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4" name="文字方塊 33">
            <a:extLst>
              <a:ext uri="{FF2B5EF4-FFF2-40B4-BE49-F238E27FC236}">
                <a16:creationId xmlns:a16="http://schemas.microsoft.com/office/drawing/2014/main" id="{5E6BA1E6-40EE-4278-B18C-6202C76CCCAB}"/>
              </a:ext>
            </a:extLst>
          </p:cNvPr>
          <p:cNvSpPr txBox="1"/>
          <p:nvPr/>
        </p:nvSpPr>
        <p:spPr>
          <a:xfrm>
            <a:off x="9048328" y="2780928"/>
            <a:ext cx="9525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B</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404625450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Decision Tree Intuition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 name="矩形: 圓角 11">
            <a:extLst>
              <a:ext uri="{FF2B5EF4-FFF2-40B4-BE49-F238E27FC236}">
                <a16:creationId xmlns:a16="http://schemas.microsoft.com/office/drawing/2014/main" id="{2BE57B16-F8EF-41E6-8116-6FBEFD88851B}"/>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pic>
        <p:nvPicPr>
          <p:cNvPr id="2" name="圖片 1">
            <a:extLst>
              <a:ext uri="{FF2B5EF4-FFF2-40B4-BE49-F238E27FC236}">
                <a16:creationId xmlns:a16="http://schemas.microsoft.com/office/drawing/2014/main" id="{F90A838A-0EA1-4B1F-A12B-AFAA4DE9AA5C}"/>
              </a:ext>
            </a:extLst>
          </p:cNvPr>
          <p:cNvPicPr>
            <a:picLocks noChangeAspect="1"/>
          </p:cNvPicPr>
          <p:nvPr/>
        </p:nvPicPr>
        <p:blipFill>
          <a:blip r:embed="rId3"/>
          <a:stretch>
            <a:fillRect/>
          </a:stretch>
        </p:blipFill>
        <p:spPr>
          <a:xfrm>
            <a:off x="551384" y="1988840"/>
            <a:ext cx="4658375" cy="2972215"/>
          </a:xfrm>
          <a:prstGeom prst="rect">
            <a:avLst/>
          </a:prstGeom>
        </p:spPr>
      </p:pic>
      <p:cxnSp>
        <p:nvCxnSpPr>
          <p:cNvPr id="6" name="直線接點 5">
            <a:extLst>
              <a:ext uri="{FF2B5EF4-FFF2-40B4-BE49-F238E27FC236}">
                <a16:creationId xmlns:a16="http://schemas.microsoft.com/office/drawing/2014/main" id="{FFDE5EF9-1801-40F5-B5FA-79D37219907D}"/>
              </a:ext>
            </a:extLst>
          </p:cNvPr>
          <p:cNvCxnSpPr/>
          <p:nvPr/>
        </p:nvCxnSpPr>
        <p:spPr>
          <a:xfrm>
            <a:off x="2135560" y="3356992"/>
            <a:ext cx="309634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5E7E4005-DA17-4096-894C-083D778C0871}"/>
              </a:ext>
            </a:extLst>
          </p:cNvPr>
          <p:cNvSpPr txBox="1"/>
          <p:nvPr/>
        </p:nvSpPr>
        <p:spPr>
          <a:xfrm>
            <a:off x="4655840" y="3068960"/>
            <a:ext cx="6078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Split 2</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5" name="矩形: 圓角 24">
            <a:extLst>
              <a:ext uri="{FF2B5EF4-FFF2-40B4-BE49-F238E27FC236}">
                <a16:creationId xmlns:a16="http://schemas.microsoft.com/office/drawing/2014/main" id="{7B0D81DF-14F6-4913-A72A-EDDFAA141613}"/>
              </a:ext>
            </a:extLst>
          </p:cNvPr>
          <p:cNvSpPr/>
          <p:nvPr/>
        </p:nvSpPr>
        <p:spPr>
          <a:xfrm>
            <a:off x="8040216" y="1628800"/>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6" name="直線單箭頭接點 25">
            <a:extLst>
              <a:ext uri="{FF2B5EF4-FFF2-40B4-BE49-F238E27FC236}">
                <a16:creationId xmlns:a16="http://schemas.microsoft.com/office/drawing/2014/main" id="{E7630A9C-2F92-47F9-A6A4-30AAB2A971E2}"/>
              </a:ext>
            </a:extLst>
          </p:cNvPr>
          <p:cNvCxnSpPr>
            <a:cxnSpLocks/>
            <a:stCxn id="25" idx="2"/>
            <a:endCxn id="28" idx="0"/>
          </p:cNvCxnSpPr>
          <p:nvPr/>
        </p:nvCxnSpPr>
        <p:spPr>
          <a:xfrm>
            <a:off x="8472264" y="1916832"/>
            <a:ext cx="1008112"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矩形: 圓角 26">
            <a:extLst>
              <a:ext uri="{FF2B5EF4-FFF2-40B4-BE49-F238E27FC236}">
                <a16:creationId xmlns:a16="http://schemas.microsoft.com/office/drawing/2014/main" id="{E913027C-06BE-45E4-9CDB-E02BCB3264CE}"/>
              </a:ext>
            </a:extLst>
          </p:cNvPr>
          <p:cNvSpPr/>
          <p:nvPr/>
        </p:nvSpPr>
        <p:spPr>
          <a:xfrm>
            <a:off x="7032104" y="2492896"/>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矩形: 圓角 27">
            <a:extLst>
              <a:ext uri="{FF2B5EF4-FFF2-40B4-BE49-F238E27FC236}">
                <a16:creationId xmlns:a16="http://schemas.microsoft.com/office/drawing/2014/main" id="{D1ED8604-9BB2-4F80-AF14-D08E4667CCB6}"/>
              </a:ext>
            </a:extLst>
          </p:cNvPr>
          <p:cNvSpPr/>
          <p:nvPr/>
        </p:nvSpPr>
        <p:spPr>
          <a:xfrm>
            <a:off x="9048328" y="2492896"/>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X2 &lt; 200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9" name="直線單箭頭接點 28">
            <a:extLst>
              <a:ext uri="{FF2B5EF4-FFF2-40B4-BE49-F238E27FC236}">
                <a16:creationId xmlns:a16="http://schemas.microsoft.com/office/drawing/2014/main" id="{C20E2D88-B429-42A4-8355-05DB0CE231CE}"/>
              </a:ext>
            </a:extLst>
          </p:cNvPr>
          <p:cNvCxnSpPr>
            <a:cxnSpLocks/>
            <a:stCxn id="25" idx="2"/>
            <a:endCxn id="27" idx="0"/>
          </p:cNvCxnSpPr>
          <p:nvPr/>
        </p:nvCxnSpPr>
        <p:spPr>
          <a:xfrm flipH="1">
            <a:off x="7464152" y="1916832"/>
            <a:ext cx="1008112"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文字方塊 29">
            <a:extLst>
              <a:ext uri="{FF2B5EF4-FFF2-40B4-BE49-F238E27FC236}">
                <a16:creationId xmlns:a16="http://schemas.microsoft.com/office/drawing/2014/main" id="{37DEA2A8-95F2-43E1-B270-1EC8427EC387}"/>
              </a:ext>
            </a:extLst>
          </p:cNvPr>
          <p:cNvSpPr txBox="1"/>
          <p:nvPr/>
        </p:nvSpPr>
        <p:spPr>
          <a:xfrm>
            <a:off x="7464152" y="1988840"/>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1" name="文字方塊 30">
            <a:extLst>
              <a:ext uri="{FF2B5EF4-FFF2-40B4-BE49-F238E27FC236}">
                <a16:creationId xmlns:a16="http://schemas.microsoft.com/office/drawing/2014/main" id="{F7FCEEC3-255B-4F53-8A80-C571BEDE16F7}"/>
              </a:ext>
            </a:extLst>
          </p:cNvPr>
          <p:cNvSpPr txBox="1"/>
          <p:nvPr/>
        </p:nvSpPr>
        <p:spPr>
          <a:xfrm>
            <a:off x="9048328" y="1988840"/>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32" name="直線單箭頭接點 31">
            <a:extLst>
              <a:ext uri="{FF2B5EF4-FFF2-40B4-BE49-F238E27FC236}">
                <a16:creationId xmlns:a16="http://schemas.microsoft.com/office/drawing/2014/main" id="{B223E328-DE1F-4BA8-8608-3E532978637D}"/>
              </a:ext>
            </a:extLst>
          </p:cNvPr>
          <p:cNvCxnSpPr>
            <a:cxnSpLocks/>
            <a:endCxn id="37" idx="0"/>
          </p:cNvCxnSpPr>
          <p:nvPr/>
        </p:nvCxnSpPr>
        <p:spPr>
          <a:xfrm>
            <a:off x="9480376" y="2780928"/>
            <a:ext cx="720080"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E7399BE5-F638-4114-84C5-5F2F7112CDC8}"/>
              </a:ext>
            </a:extLst>
          </p:cNvPr>
          <p:cNvCxnSpPr>
            <a:cxnSpLocks/>
            <a:endCxn id="36" idx="0"/>
          </p:cNvCxnSpPr>
          <p:nvPr/>
        </p:nvCxnSpPr>
        <p:spPr>
          <a:xfrm flipH="1">
            <a:off x="8904312" y="2780928"/>
            <a:ext cx="576064"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DE3E70C5-2966-4891-8D58-23736DDB3600}"/>
              </a:ext>
            </a:extLst>
          </p:cNvPr>
          <p:cNvSpPr txBox="1"/>
          <p:nvPr/>
        </p:nvSpPr>
        <p:spPr>
          <a:xfrm>
            <a:off x="8688288" y="2852936"/>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5" name="文字方塊 34">
            <a:extLst>
              <a:ext uri="{FF2B5EF4-FFF2-40B4-BE49-F238E27FC236}">
                <a16:creationId xmlns:a16="http://schemas.microsoft.com/office/drawing/2014/main" id="{BBDAE90E-E3B3-4747-B42B-065336A17961}"/>
              </a:ext>
            </a:extLst>
          </p:cNvPr>
          <p:cNvSpPr txBox="1"/>
          <p:nvPr/>
        </p:nvSpPr>
        <p:spPr>
          <a:xfrm>
            <a:off x="9840416" y="2852936"/>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6" name="矩形: 圓角 35">
            <a:extLst>
              <a:ext uri="{FF2B5EF4-FFF2-40B4-BE49-F238E27FC236}">
                <a16:creationId xmlns:a16="http://schemas.microsoft.com/office/drawing/2014/main" id="{0DD3EAA3-5088-4FFD-A615-4733DA678559}"/>
              </a:ext>
            </a:extLst>
          </p:cNvPr>
          <p:cNvSpPr/>
          <p:nvPr/>
        </p:nvSpPr>
        <p:spPr>
          <a:xfrm>
            <a:off x="8472264"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7" name="矩形: 圓角 36">
            <a:extLst>
              <a:ext uri="{FF2B5EF4-FFF2-40B4-BE49-F238E27FC236}">
                <a16:creationId xmlns:a16="http://schemas.microsoft.com/office/drawing/2014/main" id="{768CECF8-2005-4D47-825C-AE3FFCD24873}"/>
              </a:ext>
            </a:extLst>
          </p:cNvPr>
          <p:cNvSpPr/>
          <p:nvPr/>
        </p:nvSpPr>
        <p:spPr>
          <a:xfrm>
            <a:off x="9768408"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8" name="文字方塊 37">
            <a:extLst>
              <a:ext uri="{FF2B5EF4-FFF2-40B4-BE49-F238E27FC236}">
                <a16:creationId xmlns:a16="http://schemas.microsoft.com/office/drawing/2014/main" id="{FB13FCA4-EC39-4685-89FF-A98612F2DE70}"/>
              </a:ext>
            </a:extLst>
          </p:cNvPr>
          <p:cNvSpPr txBox="1"/>
          <p:nvPr/>
        </p:nvSpPr>
        <p:spPr>
          <a:xfrm>
            <a:off x="551384" y="3212976"/>
            <a:ext cx="43954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200</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1" name="文字方塊 40">
            <a:extLst>
              <a:ext uri="{FF2B5EF4-FFF2-40B4-BE49-F238E27FC236}">
                <a16:creationId xmlns:a16="http://schemas.microsoft.com/office/drawing/2014/main" id="{D1A48D81-1D45-410B-9356-A96D016D879D}"/>
              </a:ext>
            </a:extLst>
          </p:cNvPr>
          <p:cNvSpPr txBox="1"/>
          <p:nvPr/>
        </p:nvSpPr>
        <p:spPr>
          <a:xfrm>
            <a:off x="1127448" y="2780928"/>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A</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2" name="文字方塊 41">
            <a:extLst>
              <a:ext uri="{FF2B5EF4-FFF2-40B4-BE49-F238E27FC236}">
                <a16:creationId xmlns:a16="http://schemas.microsoft.com/office/drawing/2014/main" id="{2345068C-8981-4C59-B1E9-31CE15BE9BB4}"/>
              </a:ext>
            </a:extLst>
          </p:cNvPr>
          <p:cNvSpPr txBox="1"/>
          <p:nvPr/>
        </p:nvSpPr>
        <p:spPr>
          <a:xfrm>
            <a:off x="2632398" y="2761878"/>
            <a:ext cx="9525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B</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3" name="文字方塊 42">
            <a:extLst>
              <a:ext uri="{FF2B5EF4-FFF2-40B4-BE49-F238E27FC236}">
                <a16:creationId xmlns:a16="http://schemas.microsoft.com/office/drawing/2014/main" id="{31ADF357-C01D-4AD2-902E-C7C570E2B938}"/>
              </a:ext>
            </a:extLst>
          </p:cNvPr>
          <p:cNvSpPr txBox="1"/>
          <p:nvPr/>
        </p:nvSpPr>
        <p:spPr>
          <a:xfrm>
            <a:off x="2639616" y="3573016"/>
            <a:ext cx="10070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C</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4" name="文字方塊 43">
            <a:extLst>
              <a:ext uri="{FF2B5EF4-FFF2-40B4-BE49-F238E27FC236}">
                <a16:creationId xmlns:a16="http://schemas.microsoft.com/office/drawing/2014/main" id="{D6A57144-9818-48B8-86E4-266D18AB2379}"/>
              </a:ext>
            </a:extLst>
          </p:cNvPr>
          <p:cNvSpPr txBox="1"/>
          <p:nvPr/>
        </p:nvSpPr>
        <p:spPr>
          <a:xfrm>
            <a:off x="8400256" y="3645024"/>
            <a:ext cx="10070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C</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5" name="文字方塊 44">
            <a:extLst>
              <a:ext uri="{FF2B5EF4-FFF2-40B4-BE49-F238E27FC236}">
                <a16:creationId xmlns:a16="http://schemas.microsoft.com/office/drawing/2014/main" id="{C4295746-C06C-49AD-9241-47FFFF1205F2}"/>
              </a:ext>
            </a:extLst>
          </p:cNvPr>
          <p:cNvSpPr txBox="1"/>
          <p:nvPr/>
        </p:nvSpPr>
        <p:spPr>
          <a:xfrm>
            <a:off x="9768408" y="3645024"/>
            <a:ext cx="9525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B</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6" name="文字方塊 45">
            <a:extLst>
              <a:ext uri="{FF2B5EF4-FFF2-40B4-BE49-F238E27FC236}">
                <a16:creationId xmlns:a16="http://schemas.microsoft.com/office/drawing/2014/main" id="{3BCE686F-EA5C-48F4-AD72-CB1B03097BB7}"/>
              </a:ext>
            </a:extLst>
          </p:cNvPr>
          <p:cNvSpPr txBox="1"/>
          <p:nvPr/>
        </p:nvSpPr>
        <p:spPr>
          <a:xfrm>
            <a:off x="6960096" y="2780928"/>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A</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380673237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Decision Tree Intuition</a:t>
            </a:r>
          </a:p>
        </p:txBody>
      </p:sp>
      <p:sp>
        <p:nvSpPr>
          <p:cNvPr id="7" name="矩形 6">
            <a:extLst>
              <a:ext uri="{FF2B5EF4-FFF2-40B4-BE49-F238E27FC236}">
                <a16:creationId xmlns:a16="http://schemas.microsoft.com/office/drawing/2014/main" id="{1B8FA765-ED81-0E37-AEBC-3ECF94BCFFB7}"/>
              </a:ext>
            </a:extLst>
          </p:cNvPr>
          <p:cNvSpPr/>
          <p:nvPr/>
        </p:nvSpPr>
        <p:spPr>
          <a:xfrm>
            <a:off x="335360" y="980728"/>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 name="矩形: 圓角 11">
            <a:extLst>
              <a:ext uri="{FF2B5EF4-FFF2-40B4-BE49-F238E27FC236}">
                <a16:creationId xmlns:a16="http://schemas.microsoft.com/office/drawing/2014/main" id="{2BE57B16-F8EF-41E6-8116-6FBEFD88851B}"/>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pic>
        <p:nvPicPr>
          <p:cNvPr id="2" name="圖片 1">
            <a:extLst>
              <a:ext uri="{FF2B5EF4-FFF2-40B4-BE49-F238E27FC236}">
                <a16:creationId xmlns:a16="http://schemas.microsoft.com/office/drawing/2014/main" id="{F90A838A-0EA1-4B1F-A12B-AFAA4DE9AA5C}"/>
              </a:ext>
            </a:extLst>
          </p:cNvPr>
          <p:cNvPicPr>
            <a:picLocks noChangeAspect="1"/>
          </p:cNvPicPr>
          <p:nvPr/>
        </p:nvPicPr>
        <p:blipFill>
          <a:blip r:embed="rId3"/>
          <a:stretch>
            <a:fillRect/>
          </a:stretch>
        </p:blipFill>
        <p:spPr>
          <a:xfrm>
            <a:off x="551384" y="1988840"/>
            <a:ext cx="4658375" cy="2972215"/>
          </a:xfrm>
          <a:prstGeom prst="rect">
            <a:avLst/>
          </a:prstGeom>
        </p:spPr>
      </p:pic>
      <p:cxnSp>
        <p:nvCxnSpPr>
          <p:cNvPr id="6" name="直線接點 5">
            <a:extLst>
              <a:ext uri="{FF2B5EF4-FFF2-40B4-BE49-F238E27FC236}">
                <a16:creationId xmlns:a16="http://schemas.microsoft.com/office/drawing/2014/main" id="{FFDE5EF9-1801-40F5-B5FA-79D37219907D}"/>
              </a:ext>
            </a:extLst>
          </p:cNvPr>
          <p:cNvCxnSpPr/>
          <p:nvPr/>
        </p:nvCxnSpPr>
        <p:spPr>
          <a:xfrm>
            <a:off x="2135560" y="3356992"/>
            <a:ext cx="309634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5E7E4005-DA17-4096-894C-083D778C0871}"/>
              </a:ext>
            </a:extLst>
          </p:cNvPr>
          <p:cNvSpPr txBox="1"/>
          <p:nvPr/>
        </p:nvSpPr>
        <p:spPr>
          <a:xfrm>
            <a:off x="4655840" y="3068960"/>
            <a:ext cx="6078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Split 2</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8" name="文字方塊 37">
            <a:extLst>
              <a:ext uri="{FF2B5EF4-FFF2-40B4-BE49-F238E27FC236}">
                <a16:creationId xmlns:a16="http://schemas.microsoft.com/office/drawing/2014/main" id="{FB13FCA4-EC39-4685-89FF-A98612F2DE70}"/>
              </a:ext>
            </a:extLst>
          </p:cNvPr>
          <p:cNvSpPr txBox="1"/>
          <p:nvPr/>
        </p:nvSpPr>
        <p:spPr>
          <a:xfrm>
            <a:off x="551384" y="3212976"/>
            <a:ext cx="43954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200</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22" name="直線接點 21">
            <a:extLst>
              <a:ext uri="{FF2B5EF4-FFF2-40B4-BE49-F238E27FC236}">
                <a16:creationId xmlns:a16="http://schemas.microsoft.com/office/drawing/2014/main" id="{CF16EA62-678F-48EF-A1A4-D319AE20CA73}"/>
              </a:ext>
            </a:extLst>
          </p:cNvPr>
          <p:cNvCxnSpPr>
            <a:cxnSpLocks/>
          </p:cNvCxnSpPr>
          <p:nvPr/>
        </p:nvCxnSpPr>
        <p:spPr>
          <a:xfrm>
            <a:off x="1127448" y="3068960"/>
            <a:ext cx="100811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4FC95625-D6E6-407A-AB58-89A86EE59B1C}"/>
              </a:ext>
            </a:extLst>
          </p:cNvPr>
          <p:cNvSpPr txBox="1"/>
          <p:nvPr/>
        </p:nvSpPr>
        <p:spPr>
          <a:xfrm>
            <a:off x="1055440" y="2780928"/>
            <a:ext cx="6078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Split 3</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0" name="文字方塊 39">
            <a:extLst>
              <a:ext uri="{FF2B5EF4-FFF2-40B4-BE49-F238E27FC236}">
                <a16:creationId xmlns:a16="http://schemas.microsoft.com/office/drawing/2014/main" id="{BDD926B3-AC51-46EE-ACBE-C15FBECB82EB}"/>
              </a:ext>
            </a:extLst>
          </p:cNvPr>
          <p:cNvSpPr txBox="1"/>
          <p:nvPr/>
        </p:nvSpPr>
        <p:spPr>
          <a:xfrm>
            <a:off x="551384" y="2924944"/>
            <a:ext cx="43954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250</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1" name="矩形: 圓角 40">
            <a:extLst>
              <a:ext uri="{FF2B5EF4-FFF2-40B4-BE49-F238E27FC236}">
                <a16:creationId xmlns:a16="http://schemas.microsoft.com/office/drawing/2014/main" id="{65D451EA-B3DF-4B8B-9D2B-62E28CFE1EB6}"/>
              </a:ext>
            </a:extLst>
          </p:cNvPr>
          <p:cNvSpPr/>
          <p:nvPr/>
        </p:nvSpPr>
        <p:spPr>
          <a:xfrm>
            <a:off x="8040216" y="1628800"/>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2" name="直線單箭頭接點 41">
            <a:extLst>
              <a:ext uri="{FF2B5EF4-FFF2-40B4-BE49-F238E27FC236}">
                <a16:creationId xmlns:a16="http://schemas.microsoft.com/office/drawing/2014/main" id="{AD41C8C2-2729-48BC-86D4-6612F40CFBF8}"/>
              </a:ext>
            </a:extLst>
          </p:cNvPr>
          <p:cNvCxnSpPr>
            <a:cxnSpLocks/>
            <a:stCxn id="41" idx="2"/>
            <a:endCxn id="44" idx="0"/>
          </p:cNvCxnSpPr>
          <p:nvPr/>
        </p:nvCxnSpPr>
        <p:spPr>
          <a:xfrm>
            <a:off x="8472264" y="1916832"/>
            <a:ext cx="1008112"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矩形: 圓角 42">
            <a:extLst>
              <a:ext uri="{FF2B5EF4-FFF2-40B4-BE49-F238E27FC236}">
                <a16:creationId xmlns:a16="http://schemas.microsoft.com/office/drawing/2014/main" id="{CE6AF9F8-3B39-4E85-9915-FBF921F00ABD}"/>
              </a:ext>
            </a:extLst>
          </p:cNvPr>
          <p:cNvSpPr/>
          <p:nvPr/>
        </p:nvSpPr>
        <p:spPr>
          <a:xfrm>
            <a:off x="6816080" y="2492896"/>
            <a:ext cx="864096" cy="288032"/>
          </a:xfrm>
          <a:prstGeom prst="roundRect">
            <a:avLst/>
          </a:prstGeom>
          <a:solidFill>
            <a:srgbClr val="5B9BD5"/>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250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4" name="矩形: 圓角 43">
            <a:extLst>
              <a:ext uri="{FF2B5EF4-FFF2-40B4-BE49-F238E27FC236}">
                <a16:creationId xmlns:a16="http://schemas.microsoft.com/office/drawing/2014/main" id="{05395350-AFD3-46D6-ABF9-6A350D29D430}"/>
              </a:ext>
            </a:extLst>
          </p:cNvPr>
          <p:cNvSpPr/>
          <p:nvPr/>
        </p:nvSpPr>
        <p:spPr>
          <a:xfrm>
            <a:off x="9048328" y="2492896"/>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X2 &lt; 200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5" name="直線單箭頭接點 44">
            <a:extLst>
              <a:ext uri="{FF2B5EF4-FFF2-40B4-BE49-F238E27FC236}">
                <a16:creationId xmlns:a16="http://schemas.microsoft.com/office/drawing/2014/main" id="{EAC1ED67-E73B-4CB9-B13F-040D89FDCCF8}"/>
              </a:ext>
            </a:extLst>
          </p:cNvPr>
          <p:cNvCxnSpPr>
            <a:cxnSpLocks/>
            <a:stCxn id="41" idx="2"/>
            <a:endCxn id="43" idx="0"/>
          </p:cNvCxnSpPr>
          <p:nvPr/>
        </p:nvCxnSpPr>
        <p:spPr>
          <a:xfrm flipH="1">
            <a:off x="7248128" y="1916832"/>
            <a:ext cx="1224136"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文字方塊 45">
            <a:extLst>
              <a:ext uri="{FF2B5EF4-FFF2-40B4-BE49-F238E27FC236}">
                <a16:creationId xmlns:a16="http://schemas.microsoft.com/office/drawing/2014/main" id="{4E77E4E3-6415-412C-9301-DF19E62554C2}"/>
              </a:ext>
            </a:extLst>
          </p:cNvPr>
          <p:cNvSpPr txBox="1"/>
          <p:nvPr/>
        </p:nvSpPr>
        <p:spPr>
          <a:xfrm>
            <a:off x="7464152" y="1988840"/>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7" name="文字方塊 46">
            <a:extLst>
              <a:ext uri="{FF2B5EF4-FFF2-40B4-BE49-F238E27FC236}">
                <a16:creationId xmlns:a16="http://schemas.microsoft.com/office/drawing/2014/main" id="{E183FFE0-DE27-4754-B681-CE9BD207EE27}"/>
              </a:ext>
            </a:extLst>
          </p:cNvPr>
          <p:cNvSpPr txBox="1"/>
          <p:nvPr/>
        </p:nvSpPr>
        <p:spPr>
          <a:xfrm>
            <a:off x="9048328" y="1988840"/>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48" name="直線單箭頭接點 47">
            <a:extLst>
              <a:ext uri="{FF2B5EF4-FFF2-40B4-BE49-F238E27FC236}">
                <a16:creationId xmlns:a16="http://schemas.microsoft.com/office/drawing/2014/main" id="{B543C40D-D0A7-4875-8305-E8150FB6B124}"/>
              </a:ext>
            </a:extLst>
          </p:cNvPr>
          <p:cNvCxnSpPr>
            <a:cxnSpLocks/>
            <a:endCxn id="53" idx="0"/>
          </p:cNvCxnSpPr>
          <p:nvPr/>
        </p:nvCxnSpPr>
        <p:spPr>
          <a:xfrm>
            <a:off x="9480376" y="2780928"/>
            <a:ext cx="720080"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9B0E3DB1-DE7C-43EE-937C-6862955FC6D0}"/>
              </a:ext>
            </a:extLst>
          </p:cNvPr>
          <p:cNvCxnSpPr>
            <a:cxnSpLocks/>
            <a:endCxn id="52" idx="0"/>
          </p:cNvCxnSpPr>
          <p:nvPr/>
        </p:nvCxnSpPr>
        <p:spPr>
          <a:xfrm flipH="1">
            <a:off x="8904312" y="2780928"/>
            <a:ext cx="576064"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文字方塊 49">
            <a:extLst>
              <a:ext uri="{FF2B5EF4-FFF2-40B4-BE49-F238E27FC236}">
                <a16:creationId xmlns:a16="http://schemas.microsoft.com/office/drawing/2014/main" id="{68E3578D-80CD-4E62-9ED5-C0A1957DC3A3}"/>
              </a:ext>
            </a:extLst>
          </p:cNvPr>
          <p:cNvSpPr txBox="1"/>
          <p:nvPr/>
        </p:nvSpPr>
        <p:spPr>
          <a:xfrm>
            <a:off x="8472264" y="2852936"/>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1" name="文字方塊 50">
            <a:extLst>
              <a:ext uri="{FF2B5EF4-FFF2-40B4-BE49-F238E27FC236}">
                <a16:creationId xmlns:a16="http://schemas.microsoft.com/office/drawing/2014/main" id="{D021E2E8-242A-4A3C-AFC8-7F4138877CE3}"/>
              </a:ext>
            </a:extLst>
          </p:cNvPr>
          <p:cNvSpPr txBox="1"/>
          <p:nvPr/>
        </p:nvSpPr>
        <p:spPr>
          <a:xfrm>
            <a:off x="9840416" y="2852936"/>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2" name="矩形: 圓角 51">
            <a:extLst>
              <a:ext uri="{FF2B5EF4-FFF2-40B4-BE49-F238E27FC236}">
                <a16:creationId xmlns:a16="http://schemas.microsoft.com/office/drawing/2014/main" id="{51B88411-EB36-406D-8751-AAD8636707F1}"/>
              </a:ext>
            </a:extLst>
          </p:cNvPr>
          <p:cNvSpPr/>
          <p:nvPr/>
        </p:nvSpPr>
        <p:spPr>
          <a:xfrm>
            <a:off x="8472264"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3" name="矩形: 圓角 52">
            <a:extLst>
              <a:ext uri="{FF2B5EF4-FFF2-40B4-BE49-F238E27FC236}">
                <a16:creationId xmlns:a16="http://schemas.microsoft.com/office/drawing/2014/main" id="{D3C060A0-CD94-41B4-A673-E0CEB9A765BF}"/>
              </a:ext>
            </a:extLst>
          </p:cNvPr>
          <p:cNvSpPr/>
          <p:nvPr/>
        </p:nvSpPr>
        <p:spPr>
          <a:xfrm>
            <a:off x="9768408"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4" name="文字方塊 53">
            <a:extLst>
              <a:ext uri="{FF2B5EF4-FFF2-40B4-BE49-F238E27FC236}">
                <a16:creationId xmlns:a16="http://schemas.microsoft.com/office/drawing/2014/main" id="{E8594665-D701-4717-B1A6-C44478E2E6D0}"/>
              </a:ext>
            </a:extLst>
          </p:cNvPr>
          <p:cNvSpPr txBox="1"/>
          <p:nvPr/>
        </p:nvSpPr>
        <p:spPr>
          <a:xfrm>
            <a:off x="8400256" y="3645024"/>
            <a:ext cx="10070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C</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5" name="文字方塊 54">
            <a:extLst>
              <a:ext uri="{FF2B5EF4-FFF2-40B4-BE49-F238E27FC236}">
                <a16:creationId xmlns:a16="http://schemas.microsoft.com/office/drawing/2014/main" id="{967515F9-7EA3-43B8-8F47-736809D2D7FF}"/>
              </a:ext>
            </a:extLst>
          </p:cNvPr>
          <p:cNvSpPr txBox="1"/>
          <p:nvPr/>
        </p:nvSpPr>
        <p:spPr>
          <a:xfrm>
            <a:off x="9768408" y="3645024"/>
            <a:ext cx="9525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B</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56" name="直線單箭頭接點 55">
            <a:extLst>
              <a:ext uri="{FF2B5EF4-FFF2-40B4-BE49-F238E27FC236}">
                <a16:creationId xmlns:a16="http://schemas.microsoft.com/office/drawing/2014/main" id="{340D6FEE-5A56-4F67-8FA3-76E515CD57B2}"/>
              </a:ext>
            </a:extLst>
          </p:cNvPr>
          <p:cNvCxnSpPr>
            <a:cxnSpLocks/>
            <a:endCxn id="61" idx="0"/>
          </p:cNvCxnSpPr>
          <p:nvPr/>
        </p:nvCxnSpPr>
        <p:spPr>
          <a:xfrm>
            <a:off x="7248128" y="2780928"/>
            <a:ext cx="720080"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26B69D19-5635-44FF-A4EA-CF2514324061}"/>
              </a:ext>
            </a:extLst>
          </p:cNvPr>
          <p:cNvCxnSpPr>
            <a:cxnSpLocks/>
            <a:endCxn id="60" idx="0"/>
          </p:cNvCxnSpPr>
          <p:nvPr/>
        </p:nvCxnSpPr>
        <p:spPr>
          <a:xfrm flipH="1">
            <a:off x="6672064" y="2780928"/>
            <a:ext cx="576064"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文字方塊 57">
            <a:extLst>
              <a:ext uri="{FF2B5EF4-FFF2-40B4-BE49-F238E27FC236}">
                <a16:creationId xmlns:a16="http://schemas.microsoft.com/office/drawing/2014/main" id="{D92BFD8A-9A00-4055-B559-C7521E4805FC}"/>
              </a:ext>
            </a:extLst>
          </p:cNvPr>
          <p:cNvSpPr txBox="1"/>
          <p:nvPr/>
        </p:nvSpPr>
        <p:spPr>
          <a:xfrm>
            <a:off x="6456040" y="2852936"/>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9" name="文字方塊 58">
            <a:extLst>
              <a:ext uri="{FF2B5EF4-FFF2-40B4-BE49-F238E27FC236}">
                <a16:creationId xmlns:a16="http://schemas.microsoft.com/office/drawing/2014/main" id="{54FE0070-A2E6-435B-A9F9-0EAF97557CF3}"/>
              </a:ext>
            </a:extLst>
          </p:cNvPr>
          <p:cNvSpPr txBox="1"/>
          <p:nvPr/>
        </p:nvSpPr>
        <p:spPr>
          <a:xfrm>
            <a:off x="7608168" y="2852936"/>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60" name="矩形: 圓角 59">
            <a:extLst>
              <a:ext uri="{FF2B5EF4-FFF2-40B4-BE49-F238E27FC236}">
                <a16:creationId xmlns:a16="http://schemas.microsoft.com/office/drawing/2014/main" id="{809E9571-AF39-4B66-9473-4DA54C69E0CA}"/>
              </a:ext>
            </a:extLst>
          </p:cNvPr>
          <p:cNvSpPr/>
          <p:nvPr/>
        </p:nvSpPr>
        <p:spPr>
          <a:xfrm>
            <a:off x="6240016"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1" name="矩形: 圓角 60">
            <a:extLst>
              <a:ext uri="{FF2B5EF4-FFF2-40B4-BE49-F238E27FC236}">
                <a16:creationId xmlns:a16="http://schemas.microsoft.com/office/drawing/2014/main" id="{8E1D30C1-A1EB-4578-8F99-551C3C9D99E7}"/>
              </a:ext>
            </a:extLst>
          </p:cNvPr>
          <p:cNvSpPr/>
          <p:nvPr/>
        </p:nvSpPr>
        <p:spPr>
          <a:xfrm>
            <a:off x="7536160"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2" name="文字方塊 61">
            <a:extLst>
              <a:ext uri="{FF2B5EF4-FFF2-40B4-BE49-F238E27FC236}">
                <a16:creationId xmlns:a16="http://schemas.microsoft.com/office/drawing/2014/main" id="{47C5A76A-252D-4EB9-9404-395FEC910092}"/>
              </a:ext>
            </a:extLst>
          </p:cNvPr>
          <p:cNvSpPr txBox="1"/>
          <p:nvPr/>
        </p:nvSpPr>
        <p:spPr>
          <a:xfrm>
            <a:off x="6168008" y="3645024"/>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D</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3" name="文字方塊 62">
            <a:extLst>
              <a:ext uri="{FF2B5EF4-FFF2-40B4-BE49-F238E27FC236}">
                <a16:creationId xmlns:a16="http://schemas.microsoft.com/office/drawing/2014/main" id="{E0D1B9BE-A2DB-483A-BD1E-6437A4CAD9B1}"/>
              </a:ext>
            </a:extLst>
          </p:cNvPr>
          <p:cNvSpPr txBox="1"/>
          <p:nvPr/>
        </p:nvSpPr>
        <p:spPr>
          <a:xfrm>
            <a:off x="7536160" y="3645024"/>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A</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4" name="文字方塊 63">
            <a:extLst>
              <a:ext uri="{FF2B5EF4-FFF2-40B4-BE49-F238E27FC236}">
                <a16:creationId xmlns:a16="http://schemas.microsoft.com/office/drawing/2014/main" id="{77AFC97E-A59A-48EF-B499-671C27F863F1}"/>
              </a:ext>
            </a:extLst>
          </p:cNvPr>
          <p:cNvSpPr txBox="1"/>
          <p:nvPr/>
        </p:nvSpPr>
        <p:spPr>
          <a:xfrm>
            <a:off x="1127448" y="2492896"/>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A</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5" name="文字方塊 64">
            <a:extLst>
              <a:ext uri="{FF2B5EF4-FFF2-40B4-BE49-F238E27FC236}">
                <a16:creationId xmlns:a16="http://schemas.microsoft.com/office/drawing/2014/main" id="{D96DDE7F-E865-4E52-B519-EC1798F969CE}"/>
              </a:ext>
            </a:extLst>
          </p:cNvPr>
          <p:cNvSpPr txBox="1"/>
          <p:nvPr/>
        </p:nvSpPr>
        <p:spPr>
          <a:xfrm>
            <a:off x="2632398" y="2761878"/>
            <a:ext cx="9525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B</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6" name="文字方塊 65">
            <a:extLst>
              <a:ext uri="{FF2B5EF4-FFF2-40B4-BE49-F238E27FC236}">
                <a16:creationId xmlns:a16="http://schemas.microsoft.com/office/drawing/2014/main" id="{3C92B733-5D91-4162-B84C-C9844EC1D0A2}"/>
              </a:ext>
            </a:extLst>
          </p:cNvPr>
          <p:cNvSpPr txBox="1"/>
          <p:nvPr/>
        </p:nvSpPr>
        <p:spPr>
          <a:xfrm>
            <a:off x="2639616" y="3573016"/>
            <a:ext cx="10070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C</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7" name="文字方塊 66">
            <a:extLst>
              <a:ext uri="{FF2B5EF4-FFF2-40B4-BE49-F238E27FC236}">
                <a16:creationId xmlns:a16="http://schemas.microsoft.com/office/drawing/2014/main" id="{04DDEAA5-3203-4F13-8BF8-E062A94C52BD}"/>
              </a:ext>
            </a:extLst>
          </p:cNvPr>
          <p:cNvSpPr txBox="1"/>
          <p:nvPr/>
        </p:nvSpPr>
        <p:spPr>
          <a:xfrm>
            <a:off x="1127448" y="3429000"/>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D</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378453100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Decision Tree Classification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 name="矩形: 圓角 11">
            <a:extLst>
              <a:ext uri="{FF2B5EF4-FFF2-40B4-BE49-F238E27FC236}">
                <a16:creationId xmlns:a16="http://schemas.microsoft.com/office/drawing/2014/main" id="{2BE57B16-F8EF-41E6-8116-6FBEFD88851B}"/>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pic>
        <p:nvPicPr>
          <p:cNvPr id="2" name="圖片 1">
            <a:extLst>
              <a:ext uri="{FF2B5EF4-FFF2-40B4-BE49-F238E27FC236}">
                <a16:creationId xmlns:a16="http://schemas.microsoft.com/office/drawing/2014/main" id="{F90A838A-0EA1-4B1F-A12B-AFAA4DE9AA5C}"/>
              </a:ext>
            </a:extLst>
          </p:cNvPr>
          <p:cNvPicPr>
            <a:picLocks noChangeAspect="1"/>
          </p:cNvPicPr>
          <p:nvPr/>
        </p:nvPicPr>
        <p:blipFill>
          <a:blip r:embed="rId3"/>
          <a:stretch>
            <a:fillRect/>
          </a:stretch>
        </p:blipFill>
        <p:spPr>
          <a:xfrm>
            <a:off x="551384" y="1988840"/>
            <a:ext cx="4658375" cy="2972215"/>
          </a:xfrm>
          <a:prstGeom prst="rect">
            <a:avLst/>
          </a:prstGeom>
        </p:spPr>
      </p:pic>
      <p:cxnSp>
        <p:nvCxnSpPr>
          <p:cNvPr id="6" name="直線接點 5">
            <a:extLst>
              <a:ext uri="{FF2B5EF4-FFF2-40B4-BE49-F238E27FC236}">
                <a16:creationId xmlns:a16="http://schemas.microsoft.com/office/drawing/2014/main" id="{FFDE5EF9-1801-40F5-B5FA-79D37219907D}"/>
              </a:ext>
            </a:extLst>
          </p:cNvPr>
          <p:cNvCxnSpPr/>
          <p:nvPr/>
        </p:nvCxnSpPr>
        <p:spPr>
          <a:xfrm>
            <a:off x="2135560" y="3356992"/>
            <a:ext cx="309634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5E7E4005-DA17-4096-894C-083D778C0871}"/>
              </a:ext>
            </a:extLst>
          </p:cNvPr>
          <p:cNvSpPr txBox="1"/>
          <p:nvPr/>
        </p:nvSpPr>
        <p:spPr>
          <a:xfrm>
            <a:off x="4655840" y="3068960"/>
            <a:ext cx="6078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Split 2</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8" name="文字方塊 37">
            <a:extLst>
              <a:ext uri="{FF2B5EF4-FFF2-40B4-BE49-F238E27FC236}">
                <a16:creationId xmlns:a16="http://schemas.microsoft.com/office/drawing/2014/main" id="{FB13FCA4-EC39-4685-89FF-A98612F2DE70}"/>
              </a:ext>
            </a:extLst>
          </p:cNvPr>
          <p:cNvSpPr txBox="1"/>
          <p:nvPr/>
        </p:nvSpPr>
        <p:spPr>
          <a:xfrm>
            <a:off x="551384" y="3212976"/>
            <a:ext cx="43954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200</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22" name="直線接點 21">
            <a:extLst>
              <a:ext uri="{FF2B5EF4-FFF2-40B4-BE49-F238E27FC236}">
                <a16:creationId xmlns:a16="http://schemas.microsoft.com/office/drawing/2014/main" id="{CF16EA62-678F-48EF-A1A4-D319AE20CA73}"/>
              </a:ext>
            </a:extLst>
          </p:cNvPr>
          <p:cNvCxnSpPr>
            <a:cxnSpLocks/>
          </p:cNvCxnSpPr>
          <p:nvPr/>
        </p:nvCxnSpPr>
        <p:spPr>
          <a:xfrm>
            <a:off x="1127448" y="3068960"/>
            <a:ext cx="100811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4FC95625-D6E6-407A-AB58-89A86EE59B1C}"/>
              </a:ext>
            </a:extLst>
          </p:cNvPr>
          <p:cNvSpPr txBox="1"/>
          <p:nvPr/>
        </p:nvSpPr>
        <p:spPr>
          <a:xfrm>
            <a:off x="1055440" y="2780928"/>
            <a:ext cx="6078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Split 3</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0" name="文字方塊 39">
            <a:extLst>
              <a:ext uri="{FF2B5EF4-FFF2-40B4-BE49-F238E27FC236}">
                <a16:creationId xmlns:a16="http://schemas.microsoft.com/office/drawing/2014/main" id="{BDD926B3-AC51-46EE-ACBE-C15FBECB82EB}"/>
              </a:ext>
            </a:extLst>
          </p:cNvPr>
          <p:cNvSpPr txBox="1"/>
          <p:nvPr/>
        </p:nvSpPr>
        <p:spPr>
          <a:xfrm>
            <a:off x="551384" y="2924944"/>
            <a:ext cx="43954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250</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1" name="矩形: 圓角 40">
            <a:extLst>
              <a:ext uri="{FF2B5EF4-FFF2-40B4-BE49-F238E27FC236}">
                <a16:creationId xmlns:a16="http://schemas.microsoft.com/office/drawing/2014/main" id="{65D451EA-B3DF-4B8B-9D2B-62E28CFE1EB6}"/>
              </a:ext>
            </a:extLst>
          </p:cNvPr>
          <p:cNvSpPr/>
          <p:nvPr/>
        </p:nvSpPr>
        <p:spPr>
          <a:xfrm>
            <a:off x="8040216" y="1628800"/>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2" name="直線單箭頭接點 41">
            <a:extLst>
              <a:ext uri="{FF2B5EF4-FFF2-40B4-BE49-F238E27FC236}">
                <a16:creationId xmlns:a16="http://schemas.microsoft.com/office/drawing/2014/main" id="{AD41C8C2-2729-48BC-86D4-6612F40CFBF8}"/>
              </a:ext>
            </a:extLst>
          </p:cNvPr>
          <p:cNvCxnSpPr>
            <a:cxnSpLocks/>
            <a:stCxn id="41" idx="2"/>
            <a:endCxn id="44" idx="0"/>
          </p:cNvCxnSpPr>
          <p:nvPr/>
        </p:nvCxnSpPr>
        <p:spPr>
          <a:xfrm>
            <a:off x="8472264" y="1916832"/>
            <a:ext cx="1008112"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矩形: 圓角 42">
            <a:extLst>
              <a:ext uri="{FF2B5EF4-FFF2-40B4-BE49-F238E27FC236}">
                <a16:creationId xmlns:a16="http://schemas.microsoft.com/office/drawing/2014/main" id="{CE6AF9F8-3B39-4E85-9915-FBF921F00ABD}"/>
              </a:ext>
            </a:extLst>
          </p:cNvPr>
          <p:cNvSpPr/>
          <p:nvPr/>
        </p:nvSpPr>
        <p:spPr>
          <a:xfrm>
            <a:off x="6816080" y="2492896"/>
            <a:ext cx="864096" cy="288032"/>
          </a:xfrm>
          <a:prstGeom prst="roundRect">
            <a:avLst/>
          </a:prstGeom>
          <a:solidFill>
            <a:srgbClr val="5B9BD5"/>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250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4" name="矩形: 圓角 43">
            <a:extLst>
              <a:ext uri="{FF2B5EF4-FFF2-40B4-BE49-F238E27FC236}">
                <a16:creationId xmlns:a16="http://schemas.microsoft.com/office/drawing/2014/main" id="{05395350-AFD3-46D6-ABF9-6A350D29D430}"/>
              </a:ext>
            </a:extLst>
          </p:cNvPr>
          <p:cNvSpPr/>
          <p:nvPr/>
        </p:nvSpPr>
        <p:spPr>
          <a:xfrm>
            <a:off x="9048328" y="2492896"/>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X2 &lt; 200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5" name="直線單箭頭接點 44">
            <a:extLst>
              <a:ext uri="{FF2B5EF4-FFF2-40B4-BE49-F238E27FC236}">
                <a16:creationId xmlns:a16="http://schemas.microsoft.com/office/drawing/2014/main" id="{EAC1ED67-E73B-4CB9-B13F-040D89FDCCF8}"/>
              </a:ext>
            </a:extLst>
          </p:cNvPr>
          <p:cNvCxnSpPr>
            <a:cxnSpLocks/>
            <a:stCxn id="41" idx="2"/>
            <a:endCxn id="43" idx="0"/>
          </p:cNvCxnSpPr>
          <p:nvPr/>
        </p:nvCxnSpPr>
        <p:spPr>
          <a:xfrm flipH="1">
            <a:off x="7248128" y="1916832"/>
            <a:ext cx="1224136"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文字方塊 45">
            <a:extLst>
              <a:ext uri="{FF2B5EF4-FFF2-40B4-BE49-F238E27FC236}">
                <a16:creationId xmlns:a16="http://schemas.microsoft.com/office/drawing/2014/main" id="{4E77E4E3-6415-412C-9301-DF19E62554C2}"/>
              </a:ext>
            </a:extLst>
          </p:cNvPr>
          <p:cNvSpPr txBox="1"/>
          <p:nvPr/>
        </p:nvSpPr>
        <p:spPr>
          <a:xfrm>
            <a:off x="7464152" y="1988840"/>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7" name="文字方塊 46">
            <a:extLst>
              <a:ext uri="{FF2B5EF4-FFF2-40B4-BE49-F238E27FC236}">
                <a16:creationId xmlns:a16="http://schemas.microsoft.com/office/drawing/2014/main" id="{E183FFE0-DE27-4754-B681-CE9BD207EE27}"/>
              </a:ext>
            </a:extLst>
          </p:cNvPr>
          <p:cNvSpPr txBox="1"/>
          <p:nvPr/>
        </p:nvSpPr>
        <p:spPr>
          <a:xfrm>
            <a:off x="9048328" y="1988840"/>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48" name="直線單箭頭接點 47">
            <a:extLst>
              <a:ext uri="{FF2B5EF4-FFF2-40B4-BE49-F238E27FC236}">
                <a16:creationId xmlns:a16="http://schemas.microsoft.com/office/drawing/2014/main" id="{B543C40D-D0A7-4875-8305-E8150FB6B124}"/>
              </a:ext>
            </a:extLst>
          </p:cNvPr>
          <p:cNvCxnSpPr>
            <a:cxnSpLocks/>
            <a:endCxn id="53" idx="0"/>
          </p:cNvCxnSpPr>
          <p:nvPr/>
        </p:nvCxnSpPr>
        <p:spPr>
          <a:xfrm>
            <a:off x="9480376" y="2780928"/>
            <a:ext cx="720080"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9B0E3DB1-DE7C-43EE-937C-6862955FC6D0}"/>
              </a:ext>
            </a:extLst>
          </p:cNvPr>
          <p:cNvCxnSpPr>
            <a:cxnSpLocks/>
            <a:endCxn id="52" idx="0"/>
          </p:cNvCxnSpPr>
          <p:nvPr/>
        </p:nvCxnSpPr>
        <p:spPr>
          <a:xfrm flipH="1">
            <a:off x="8904312" y="2780928"/>
            <a:ext cx="576064"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文字方塊 49">
            <a:extLst>
              <a:ext uri="{FF2B5EF4-FFF2-40B4-BE49-F238E27FC236}">
                <a16:creationId xmlns:a16="http://schemas.microsoft.com/office/drawing/2014/main" id="{68E3578D-80CD-4E62-9ED5-C0A1957DC3A3}"/>
              </a:ext>
            </a:extLst>
          </p:cNvPr>
          <p:cNvSpPr txBox="1"/>
          <p:nvPr/>
        </p:nvSpPr>
        <p:spPr>
          <a:xfrm>
            <a:off x="8472264" y="2852936"/>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1" name="文字方塊 50">
            <a:extLst>
              <a:ext uri="{FF2B5EF4-FFF2-40B4-BE49-F238E27FC236}">
                <a16:creationId xmlns:a16="http://schemas.microsoft.com/office/drawing/2014/main" id="{D021E2E8-242A-4A3C-AFC8-7F4138877CE3}"/>
              </a:ext>
            </a:extLst>
          </p:cNvPr>
          <p:cNvSpPr txBox="1"/>
          <p:nvPr/>
        </p:nvSpPr>
        <p:spPr>
          <a:xfrm>
            <a:off x="9840416" y="2852936"/>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2" name="矩形: 圓角 51">
            <a:extLst>
              <a:ext uri="{FF2B5EF4-FFF2-40B4-BE49-F238E27FC236}">
                <a16:creationId xmlns:a16="http://schemas.microsoft.com/office/drawing/2014/main" id="{51B88411-EB36-406D-8751-AAD8636707F1}"/>
              </a:ext>
            </a:extLst>
          </p:cNvPr>
          <p:cNvSpPr/>
          <p:nvPr/>
        </p:nvSpPr>
        <p:spPr>
          <a:xfrm>
            <a:off x="8472264" y="3356992"/>
            <a:ext cx="864096" cy="288032"/>
          </a:xfrm>
          <a:prstGeom prst="roundRect">
            <a:avLst/>
          </a:prstGeom>
          <a:solidFill>
            <a:srgbClr val="5B9BD5"/>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40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3" name="矩形: 圓角 52">
            <a:extLst>
              <a:ext uri="{FF2B5EF4-FFF2-40B4-BE49-F238E27FC236}">
                <a16:creationId xmlns:a16="http://schemas.microsoft.com/office/drawing/2014/main" id="{D3C060A0-CD94-41B4-A673-E0CEB9A765BF}"/>
              </a:ext>
            </a:extLst>
          </p:cNvPr>
          <p:cNvSpPr/>
          <p:nvPr/>
        </p:nvSpPr>
        <p:spPr>
          <a:xfrm>
            <a:off x="9768408"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5" name="文字方塊 54">
            <a:extLst>
              <a:ext uri="{FF2B5EF4-FFF2-40B4-BE49-F238E27FC236}">
                <a16:creationId xmlns:a16="http://schemas.microsoft.com/office/drawing/2014/main" id="{967515F9-7EA3-43B8-8F47-736809D2D7FF}"/>
              </a:ext>
            </a:extLst>
          </p:cNvPr>
          <p:cNvSpPr txBox="1"/>
          <p:nvPr/>
        </p:nvSpPr>
        <p:spPr>
          <a:xfrm>
            <a:off x="9768408" y="3645024"/>
            <a:ext cx="9525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B</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56" name="直線單箭頭接點 55">
            <a:extLst>
              <a:ext uri="{FF2B5EF4-FFF2-40B4-BE49-F238E27FC236}">
                <a16:creationId xmlns:a16="http://schemas.microsoft.com/office/drawing/2014/main" id="{340D6FEE-5A56-4F67-8FA3-76E515CD57B2}"/>
              </a:ext>
            </a:extLst>
          </p:cNvPr>
          <p:cNvCxnSpPr>
            <a:cxnSpLocks/>
            <a:endCxn id="61" idx="0"/>
          </p:cNvCxnSpPr>
          <p:nvPr/>
        </p:nvCxnSpPr>
        <p:spPr>
          <a:xfrm>
            <a:off x="7248128" y="2780928"/>
            <a:ext cx="720080"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26B69D19-5635-44FF-A4EA-CF2514324061}"/>
              </a:ext>
            </a:extLst>
          </p:cNvPr>
          <p:cNvCxnSpPr>
            <a:cxnSpLocks/>
            <a:endCxn id="60" idx="0"/>
          </p:cNvCxnSpPr>
          <p:nvPr/>
        </p:nvCxnSpPr>
        <p:spPr>
          <a:xfrm flipH="1">
            <a:off x="6672064" y="2780928"/>
            <a:ext cx="576064"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文字方塊 57">
            <a:extLst>
              <a:ext uri="{FF2B5EF4-FFF2-40B4-BE49-F238E27FC236}">
                <a16:creationId xmlns:a16="http://schemas.microsoft.com/office/drawing/2014/main" id="{D92BFD8A-9A00-4055-B559-C7521E4805FC}"/>
              </a:ext>
            </a:extLst>
          </p:cNvPr>
          <p:cNvSpPr txBox="1"/>
          <p:nvPr/>
        </p:nvSpPr>
        <p:spPr>
          <a:xfrm>
            <a:off x="6456040" y="2852936"/>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9" name="文字方塊 58">
            <a:extLst>
              <a:ext uri="{FF2B5EF4-FFF2-40B4-BE49-F238E27FC236}">
                <a16:creationId xmlns:a16="http://schemas.microsoft.com/office/drawing/2014/main" id="{54FE0070-A2E6-435B-A9F9-0EAF97557CF3}"/>
              </a:ext>
            </a:extLst>
          </p:cNvPr>
          <p:cNvSpPr txBox="1"/>
          <p:nvPr/>
        </p:nvSpPr>
        <p:spPr>
          <a:xfrm>
            <a:off x="7608168" y="2852936"/>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60" name="矩形: 圓角 59">
            <a:extLst>
              <a:ext uri="{FF2B5EF4-FFF2-40B4-BE49-F238E27FC236}">
                <a16:creationId xmlns:a16="http://schemas.microsoft.com/office/drawing/2014/main" id="{809E9571-AF39-4B66-9473-4DA54C69E0CA}"/>
              </a:ext>
            </a:extLst>
          </p:cNvPr>
          <p:cNvSpPr/>
          <p:nvPr/>
        </p:nvSpPr>
        <p:spPr>
          <a:xfrm>
            <a:off x="6240016"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1" name="矩形: 圓角 60">
            <a:extLst>
              <a:ext uri="{FF2B5EF4-FFF2-40B4-BE49-F238E27FC236}">
                <a16:creationId xmlns:a16="http://schemas.microsoft.com/office/drawing/2014/main" id="{8E1D30C1-A1EB-4578-8F99-551C3C9D99E7}"/>
              </a:ext>
            </a:extLst>
          </p:cNvPr>
          <p:cNvSpPr/>
          <p:nvPr/>
        </p:nvSpPr>
        <p:spPr>
          <a:xfrm>
            <a:off x="7536160"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2" name="文字方塊 61">
            <a:extLst>
              <a:ext uri="{FF2B5EF4-FFF2-40B4-BE49-F238E27FC236}">
                <a16:creationId xmlns:a16="http://schemas.microsoft.com/office/drawing/2014/main" id="{47C5A76A-252D-4EB9-9404-395FEC910092}"/>
              </a:ext>
            </a:extLst>
          </p:cNvPr>
          <p:cNvSpPr txBox="1"/>
          <p:nvPr/>
        </p:nvSpPr>
        <p:spPr>
          <a:xfrm>
            <a:off x="6168008" y="3645024"/>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D</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3" name="文字方塊 62">
            <a:extLst>
              <a:ext uri="{FF2B5EF4-FFF2-40B4-BE49-F238E27FC236}">
                <a16:creationId xmlns:a16="http://schemas.microsoft.com/office/drawing/2014/main" id="{E0D1B9BE-A2DB-483A-BD1E-6437A4CAD9B1}"/>
              </a:ext>
            </a:extLst>
          </p:cNvPr>
          <p:cNvSpPr txBox="1"/>
          <p:nvPr/>
        </p:nvSpPr>
        <p:spPr>
          <a:xfrm>
            <a:off x="7536160" y="3645024"/>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A</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4" name="文字方塊 63">
            <a:extLst>
              <a:ext uri="{FF2B5EF4-FFF2-40B4-BE49-F238E27FC236}">
                <a16:creationId xmlns:a16="http://schemas.microsoft.com/office/drawing/2014/main" id="{77AFC97E-A59A-48EF-B499-671C27F863F1}"/>
              </a:ext>
            </a:extLst>
          </p:cNvPr>
          <p:cNvSpPr txBox="1"/>
          <p:nvPr/>
        </p:nvSpPr>
        <p:spPr>
          <a:xfrm>
            <a:off x="1127448" y="2492896"/>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A</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5" name="文字方塊 64">
            <a:extLst>
              <a:ext uri="{FF2B5EF4-FFF2-40B4-BE49-F238E27FC236}">
                <a16:creationId xmlns:a16="http://schemas.microsoft.com/office/drawing/2014/main" id="{D96DDE7F-E865-4E52-B519-EC1798F969CE}"/>
              </a:ext>
            </a:extLst>
          </p:cNvPr>
          <p:cNvSpPr txBox="1"/>
          <p:nvPr/>
        </p:nvSpPr>
        <p:spPr>
          <a:xfrm>
            <a:off x="2632398" y="2761878"/>
            <a:ext cx="9525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B</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6" name="文字方塊 65">
            <a:extLst>
              <a:ext uri="{FF2B5EF4-FFF2-40B4-BE49-F238E27FC236}">
                <a16:creationId xmlns:a16="http://schemas.microsoft.com/office/drawing/2014/main" id="{3C92B733-5D91-4162-B84C-C9844EC1D0A2}"/>
              </a:ext>
            </a:extLst>
          </p:cNvPr>
          <p:cNvSpPr txBox="1"/>
          <p:nvPr/>
        </p:nvSpPr>
        <p:spPr>
          <a:xfrm>
            <a:off x="2207568" y="3573016"/>
            <a:ext cx="10070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C</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7" name="文字方塊 66">
            <a:extLst>
              <a:ext uri="{FF2B5EF4-FFF2-40B4-BE49-F238E27FC236}">
                <a16:creationId xmlns:a16="http://schemas.microsoft.com/office/drawing/2014/main" id="{04DDEAA5-3203-4F13-8BF8-E062A94C52BD}"/>
              </a:ext>
            </a:extLst>
          </p:cNvPr>
          <p:cNvSpPr txBox="1"/>
          <p:nvPr/>
        </p:nvSpPr>
        <p:spPr>
          <a:xfrm>
            <a:off x="1127448" y="3429000"/>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D</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68" name="直線接點 67">
            <a:extLst>
              <a:ext uri="{FF2B5EF4-FFF2-40B4-BE49-F238E27FC236}">
                <a16:creationId xmlns:a16="http://schemas.microsoft.com/office/drawing/2014/main" id="{0D90D64F-68E0-4757-9ED6-05BAAE0CDF77}"/>
              </a:ext>
            </a:extLst>
          </p:cNvPr>
          <p:cNvCxnSpPr>
            <a:cxnSpLocks/>
          </p:cNvCxnSpPr>
          <p:nvPr/>
        </p:nvCxnSpPr>
        <p:spPr>
          <a:xfrm>
            <a:off x="3143672" y="3356992"/>
            <a:ext cx="0" cy="122413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1" name="文字方塊 70">
            <a:extLst>
              <a:ext uri="{FF2B5EF4-FFF2-40B4-BE49-F238E27FC236}">
                <a16:creationId xmlns:a16="http://schemas.microsoft.com/office/drawing/2014/main" id="{7AA33693-67E6-4F2D-A443-24D0C19A1416}"/>
              </a:ext>
            </a:extLst>
          </p:cNvPr>
          <p:cNvSpPr txBox="1"/>
          <p:nvPr/>
        </p:nvSpPr>
        <p:spPr>
          <a:xfrm>
            <a:off x="2567608" y="4293096"/>
            <a:ext cx="6078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Split 4</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2" name="文字方塊 71">
            <a:extLst>
              <a:ext uri="{FF2B5EF4-FFF2-40B4-BE49-F238E27FC236}">
                <a16:creationId xmlns:a16="http://schemas.microsoft.com/office/drawing/2014/main" id="{64DB3E08-7651-4C94-BA7C-047AE8726939}"/>
              </a:ext>
            </a:extLst>
          </p:cNvPr>
          <p:cNvSpPr txBox="1"/>
          <p:nvPr/>
        </p:nvSpPr>
        <p:spPr>
          <a:xfrm>
            <a:off x="2927648" y="4581128"/>
            <a:ext cx="35458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40</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80" name="直線單箭頭接點 79">
            <a:extLst>
              <a:ext uri="{FF2B5EF4-FFF2-40B4-BE49-F238E27FC236}">
                <a16:creationId xmlns:a16="http://schemas.microsoft.com/office/drawing/2014/main" id="{47A42579-A6AD-46FC-9EB6-9847EEB18A5C}"/>
              </a:ext>
            </a:extLst>
          </p:cNvPr>
          <p:cNvCxnSpPr>
            <a:cxnSpLocks/>
            <a:stCxn id="52" idx="2"/>
            <a:endCxn id="85" idx="0"/>
          </p:cNvCxnSpPr>
          <p:nvPr/>
        </p:nvCxnSpPr>
        <p:spPr>
          <a:xfrm>
            <a:off x="8904312" y="3645024"/>
            <a:ext cx="720080" cy="93610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CC9A9F8C-375A-450C-ACBB-CC286C32F46A}"/>
              </a:ext>
            </a:extLst>
          </p:cNvPr>
          <p:cNvCxnSpPr>
            <a:cxnSpLocks/>
            <a:stCxn id="52" idx="2"/>
            <a:endCxn id="84" idx="0"/>
          </p:cNvCxnSpPr>
          <p:nvPr/>
        </p:nvCxnSpPr>
        <p:spPr>
          <a:xfrm flipH="1">
            <a:off x="8328248" y="3645024"/>
            <a:ext cx="576064" cy="93610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2" name="文字方塊 81">
            <a:extLst>
              <a:ext uri="{FF2B5EF4-FFF2-40B4-BE49-F238E27FC236}">
                <a16:creationId xmlns:a16="http://schemas.microsoft.com/office/drawing/2014/main" id="{6DBFBE3E-49A6-4F7E-AAE4-3A4B485FD7BB}"/>
              </a:ext>
            </a:extLst>
          </p:cNvPr>
          <p:cNvSpPr txBox="1"/>
          <p:nvPr/>
        </p:nvSpPr>
        <p:spPr>
          <a:xfrm>
            <a:off x="7968208" y="4221088"/>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3" name="文字方塊 82">
            <a:extLst>
              <a:ext uri="{FF2B5EF4-FFF2-40B4-BE49-F238E27FC236}">
                <a16:creationId xmlns:a16="http://schemas.microsoft.com/office/drawing/2014/main" id="{CB5AEEA1-34CA-45C6-B994-D25B74AD9937}"/>
              </a:ext>
            </a:extLst>
          </p:cNvPr>
          <p:cNvSpPr txBox="1"/>
          <p:nvPr/>
        </p:nvSpPr>
        <p:spPr>
          <a:xfrm>
            <a:off x="9480376" y="4221088"/>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4" name="矩形: 圓角 83">
            <a:extLst>
              <a:ext uri="{FF2B5EF4-FFF2-40B4-BE49-F238E27FC236}">
                <a16:creationId xmlns:a16="http://schemas.microsoft.com/office/drawing/2014/main" id="{22C73EB5-7554-49B8-9326-0A2D8F460A2C}"/>
              </a:ext>
            </a:extLst>
          </p:cNvPr>
          <p:cNvSpPr/>
          <p:nvPr/>
        </p:nvSpPr>
        <p:spPr>
          <a:xfrm>
            <a:off x="7896200" y="4581128"/>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5" name="矩形: 圓角 84">
            <a:extLst>
              <a:ext uri="{FF2B5EF4-FFF2-40B4-BE49-F238E27FC236}">
                <a16:creationId xmlns:a16="http://schemas.microsoft.com/office/drawing/2014/main" id="{1717B847-1EA7-42B0-8344-64F5203BCA56}"/>
              </a:ext>
            </a:extLst>
          </p:cNvPr>
          <p:cNvSpPr/>
          <p:nvPr/>
        </p:nvSpPr>
        <p:spPr>
          <a:xfrm>
            <a:off x="9192344" y="4581128"/>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6" name="文字方塊 85">
            <a:extLst>
              <a:ext uri="{FF2B5EF4-FFF2-40B4-BE49-F238E27FC236}">
                <a16:creationId xmlns:a16="http://schemas.microsoft.com/office/drawing/2014/main" id="{B639D08E-2759-46D4-ADA5-D6FA6B3C28FB}"/>
              </a:ext>
            </a:extLst>
          </p:cNvPr>
          <p:cNvSpPr txBox="1"/>
          <p:nvPr/>
        </p:nvSpPr>
        <p:spPr>
          <a:xfrm>
            <a:off x="7824192" y="4869160"/>
            <a:ext cx="10070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C</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7" name="文字方塊 86">
            <a:extLst>
              <a:ext uri="{FF2B5EF4-FFF2-40B4-BE49-F238E27FC236}">
                <a16:creationId xmlns:a16="http://schemas.microsoft.com/office/drawing/2014/main" id="{EB7B0FB8-7CB7-4F93-8C67-A4B7D6C6CEDC}"/>
              </a:ext>
            </a:extLst>
          </p:cNvPr>
          <p:cNvSpPr txBox="1"/>
          <p:nvPr/>
        </p:nvSpPr>
        <p:spPr>
          <a:xfrm>
            <a:off x="9192344" y="4869160"/>
            <a:ext cx="9428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E</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8" name="文字方塊 87">
            <a:extLst>
              <a:ext uri="{FF2B5EF4-FFF2-40B4-BE49-F238E27FC236}">
                <a16:creationId xmlns:a16="http://schemas.microsoft.com/office/drawing/2014/main" id="{79BDA28A-76D8-42E9-B023-0BD4CDC26434}"/>
              </a:ext>
            </a:extLst>
          </p:cNvPr>
          <p:cNvSpPr txBox="1"/>
          <p:nvPr/>
        </p:nvSpPr>
        <p:spPr>
          <a:xfrm>
            <a:off x="3287688" y="3573016"/>
            <a:ext cx="9428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E</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43151748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Decision Tree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 name="矩形: 圓角 11">
            <a:extLst>
              <a:ext uri="{FF2B5EF4-FFF2-40B4-BE49-F238E27FC236}">
                <a16:creationId xmlns:a16="http://schemas.microsoft.com/office/drawing/2014/main" id="{2BE57B16-F8EF-41E6-8116-6FBEFD88851B}"/>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pic>
        <p:nvPicPr>
          <p:cNvPr id="2" name="圖片 1">
            <a:extLst>
              <a:ext uri="{FF2B5EF4-FFF2-40B4-BE49-F238E27FC236}">
                <a16:creationId xmlns:a16="http://schemas.microsoft.com/office/drawing/2014/main" id="{F90A838A-0EA1-4B1F-A12B-AFAA4DE9AA5C}"/>
              </a:ext>
            </a:extLst>
          </p:cNvPr>
          <p:cNvPicPr>
            <a:picLocks noChangeAspect="1"/>
          </p:cNvPicPr>
          <p:nvPr/>
        </p:nvPicPr>
        <p:blipFill>
          <a:blip r:embed="rId3"/>
          <a:stretch>
            <a:fillRect/>
          </a:stretch>
        </p:blipFill>
        <p:spPr>
          <a:xfrm>
            <a:off x="551384" y="1988840"/>
            <a:ext cx="4658375" cy="2972215"/>
          </a:xfrm>
          <a:prstGeom prst="rect">
            <a:avLst/>
          </a:prstGeom>
        </p:spPr>
      </p:pic>
      <p:cxnSp>
        <p:nvCxnSpPr>
          <p:cNvPr id="6" name="直線接點 5">
            <a:extLst>
              <a:ext uri="{FF2B5EF4-FFF2-40B4-BE49-F238E27FC236}">
                <a16:creationId xmlns:a16="http://schemas.microsoft.com/office/drawing/2014/main" id="{FFDE5EF9-1801-40F5-B5FA-79D37219907D}"/>
              </a:ext>
            </a:extLst>
          </p:cNvPr>
          <p:cNvCxnSpPr/>
          <p:nvPr/>
        </p:nvCxnSpPr>
        <p:spPr>
          <a:xfrm>
            <a:off x="2135560" y="3356992"/>
            <a:ext cx="309634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5E7E4005-DA17-4096-894C-083D778C0871}"/>
              </a:ext>
            </a:extLst>
          </p:cNvPr>
          <p:cNvSpPr txBox="1"/>
          <p:nvPr/>
        </p:nvSpPr>
        <p:spPr>
          <a:xfrm>
            <a:off x="4655840" y="3068960"/>
            <a:ext cx="6078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Split 2</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8" name="文字方塊 37">
            <a:extLst>
              <a:ext uri="{FF2B5EF4-FFF2-40B4-BE49-F238E27FC236}">
                <a16:creationId xmlns:a16="http://schemas.microsoft.com/office/drawing/2014/main" id="{FB13FCA4-EC39-4685-89FF-A98612F2DE70}"/>
              </a:ext>
            </a:extLst>
          </p:cNvPr>
          <p:cNvSpPr txBox="1"/>
          <p:nvPr/>
        </p:nvSpPr>
        <p:spPr>
          <a:xfrm>
            <a:off x="551384" y="3212976"/>
            <a:ext cx="43954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200</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22" name="直線接點 21">
            <a:extLst>
              <a:ext uri="{FF2B5EF4-FFF2-40B4-BE49-F238E27FC236}">
                <a16:creationId xmlns:a16="http://schemas.microsoft.com/office/drawing/2014/main" id="{CF16EA62-678F-48EF-A1A4-D319AE20CA73}"/>
              </a:ext>
            </a:extLst>
          </p:cNvPr>
          <p:cNvCxnSpPr>
            <a:cxnSpLocks/>
          </p:cNvCxnSpPr>
          <p:nvPr/>
        </p:nvCxnSpPr>
        <p:spPr>
          <a:xfrm>
            <a:off x="1127448" y="3068960"/>
            <a:ext cx="100811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4FC95625-D6E6-407A-AB58-89A86EE59B1C}"/>
              </a:ext>
            </a:extLst>
          </p:cNvPr>
          <p:cNvSpPr txBox="1"/>
          <p:nvPr/>
        </p:nvSpPr>
        <p:spPr>
          <a:xfrm>
            <a:off x="1055440" y="2780928"/>
            <a:ext cx="6078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Split 3</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0" name="文字方塊 39">
            <a:extLst>
              <a:ext uri="{FF2B5EF4-FFF2-40B4-BE49-F238E27FC236}">
                <a16:creationId xmlns:a16="http://schemas.microsoft.com/office/drawing/2014/main" id="{BDD926B3-AC51-46EE-ACBE-C15FBECB82EB}"/>
              </a:ext>
            </a:extLst>
          </p:cNvPr>
          <p:cNvSpPr txBox="1"/>
          <p:nvPr/>
        </p:nvSpPr>
        <p:spPr>
          <a:xfrm>
            <a:off x="551384" y="2924944"/>
            <a:ext cx="43954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250</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1" name="矩形: 圓角 40">
            <a:extLst>
              <a:ext uri="{FF2B5EF4-FFF2-40B4-BE49-F238E27FC236}">
                <a16:creationId xmlns:a16="http://schemas.microsoft.com/office/drawing/2014/main" id="{65D451EA-B3DF-4B8B-9D2B-62E28CFE1EB6}"/>
              </a:ext>
            </a:extLst>
          </p:cNvPr>
          <p:cNvSpPr/>
          <p:nvPr/>
        </p:nvSpPr>
        <p:spPr>
          <a:xfrm>
            <a:off x="8040216" y="1628800"/>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2" name="直線單箭頭接點 41">
            <a:extLst>
              <a:ext uri="{FF2B5EF4-FFF2-40B4-BE49-F238E27FC236}">
                <a16:creationId xmlns:a16="http://schemas.microsoft.com/office/drawing/2014/main" id="{AD41C8C2-2729-48BC-86D4-6612F40CFBF8}"/>
              </a:ext>
            </a:extLst>
          </p:cNvPr>
          <p:cNvCxnSpPr>
            <a:cxnSpLocks/>
            <a:stCxn id="41" idx="2"/>
            <a:endCxn id="44" idx="0"/>
          </p:cNvCxnSpPr>
          <p:nvPr/>
        </p:nvCxnSpPr>
        <p:spPr>
          <a:xfrm>
            <a:off x="8472264" y="1916832"/>
            <a:ext cx="1008112"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矩形: 圓角 42">
            <a:extLst>
              <a:ext uri="{FF2B5EF4-FFF2-40B4-BE49-F238E27FC236}">
                <a16:creationId xmlns:a16="http://schemas.microsoft.com/office/drawing/2014/main" id="{CE6AF9F8-3B39-4E85-9915-FBF921F00ABD}"/>
              </a:ext>
            </a:extLst>
          </p:cNvPr>
          <p:cNvSpPr/>
          <p:nvPr/>
        </p:nvSpPr>
        <p:spPr>
          <a:xfrm>
            <a:off x="6816080" y="2492896"/>
            <a:ext cx="864096" cy="288032"/>
          </a:xfrm>
          <a:prstGeom prst="roundRect">
            <a:avLst/>
          </a:prstGeom>
          <a:solidFill>
            <a:srgbClr val="5B9BD5"/>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250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4" name="矩形: 圓角 43">
            <a:extLst>
              <a:ext uri="{FF2B5EF4-FFF2-40B4-BE49-F238E27FC236}">
                <a16:creationId xmlns:a16="http://schemas.microsoft.com/office/drawing/2014/main" id="{05395350-AFD3-46D6-ABF9-6A350D29D430}"/>
              </a:ext>
            </a:extLst>
          </p:cNvPr>
          <p:cNvSpPr/>
          <p:nvPr/>
        </p:nvSpPr>
        <p:spPr>
          <a:xfrm>
            <a:off x="9048328" y="2492896"/>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X2 &lt; 200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5" name="直線單箭頭接點 44">
            <a:extLst>
              <a:ext uri="{FF2B5EF4-FFF2-40B4-BE49-F238E27FC236}">
                <a16:creationId xmlns:a16="http://schemas.microsoft.com/office/drawing/2014/main" id="{EAC1ED67-E73B-4CB9-B13F-040D89FDCCF8}"/>
              </a:ext>
            </a:extLst>
          </p:cNvPr>
          <p:cNvCxnSpPr>
            <a:cxnSpLocks/>
            <a:stCxn id="41" idx="2"/>
            <a:endCxn id="43" idx="0"/>
          </p:cNvCxnSpPr>
          <p:nvPr/>
        </p:nvCxnSpPr>
        <p:spPr>
          <a:xfrm flipH="1">
            <a:off x="7248128" y="1916832"/>
            <a:ext cx="1224136"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文字方塊 45">
            <a:extLst>
              <a:ext uri="{FF2B5EF4-FFF2-40B4-BE49-F238E27FC236}">
                <a16:creationId xmlns:a16="http://schemas.microsoft.com/office/drawing/2014/main" id="{4E77E4E3-6415-412C-9301-DF19E62554C2}"/>
              </a:ext>
            </a:extLst>
          </p:cNvPr>
          <p:cNvSpPr txBox="1"/>
          <p:nvPr/>
        </p:nvSpPr>
        <p:spPr>
          <a:xfrm>
            <a:off x="7464152" y="1988840"/>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7" name="文字方塊 46">
            <a:extLst>
              <a:ext uri="{FF2B5EF4-FFF2-40B4-BE49-F238E27FC236}">
                <a16:creationId xmlns:a16="http://schemas.microsoft.com/office/drawing/2014/main" id="{E183FFE0-DE27-4754-B681-CE9BD207EE27}"/>
              </a:ext>
            </a:extLst>
          </p:cNvPr>
          <p:cNvSpPr txBox="1"/>
          <p:nvPr/>
        </p:nvSpPr>
        <p:spPr>
          <a:xfrm>
            <a:off x="9048328" y="1988840"/>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48" name="直線單箭頭接點 47">
            <a:extLst>
              <a:ext uri="{FF2B5EF4-FFF2-40B4-BE49-F238E27FC236}">
                <a16:creationId xmlns:a16="http://schemas.microsoft.com/office/drawing/2014/main" id="{B543C40D-D0A7-4875-8305-E8150FB6B124}"/>
              </a:ext>
            </a:extLst>
          </p:cNvPr>
          <p:cNvCxnSpPr>
            <a:cxnSpLocks/>
            <a:endCxn id="53" idx="0"/>
          </p:cNvCxnSpPr>
          <p:nvPr/>
        </p:nvCxnSpPr>
        <p:spPr>
          <a:xfrm>
            <a:off x="9480376" y="2780928"/>
            <a:ext cx="720080"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9B0E3DB1-DE7C-43EE-937C-6862955FC6D0}"/>
              </a:ext>
            </a:extLst>
          </p:cNvPr>
          <p:cNvCxnSpPr>
            <a:cxnSpLocks/>
            <a:endCxn id="52" idx="0"/>
          </p:cNvCxnSpPr>
          <p:nvPr/>
        </p:nvCxnSpPr>
        <p:spPr>
          <a:xfrm flipH="1">
            <a:off x="8904312" y="2780928"/>
            <a:ext cx="576064"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文字方塊 49">
            <a:extLst>
              <a:ext uri="{FF2B5EF4-FFF2-40B4-BE49-F238E27FC236}">
                <a16:creationId xmlns:a16="http://schemas.microsoft.com/office/drawing/2014/main" id="{68E3578D-80CD-4E62-9ED5-C0A1957DC3A3}"/>
              </a:ext>
            </a:extLst>
          </p:cNvPr>
          <p:cNvSpPr txBox="1"/>
          <p:nvPr/>
        </p:nvSpPr>
        <p:spPr>
          <a:xfrm>
            <a:off x="8472264" y="2852936"/>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1" name="文字方塊 50">
            <a:extLst>
              <a:ext uri="{FF2B5EF4-FFF2-40B4-BE49-F238E27FC236}">
                <a16:creationId xmlns:a16="http://schemas.microsoft.com/office/drawing/2014/main" id="{D021E2E8-242A-4A3C-AFC8-7F4138877CE3}"/>
              </a:ext>
            </a:extLst>
          </p:cNvPr>
          <p:cNvSpPr txBox="1"/>
          <p:nvPr/>
        </p:nvSpPr>
        <p:spPr>
          <a:xfrm>
            <a:off x="9840416" y="2852936"/>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2" name="矩形: 圓角 51">
            <a:extLst>
              <a:ext uri="{FF2B5EF4-FFF2-40B4-BE49-F238E27FC236}">
                <a16:creationId xmlns:a16="http://schemas.microsoft.com/office/drawing/2014/main" id="{51B88411-EB36-406D-8751-AAD8636707F1}"/>
              </a:ext>
            </a:extLst>
          </p:cNvPr>
          <p:cNvSpPr/>
          <p:nvPr/>
        </p:nvSpPr>
        <p:spPr>
          <a:xfrm>
            <a:off x="8472264" y="3356992"/>
            <a:ext cx="864096" cy="288032"/>
          </a:xfrm>
          <a:prstGeom prst="roundRect">
            <a:avLst/>
          </a:prstGeom>
          <a:solidFill>
            <a:srgbClr val="5B9BD5"/>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40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3" name="矩形: 圓角 52">
            <a:extLst>
              <a:ext uri="{FF2B5EF4-FFF2-40B4-BE49-F238E27FC236}">
                <a16:creationId xmlns:a16="http://schemas.microsoft.com/office/drawing/2014/main" id="{D3C060A0-CD94-41B4-A673-E0CEB9A765BF}"/>
              </a:ext>
            </a:extLst>
          </p:cNvPr>
          <p:cNvSpPr/>
          <p:nvPr/>
        </p:nvSpPr>
        <p:spPr>
          <a:xfrm>
            <a:off x="9768408"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5" name="文字方塊 54">
            <a:extLst>
              <a:ext uri="{FF2B5EF4-FFF2-40B4-BE49-F238E27FC236}">
                <a16:creationId xmlns:a16="http://schemas.microsoft.com/office/drawing/2014/main" id="{967515F9-7EA3-43B8-8F47-736809D2D7FF}"/>
              </a:ext>
            </a:extLst>
          </p:cNvPr>
          <p:cNvSpPr txBox="1"/>
          <p:nvPr/>
        </p:nvSpPr>
        <p:spPr>
          <a:xfrm>
            <a:off x="9912424" y="3645024"/>
            <a:ext cx="5693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600</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56" name="直線單箭頭接點 55">
            <a:extLst>
              <a:ext uri="{FF2B5EF4-FFF2-40B4-BE49-F238E27FC236}">
                <a16:creationId xmlns:a16="http://schemas.microsoft.com/office/drawing/2014/main" id="{340D6FEE-5A56-4F67-8FA3-76E515CD57B2}"/>
              </a:ext>
            </a:extLst>
          </p:cNvPr>
          <p:cNvCxnSpPr>
            <a:cxnSpLocks/>
            <a:endCxn id="61" idx="0"/>
          </p:cNvCxnSpPr>
          <p:nvPr/>
        </p:nvCxnSpPr>
        <p:spPr>
          <a:xfrm>
            <a:off x="7248128" y="2780928"/>
            <a:ext cx="720080"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26B69D19-5635-44FF-A4EA-CF2514324061}"/>
              </a:ext>
            </a:extLst>
          </p:cNvPr>
          <p:cNvCxnSpPr>
            <a:cxnSpLocks/>
            <a:endCxn id="60" idx="0"/>
          </p:cNvCxnSpPr>
          <p:nvPr/>
        </p:nvCxnSpPr>
        <p:spPr>
          <a:xfrm flipH="1">
            <a:off x="6672064" y="2780928"/>
            <a:ext cx="576064"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文字方塊 57">
            <a:extLst>
              <a:ext uri="{FF2B5EF4-FFF2-40B4-BE49-F238E27FC236}">
                <a16:creationId xmlns:a16="http://schemas.microsoft.com/office/drawing/2014/main" id="{D92BFD8A-9A00-4055-B559-C7521E4805FC}"/>
              </a:ext>
            </a:extLst>
          </p:cNvPr>
          <p:cNvSpPr txBox="1"/>
          <p:nvPr/>
        </p:nvSpPr>
        <p:spPr>
          <a:xfrm>
            <a:off x="6456040" y="2852936"/>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9" name="文字方塊 58">
            <a:extLst>
              <a:ext uri="{FF2B5EF4-FFF2-40B4-BE49-F238E27FC236}">
                <a16:creationId xmlns:a16="http://schemas.microsoft.com/office/drawing/2014/main" id="{54FE0070-A2E6-435B-A9F9-0EAF97557CF3}"/>
              </a:ext>
            </a:extLst>
          </p:cNvPr>
          <p:cNvSpPr txBox="1"/>
          <p:nvPr/>
        </p:nvSpPr>
        <p:spPr>
          <a:xfrm>
            <a:off x="7608168" y="2852936"/>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60" name="矩形: 圓角 59">
            <a:extLst>
              <a:ext uri="{FF2B5EF4-FFF2-40B4-BE49-F238E27FC236}">
                <a16:creationId xmlns:a16="http://schemas.microsoft.com/office/drawing/2014/main" id="{809E9571-AF39-4B66-9473-4DA54C69E0CA}"/>
              </a:ext>
            </a:extLst>
          </p:cNvPr>
          <p:cNvSpPr/>
          <p:nvPr/>
        </p:nvSpPr>
        <p:spPr>
          <a:xfrm>
            <a:off x="6240016"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1" name="矩形: 圓角 60">
            <a:extLst>
              <a:ext uri="{FF2B5EF4-FFF2-40B4-BE49-F238E27FC236}">
                <a16:creationId xmlns:a16="http://schemas.microsoft.com/office/drawing/2014/main" id="{8E1D30C1-A1EB-4578-8F99-551C3C9D99E7}"/>
              </a:ext>
            </a:extLst>
          </p:cNvPr>
          <p:cNvSpPr/>
          <p:nvPr/>
        </p:nvSpPr>
        <p:spPr>
          <a:xfrm>
            <a:off x="7536160"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2" name="文字方塊 61">
            <a:extLst>
              <a:ext uri="{FF2B5EF4-FFF2-40B4-BE49-F238E27FC236}">
                <a16:creationId xmlns:a16="http://schemas.microsoft.com/office/drawing/2014/main" id="{47C5A76A-252D-4EB9-9404-395FEC910092}"/>
              </a:ext>
            </a:extLst>
          </p:cNvPr>
          <p:cNvSpPr txBox="1"/>
          <p:nvPr/>
        </p:nvSpPr>
        <p:spPr>
          <a:xfrm>
            <a:off x="6240016" y="3645024"/>
            <a:ext cx="8899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1000.4</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3" name="文字方塊 62">
            <a:extLst>
              <a:ext uri="{FF2B5EF4-FFF2-40B4-BE49-F238E27FC236}">
                <a16:creationId xmlns:a16="http://schemas.microsoft.com/office/drawing/2014/main" id="{E0D1B9BE-A2DB-483A-BD1E-6437A4CAD9B1}"/>
              </a:ext>
            </a:extLst>
          </p:cNvPr>
          <p:cNvSpPr txBox="1"/>
          <p:nvPr/>
        </p:nvSpPr>
        <p:spPr>
          <a:xfrm>
            <a:off x="7680176" y="3645024"/>
            <a:ext cx="6335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74.2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4" name="文字方塊 63">
            <a:extLst>
              <a:ext uri="{FF2B5EF4-FFF2-40B4-BE49-F238E27FC236}">
                <a16:creationId xmlns:a16="http://schemas.microsoft.com/office/drawing/2014/main" id="{77AFC97E-A59A-48EF-B499-671C27F863F1}"/>
              </a:ext>
            </a:extLst>
          </p:cNvPr>
          <p:cNvSpPr txBox="1"/>
          <p:nvPr/>
        </p:nvSpPr>
        <p:spPr>
          <a:xfrm>
            <a:off x="1127448" y="2492896"/>
            <a:ext cx="6335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74.2</a:t>
            </a:r>
            <a:endParaRPr kumimoji="0" lang="zh-TW" altLang="en-US"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sp>
        <p:nvSpPr>
          <p:cNvPr id="65" name="文字方塊 64">
            <a:extLst>
              <a:ext uri="{FF2B5EF4-FFF2-40B4-BE49-F238E27FC236}">
                <a16:creationId xmlns:a16="http://schemas.microsoft.com/office/drawing/2014/main" id="{D96DDE7F-E865-4E52-B519-EC1798F969CE}"/>
              </a:ext>
            </a:extLst>
          </p:cNvPr>
          <p:cNvSpPr txBox="1"/>
          <p:nvPr/>
        </p:nvSpPr>
        <p:spPr>
          <a:xfrm>
            <a:off x="2632398" y="2761878"/>
            <a:ext cx="5693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600</a:t>
            </a:r>
            <a:endParaRPr kumimoji="0" lang="zh-TW" altLang="en-US"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sp>
        <p:nvSpPr>
          <p:cNvPr id="66" name="文字方塊 65">
            <a:extLst>
              <a:ext uri="{FF2B5EF4-FFF2-40B4-BE49-F238E27FC236}">
                <a16:creationId xmlns:a16="http://schemas.microsoft.com/office/drawing/2014/main" id="{3C92B733-5D91-4162-B84C-C9844EC1D0A2}"/>
              </a:ext>
            </a:extLst>
          </p:cNvPr>
          <p:cNvSpPr txBox="1"/>
          <p:nvPr/>
        </p:nvSpPr>
        <p:spPr>
          <a:xfrm>
            <a:off x="2279576" y="3573016"/>
            <a:ext cx="6703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-352</a:t>
            </a:r>
            <a:endParaRPr kumimoji="0" lang="zh-TW" altLang="en-US"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sp>
        <p:nvSpPr>
          <p:cNvPr id="67" name="文字方塊 66">
            <a:extLst>
              <a:ext uri="{FF2B5EF4-FFF2-40B4-BE49-F238E27FC236}">
                <a16:creationId xmlns:a16="http://schemas.microsoft.com/office/drawing/2014/main" id="{04DDEAA5-3203-4F13-8BF8-E062A94C52BD}"/>
              </a:ext>
            </a:extLst>
          </p:cNvPr>
          <p:cNvSpPr txBox="1"/>
          <p:nvPr/>
        </p:nvSpPr>
        <p:spPr>
          <a:xfrm>
            <a:off x="1127448" y="3429000"/>
            <a:ext cx="8899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1000.4</a:t>
            </a:r>
            <a:endParaRPr kumimoji="0" lang="zh-TW" altLang="en-US"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cxnSp>
        <p:nvCxnSpPr>
          <p:cNvPr id="68" name="直線接點 67">
            <a:extLst>
              <a:ext uri="{FF2B5EF4-FFF2-40B4-BE49-F238E27FC236}">
                <a16:creationId xmlns:a16="http://schemas.microsoft.com/office/drawing/2014/main" id="{0D90D64F-68E0-4757-9ED6-05BAAE0CDF77}"/>
              </a:ext>
            </a:extLst>
          </p:cNvPr>
          <p:cNvCxnSpPr>
            <a:cxnSpLocks/>
          </p:cNvCxnSpPr>
          <p:nvPr/>
        </p:nvCxnSpPr>
        <p:spPr>
          <a:xfrm>
            <a:off x="3143672" y="3356992"/>
            <a:ext cx="0" cy="122413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1" name="文字方塊 70">
            <a:extLst>
              <a:ext uri="{FF2B5EF4-FFF2-40B4-BE49-F238E27FC236}">
                <a16:creationId xmlns:a16="http://schemas.microsoft.com/office/drawing/2014/main" id="{7AA33693-67E6-4F2D-A443-24D0C19A1416}"/>
              </a:ext>
            </a:extLst>
          </p:cNvPr>
          <p:cNvSpPr txBox="1"/>
          <p:nvPr/>
        </p:nvSpPr>
        <p:spPr>
          <a:xfrm>
            <a:off x="2567608" y="4293096"/>
            <a:ext cx="6078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Split 4</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2" name="文字方塊 71">
            <a:extLst>
              <a:ext uri="{FF2B5EF4-FFF2-40B4-BE49-F238E27FC236}">
                <a16:creationId xmlns:a16="http://schemas.microsoft.com/office/drawing/2014/main" id="{64DB3E08-7651-4C94-BA7C-047AE8726939}"/>
              </a:ext>
            </a:extLst>
          </p:cNvPr>
          <p:cNvSpPr txBox="1"/>
          <p:nvPr/>
        </p:nvSpPr>
        <p:spPr>
          <a:xfrm>
            <a:off x="2927648" y="4581128"/>
            <a:ext cx="35458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40</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80" name="直線單箭頭接點 79">
            <a:extLst>
              <a:ext uri="{FF2B5EF4-FFF2-40B4-BE49-F238E27FC236}">
                <a16:creationId xmlns:a16="http://schemas.microsoft.com/office/drawing/2014/main" id="{47A42579-A6AD-46FC-9EB6-9847EEB18A5C}"/>
              </a:ext>
            </a:extLst>
          </p:cNvPr>
          <p:cNvCxnSpPr>
            <a:cxnSpLocks/>
            <a:stCxn id="52" idx="2"/>
            <a:endCxn id="85" idx="0"/>
          </p:cNvCxnSpPr>
          <p:nvPr/>
        </p:nvCxnSpPr>
        <p:spPr>
          <a:xfrm>
            <a:off x="8904312" y="3645024"/>
            <a:ext cx="720080" cy="93610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CC9A9F8C-375A-450C-ACBB-CC286C32F46A}"/>
              </a:ext>
            </a:extLst>
          </p:cNvPr>
          <p:cNvCxnSpPr>
            <a:cxnSpLocks/>
            <a:stCxn id="52" idx="2"/>
            <a:endCxn id="84" idx="0"/>
          </p:cNvCxnSpPr>
          <p:nvPr/>
        </p:nvCxnSpPr>
        <p:spPr>
          <a:xfrm flipH="1">
            <a:off x="8328248" y="3645024"/>
            <a:ext cx="576064" cy="93610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2" name="文字方塊 81">
            <a:extLst>
              <a:ext uri="{FF2B5EF4-FFF2-40B4-BE49-F238E27FC236}">
                <a16:creationId xmlns:a16="http://schemas.microsoft.com/office/drawing/2014/main" id="{6DBFBE3E-49A6-4F7E-AAE4-3A4B485FD7BB}"/>
              </a:ext>
            </a:extLst>
          </p:cNvPr>
          <p:cNvSpPr txBox="1"/>
          <p:nvPr/>
        </p:nvSpPr>
        <p:spPr>
          <a:xfrm>
            <a:off x="7968208" y="4221088"/>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3" name="文字方塊 82">
            <a:extLst>
              <a:ext uri="{FF2B5EF4-FFF2-40B4-BE49-F238E27FC236}">
                <a16:creationId xmlns:a16="http://schemas.microsoft.com/office/drawing/2014/main" id="{CB5AEEA1-34CA-45C6-B994-D25B74AD9937}"/>
              </a:ext>
            </a:extLst>
          </p:cNvPr>
          <p:cNvSpPr txBox="1"/>
          <p:nvPr/>
        </p:nvSpPr>
        <p:spPr>
          <a:xfrm>
            <a:off x="9480376" y="4221088"/>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4" name="矩形: 圓角 83">
            <a:extLst>
              <a:ext uri="{FF2B5EF4-FFF2-40B4-BE49-F238E27FC236}">
                <a16:creationId xmlns:a16="http://schemas.microsoft.com/office/drawing/2014/main" id="{22C73EB5-7554-49B8-9326-0A2D8F460A2C}"/>
              </a:ext>
            </a:extLst>
          </p:cNvPr>
          <p:cNvSpPr/>
          <p:nvPr/>
        </p:nvSpPr>
        <p:spPr>
          <a:xfrm>
            <a:off x="7896200" y="4581128"/>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5" name="矩形: 圓角 84">
            <a:extLst>
              <a:ext uri="{FF2B5EF4-FFF2-40B4-BE49-F238E27FC236}">
                <a16:creationId xmlns:a16="http://schemas.microsoft.com/office/drawing/2014/main" id="{1717B847-1EA7-42B0-8344-64F5203BCA56}"/>
              </a:ext>
            </a:extLst>
          </p:cNvPr>
          <p:cNvSpPr/>
          <p:nvPr/>
        </p:nvSpPr>
        <p:spPr>
          <a:xfrm>
            <a:off x="9192344" y="4581128"/>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6" name="文字方塊 85">
            <a:extLst>
              <a:ext uri="{FF2B5EF4-FFF2-40B4-BE49-F238E27FC236}">
                <a16:creationId xmlns:a16="http://schemas.microsoft.com/office/drawing/2014/main" id="{B639D08E-2759-46D4-ADA5-D6FA6B3C28FB}"/>
              </a:ext>
            </a:extLst>
          </p:cNvPr>
          <p:cNvSpPr txBox="1"/>
          <p:nvPr/>
        </p:nvSpPr>
        <p:spPr>
          <a:xfrm>
            <a:off x="7968208" y="4869160"/>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-352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7" name="文字方塊 86">
            <a:extLst>
              <a:ext uri="{FF2B5EF4-FFF2-40B4-BE49-F238E27FC236}">
                <a16:creationId xmlns:a16="http://schemas.microsoft.com/office/drawing/2014/main" id="{EB7B0FB8-7CB7-4F93-8C67-A4B7D6C6CEDC}"/>
              </a:ext>
            </a:extLst>
          </p:cNvPr>
          <p:cNvSpPr txBox="1"/>
          <p:nvPr/>
        </p:nvSpPr>
        <p:spPr>
          <a:xfrm>
            <a:off x="9408368" y="4869160"/>
            <a:ext cx="5052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8" name="文字方塊 87">
            <a:extLst>
              <a:ext uri="{FF2B5EF4-FFF2-40B4-BE49-F238E27FC236}">
                <a16:creationId xmlns:a16="http://schemas.microsoft.com/office/drawing/2014/main" id="{79BDA28A-76D8-42E9-B023-0BD4CDC26434}"/>
              </a:ext>
            </a:extLst>
          </p:cNvPr>
          <p:cNvSpPr txBox="1"/>
          <p:nvPr/>
        </p:nvSpPr>
        <p:spPr>
          <a:xfrm>
            <a:off x="3287688" y="3573016"/>
            <a:ext cx="5052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0.2</a:t>
            </a:r>
            <a:endParaRPr kumimoji="0" lang="zh-TW" altLang="en-US"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129526452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Decision Tree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 name="矩形: 圓角 11">
            <a:extLst>
              <a:ext uri="{FF2B5EF4-FFF2-40B4-BE49-F238E27FC236}">
                <a16:creationId xmlns:a16="http://schemas.microsoft.com/office/drawing/2014/main" id="{2BE57B16-F8EF-41E6-8116-6FBEFD88851B}"/>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pic>
        <p:nvPicPr>
          <p:cNvPr id="2" name="圖片 1">
            <a:extLst>
              <a:ext uri="{FF2B5EF4-FFF2-40B4-BE49-F238E27FC236}">
                <a16:creationId xmlns:a16="http://schemas.microsoft.com/office/drawing/2014/main" id="{F90A838A-0EA1-4B1F-A12B-AFAA4DE9AA5C}"/>
              </a:ext>
            </a:extLst>
          </p:cNvPr>
          <p:cNvPicPr>
            <a:picLocks noChangeAspect="1"/>
          </p:cNvPicPr>
          <p:nvPr/>
        </p:nvPicPr>
        <p:blipFill>
          <a:blip r:embed="rId3"/>
          <a:stretch>
            <a:fillRect/>
          </a:stretch>
        </p:blipFill>
        <p:spPr>
          <a:xfrm>
            <a:off x="551384" y="1988840"/>
            <a:ext cx="4658375" cy="2972215"/>
          </a:xfrm>
          <a:prstGeom prst="rect">
            <a:avLst/>
          </a:prstGeom>
        </p:spPr>
      </p:pic>
      <p:cxnSp>
        <p:nvCxnSpPr>
          <p:cNvPr id="6" name="直線接點 5">
            <a:extLst>
              <a:ext uri="{FF2B5EF4-FFF2-40B4-BE49-F238E27FC236}">
                <a16:creationId xmlns:a16="http://schemas.microsoft.com/office/drawing/2014/main" id="{FFDE5EF9-1801-40F5-B5FA-79D37219907D}"/>
              </a:ext>
            </a:extLst>
          </p:cNvPr>
          <p:cNvCxnSpPr/>
          <p:nvPr/>
        </p:nvCxnSpPr>
        <p:spPr>
          <a:xfrm>
            <a:off x="2135560" y="3356992"/>
            <a:ext cx="309634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5E7E4005-DA17-4096-894C-083D778C0871}"/>
              </a:ext>
            </a:extLst>
          </p:cNvPr>
          <p:cNvSpPr txBox="1"/>
          <p:nvPr/>
        </p:nvSpPr>
        <p:spPr>
          <a:xfrm>
            <a:off x="4655840" y="3068960"/>
            <a:ext cx="6078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Split 2</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8" name="文字方塊 37">
            <a:extLst>
              <a:ext uri="{FF2B5EF4-FFF2-40B4-BE49-F238E27FC236}">
                <a16:creationId xmlns:a16="http://schemas.microsoft.com/office/drawing/2014/main" id="{FB13FCA4-EC39-4685-89FF-A98612F2DE70}"/>
              </a:ext>
            </a:extLst>
          </p:cNvPr>
          <p:cNvSpPr txBox="1"/>
          <p:nvPr/>
        </p:nvSpPr>
        <p:spPr>
          <a:xfrm>
            <a:off x="551384" y="3212976"/>
            <a:ext cx="43954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200</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22" name="直線接點 21">
            <a:extLst>
              <a:ext uri="{FF2B5EF4-FFF2-40B4-BE49-F238E27FC236}">
                <a16:creationId xmlns:a16="http://schemas.microsoft.com/office/drawing/2014/main" id="{CF16EA62-678F-48EF-A1A4-D319AE20CA73}"/>
              </a:ext>
            </a:extLst>
          </p:cNvPr>
          <p:cNvCxnSpPr>
            <a:cxnSpLocks/>
          </p:cNvCxnSpPr>
          <p:nvPr/>
        </p:nvCxnSpPr>
        <p:spPr>
          <a:xfrm>
            <a:off x="1127448" y="3068960"/>
            <a:ext cx="100811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4FC95625-D6E6-407A-AB58-89A86EE59B1C}"/>
              </a:ext>
            </a:extLst>
          </p:cNvPr>
          <p:cNvSpPr txBox="1"/>
          <p:nvPr/>
        </p:nvSpPr>
        <p:spPr>
          <a:xfrm>
            <a:off x="1055440" y="2780928"/>
            <a:ext cx="6078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Split 3</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0" name="文字方塊 39">
            <a:extLst>
              <a:ext uri="{FF2B5EF4-FFF2-40B4-BE49-F238E27FC236}">
                <a16:creationId xmlns:a16="http://schemas.microsoft.com/office/drawing/2014/main" id="{BDD926B3-AC51-46EE-ACBE-C15FBECB82EB}"/>
              </a:ext>
            </a:extLst>
          </p:cNvPr>
          <p:cNvSpPr txBox="1"/>
          <p:nvPr/>
        </p:nvSpPr>
        <p:spPr>
          <a:xfrm>
            <a:off x="551384" y="2924944"/>
            <a:ext cx="43954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250</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1" name="矩形: 圓角 40">
            <a:extLst>
              <a:ext uri="{FF2B5EF4-FFF2-40B4-BE49-F238E27FC236}">
                <a16:creationId xmlns:a16="http://schemas.microsoft.com/office/drawing/2014/main" id="{65D451EA-B3DF-4B8B-9D2B-62E28CFE1EB6}"/>
              </a:ext>
            </a:extLst>
          </p:cNvPr>
          <p:cNvSpPr/>
          <p:nvPr/>
        </p:nvSpPr>
        <p:spPr>
          <a:xfrm>
            <a:off x="8040216" y="1628800"/>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2" name="直線單箭頭接點 41">
            <a:extLst>
              <a:ext uri="{FF2B5EF4-FFF2-40B4-BE49-F238E27FC236}">
                <a16:creationId xmlns:a16="http://schemas.microsoft.com/office/drawing/2014/main" id="{AD41C8C2-2729-48BC-86D4-6612F40CFBF8}"/>
              </a:ext>
            </a:extLst>
          </p:cNvPr>
          <p:cNvCxnSpPr>
            <a:cxnSpLocks/>
            <a:stCxn id="41" idx="2"/>
            <a:endCxn id="44" idx="0"/>
          </p:cNvCxnSpPr>
          <p:nvPr/>
        </p:nvCxnSpPr>
        <p:spPr>
          <a:xfrm>
            <a:off x="8472264" y="1916832"/>
            <a:ext cx="1008112"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矩形: 圓角 42">
            <a:extLst>
              <a:ext uri="{FF2B5EF4-FFF2-40B4-BE49-F238E27FC236}">
                <a16:creationId xmlns:a16="http://schemas.microsoft.com/office/drawing/2014/main" id="{CE6AF9F8-3B39-4E85-9915-FBF921F00ABD}"/>
              </a:ext>
            </a:extLst>
          </p:cNvPr>
          <p:cNvSpPr/>
          <p:nvPr/>
        </p:nvSpPr>
        <p:spPr>
          <a:xfrm>
            <a:off x="6816080" y="2492896"/>
            <a:ext cx="864096" cy="288032"/>
          </a:xfrm>
          <a:prstGeom prst="roundRect">
            <a:avLst/>
          </a:prstGeom>
          <a:solidFill>
            <a:srgbClr val="5B9BD5"/>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250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4" name="矩形: 圓角 43">
            <a:extLst>
              <a:ext uri="{FF2B5EF4-FFF2-40B4-BE49-F238E27FC236}">
                <a16:creationId xmlns:a16="http://schemas.microsoft.com/office/drawing/2014/main" id="{05395350-AFD3-46D6-ABF9-6A350D29D430}"/>
              </a:ext>
            </a:extLst>
          </p:cNvPr>
          <p:cNvSpPr/>
          <p:nvPr/>
        </p:nvSpPr>
        <p:spPr>
          <a:xfrm>
            <a:off x="9048328" y="2492896"/>
            <a:ext cx="864096" cy="288032"/>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X2 &lt; 200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5" name="直線單箭頭接點 44">
            <a:extLst>
              <a:ext uri="{FF2B5EF4-FFF2-40B4-BE49-F238E27FC236}">
                <a16:creationId xmlns:a16="http://schemas.microsoft.com/office/drawing/2014/main" id="{EAC1ED67-E73B-4CB9-B13F-040D89FDCCF8}"/>
              </a:ext>
            </a:extLst>
          </p:cNvPr>
          <p:cNvCxnSpPr>
            <a:cxnSpLocks/>
            <a:stCxn id="41" idx="2"/>
            <a:endCxn id="43" idx="0"/>
          </p:cNvCxnSpPr>
          <p:nvPr/>
        </p:nvCxnSpPr>
        <p:spPr>
          <a:xfrm flipH="1">
            <a:off x="7248128" y="1916832"/>
            <a:ext cx="1224136"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文字方塊 45">
            <a:extLst>
              <a:ext uri="{FF2B5EF4-FFF2-40B4-BE49-F238E27FC236}">
                <a16:creationId xmlns:a16="http://schemas.microsoft.com/office/drawing/2014/main" id="{4E77E4E3-6415-412C-9301-DF19E62554C2}"/>
              </a:ext>
            </a:extLst>
          </p:cNvPr>
          <p:cNvSpPr txBox="1"/>
          <p:nvPr/>
        </p:nvSpPr>
        <p:spPr>
          <a:xfrm>
            <a:off x="7464152" y="1988840"/>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7" name="文字方塊 46">
            <a:extLst>
              <a:ext uri="{FF2B5EF4-FFF2-40B4-BE49-F238E27FC236}">
                <a16:creationId xmlns:a16="http://schemas.microsoft.com/office/drawing/2014/main" id="{E183FFE0-DE27-4754-B681-CE9BD207EE27}"/>
              </a:ext>
            </a:extLst>
          </p:cNvPr>
          <p:cNvSpPr txBox="1"/>
          <p:nvPr/>
        </p:nvSpPr>
        <p:spPr>
          <a:xfrm>
            <a:off x="9048328" y="1988840"/>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48" name="直線單箭頭接點 47">
            <a:extLst>
              <a:ext uri="{FF2B5EF4-FFF2-40B4-BE49-F238E27FC236}">
                <a16:creationId xmlns:a16="http://schemas.microsoft.com/office/drawing/2014/main" id="{B543C40D-D0A7-4875-8305-E8150FB6B124}"/>
              </a:ext>
            </a:extLst>
          </p:cNvPr>
          <p:cNvCxnSpPr>
            <a:cxnSpLocks/>
            <a:endCxn id="53" idx="0"/>
          </p:cNvCxnSpPr>
          <p:nvPr/>
        </p:nvCxnSpPr>
        <p:spPr>
          <a:xfrm>
            <a:off x="9480376" y="2780928"/>
            <a:ext cx="720080"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9B0E3DB1-DE7C-43EE-937C-6862955FC6D0}"/>
              </a:ext>
            </a:extLst>
          </p:cNvPr>
          <p:cNvCxnSpPr>
            <a:cxnSpLocks/>
            <a:endCxn id="52" idx="0"/>
          </p:cNvCxnSpPr>
          <p:nvPr/>
        </p:nvCxnSpPr>
        <p:spPr>
          <a:xfrm flipH="1">
            <a:off x="8904312" y="2780928"/>
            <a:ext cx="576064"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文字方塊 49">
            <a:extLst>
              <a:ext uri="{FF2B5EF4-FFF2-40B4-BE49-F238E27FC236}">
                <a16:creationId xmlns:a16="http://schemas.microsoft.com/office/drawing/2014/main" id="{68E3578D-80CD-4E62-9ED5-C0A1957DC3A3}"/>
              </a:ext>
            </a:extLst>
          </p:cNvPr>
          <p:cNvSpPr txBox="1"/>
          <p:nvPr/>
        </p:nvSpPr>
        <p:spPr>
          <a:xfrm>
            <a:off x="8472264" y="2852936"/>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1" name="文字方塊 50">
            <a:extLst>
              <a:ext uri="{FF2B5EF4-FFF2-40B4-BE49-F238E27FC236}">
                <a16:creationId xmlns:a16="http://schemas.microsoft.com/office/drawing/2014/main" id="{D021E2E8-242A-4A3C-AFC8-7F4138877CE3}"/>
              </a:ext>
            </a:extLst>
          </p:cNvPr>
          <p:cNvSpPr txBox="1"/>
          <p:nvPr/>
        </p:nvSpPr>
        <p:spPr>
          <a:xfrm>
            <a:off x="9840416" y="2852936"/>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2" name="矩形: 圓角 51">
            <a:extLst>
              <a:ext uri="{FF2B5EF4-FFF2-40B4-BE49-F238E27FC236}">
                <a16:creationId xmlns:a16="http://schemas.microsoft.com/office/drawing/2014/main" id="{51B88411-EB36-406D-8751-AAD8636707F1}"/>
              </a:ext>
            </a:extLst>
          </p:cNvPr>
          <p:cNvSpPr/>
          <p:nvPr/>
        </p:nvSpPr>
        <p:spPr>
          <a:xfrm>
            <a:off x="8472264" y="3356992"/>
            <a:ext cx="864096" cy="288032"/>
          </a:xfrm>
          <a:prstGeom prst="roundRect">
            <a:avLst/>
          </a:prstGeom>
          <a:solidFill>
            <a:srgbClr val="5B9BD5"/>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40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3" name="矩形: 圓角 52">
            <a:extLst>
              <a:ext uri="{FF2B5EF4-FFF2-40B4-BE49-F238E27FC236}">
                <a16:creationId xmlns:a16="http://schemas.microsoft.com/office/drawing/2014/main" id="{D3C060A0-CD94-41B4-A673-E0CEB9A765BF}"/>
              </a:ext>
            </a:extLst>
          </p:cNvPr>
          <p:cNvSpPr/>
          <p:nvPr/>
        </p:nvSpPr>
        <p:spPr>
          <a:xfrm>
            <a:off x="9768408"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5" name="文字方塊 54">
            <a:extLst>
              <a:ext uri="{FF2B5EF4-FFF2-40B4-BE49-F238E27FC236}">
                <a16:creationId xmlns:a16="http://schemas.microsoft.com/office/drawing/2014/main" id="{967515F9-7EA3-43B8-8F47-736809D2D7FF}"/>
              </a:ext>
            </a:extLst>
          </p:cNvPr>
          <p:cNvSpPr txBox="1"/>
          <p:nvPr/>
        </p:nvSpPr>
        <p:spPr>
          <a:xfrm>
            <a:off x="9912424" y="3645024"/>
            <a:ext cx="5693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600</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56" name="直線單箭頭接點 55">
            <a:extLst>
              <a:ext uri="{FF2B5EF4-FFF2-40B4-BE49-F238E27FC236}">
                <a16:creationId xmlns:a16="http://schemas.microsoft.com/office/drawing/2014/main" id="{340D6FEE-5A56-4F67-8FA3-76E515CD57B2}"/>
              </a:ext>
            </a:extLst>
          </p:cNvPr>
          <p:cNvCxnSpPr>
            <a:cxnSpLocks/>
            <a:endCxn id="61" idx="0"/>
          </p:cNvCxnSpPr>
          <p:nvPr/>
        </p:nvCxnSpPr>
        <p:spPr>
          <a:xfrm>
            <a:off x="7248128" y="2780928"/>
            <a:ext cx="720080"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26B69D19-5635-44FF-A4EA-CF2514324061}"/>
              </a:ext>
            </a:extLst>
          </p:cNvPr>
          <p:cNvCxnSpPr>
            <a:cxnSpLocks/>
            <a:endCxn id="60" idx="0"/>
          </p:cNvCxnSpPr>
          <p:nvPr/>
        </p:nvCxnSpPr>
        <p:spPr>
          <a:xfrm flipH="1">
            <a:off x="6672064" y="2780928"/>
            <a:ext cx="576064" cy="57606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文字方塊 57">
            <a:extLst>
              <a:ext uri="{FF2B5EF4-FFF2-40B4-BE49-F238E27FC236}">
                <a16:creationId xmlns:a16="http://schemas.microsoft.com/office/drawing/2014/main" id="{D92BFD8A-9A00-4055-B559-C7521E4805FC}"/>
              </a:ext>
            </a:extLst>
          </p:cNvPr>
          <p:cNvSpPr txBox="1"/>
          <p:nvPr/>
        </p:nvSpPr>
        <p:spPr>
          <a:xfrm>
            <a:off x="6456040" y="2852936"/>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9" name="文字方塊 58">
            <a:extLst>
              <a:ext uri="{FF2B5EF4-FFF2-40B4-BE49-F238E27FC236}">
                <a16:creationId xmlns:a16="http://schemas.microsoft.com/office/drawing/2014/main" id="{54FE0070-A2E6-435B-A9F9-0EAF97557CF3}"/>
              </a:ext>
            </a:extLst>
          </p:cNvPr>
          <p:cNvSpPr txBox="1"/>
          <p:nvPr/>
        </p:nvSpPr>
        <p:spPr>
          <a:xfrm>
            <a:off x="7608168" y="2852936"/>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60" name="矩形: 圓角 59">
            <a:extLst>
              <a:ext uri="{FF2B5EF4-FFF2-40B4-BE49-F238E27FC236}">
                <a16:creationId xmlns:a16="http://schemas.microsoft.com/office/drawing/2014/main" id="{809E9571-AF39-4B66-9473-4DA54C69E0CA}"/>
              </a:ext>
            </a:extLst>
          </p:cNvPr>
          <p:cNvSpPr/>
          <p:nvPr/>
        </p:nvSpPr>
        <p:spPr>
          <a:xfrm>
            <a:off x="6240016"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1" name="矩形: 圓角 60">
            <a:extLst>
              <a:ext uri="{FF2B5EF4-FFF2-40B4-BE49-F238E27FC236}">
                <a16:creationId xmlns:a16="http://schemas.microsoft.com/office/drawing/2014/main" id="{8E1D30C1-A1EB-4578-8F99-551C3C9D99E7}"/>
              </a:ext>
            </a:extLst>
          </p:cNvPr>
          <p:cNvSpPr/>
          <p:nvPr/>
        </p:nvSpPr>
        <p:spPr>
          <a:xfrm>
            <a:off x="7536160" y="3356992"/>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2" name="文字方塊 61">
            <a:extLst>
              <a:ext uri="{FF2B5EF4-FFF2-40B4-BE49-F238E27FC236}">
                <a16:creationId xmlns:a16="http://schemas.microsoft.com/office/drawing/2014/main" id="{47C5A76A-252D-4EB9-9404-395FEC910092}"/>
              </a:ext>
            </a:extLst>
          </p:cNvPr>
          <p:cNvSpPr txBox="1"/>
          <p:nvPr/>
        </p:nvSpPr>
        <p:spPr>
          <a:xfrm>
            <a:off x="6240016" y="3645024"/>
            <a:ext cx="8899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1000.4</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3" name="文字方塊 62">
            <a:extLst>
              <a:ext uri="{FF2B5EF4-FFF2-40B4-BE49-F238E27FC236}">
                <a16:creationId xmlns:a16="http://schemas.microsoft.com/office/drawing/2014/main" id="{E0D1B9BE-A2DB-483A-BD1E-6437A4CAD9B1}"/>
              </a:ext>
            </a:extLst>
          </p:cNvPr>
          <p:cNvSpPr txBox="1"/>
          <p:nvPr/>
        </p:nvSpPr>
        <p:spPr>
          <a:xfrm>
            <a:off x="7680176" y="3645024"/>
            <a:ext cx="6335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74.2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4" name="文字方塊 63">
            <a:extLst>
              <a:ext uri="{FF2B5EF4-FFF2-40B4-BE49-F238E27FC236}">
                <a16:creationId xmlns:a16="http://schemas.microsoft.com/office/drawing/2014/main" id="{77AFC97E-A59A-48EF-B499-671C27F863F1}"/>
              </a:ext>
            </a:extLst>
          </p:cNvPr>
          <p:cNvSpPr txBox="1"/>
          <p:nvPr/>
        </p:nvSpPr>
        <p:spPr>
          <a:xfrm>
            <a:off x="1127448" y="2492896"/>
            <a:ext cx="6335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74.2</a:t>
            </a:r>
            <a:endParaRPr kumimoji="0" lang="zh-TW" altLang="en-US"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sp>
        <p:nvSpPr>
          <p:cNvPr id="65" name="文字方塊 64">
            <a:extLst>
              <a:ext uri="{FF2B5EF4-FFF2-40B4-BE49-F238E27FC236}">
                <a16:creationId xmlns:a16="http://schemas.microsoft.com/office/drawing/2014/main" id="{D96DDE7F-E865-4E52-B519-EC1798F969CE}"/>
              </a:ext>
            </a:extLst>
          </p:cNvPr>
          <p:cNvSpPr txBox="1"/>
          <p:nvPr/>
        </p:nvSpPr>
        <p:spPr>
          <a:xfrm>
            <a:off x="2632398" y="2761878"/>
            <a:ext cx="5693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600</a:t>
            </a:r>
            <a:endParaRPr kumimoji="0" lang="zh-TW" altLang="en-US"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sp>
        <p:nvSpPr>
          <p:cNvPr id="66" name="文字方塊 65">
            <a:extLst>
              <a:ext uri="{FF2B5EF4-FFF2-40B4-BE49-F238E27FC236}">
                <a16:creationId xmlns:a16="http://schemas.microsoft.com/office/drawing/2014/main" id="{3C92B733-5D91-4162-B84C-C9844EC1D0A2}"/>
              </a:ext>
            </a:extLst>
          </p:cNvPr>
          <p:cNvSpPr txBox="1"/>
          <p:nvPr/>
        </p:nvSpPr>
        <p:spPr>
          <a:xfrm>
            <a:off x="2279576" y="3573016"/>
            <a:ext cx="6703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-352</a:t>
            </a:r>
            <a:endParaRPr kumimoji="0" lang="zh-TW" altLang="en-US"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sp>
        <p:nvSpPr>
          <p:cNvPr id="67" name="文字方塊 66">
            <a:extLst>
              <a:ext uri="{FF2B5EF4-FFF2-40B4-BE49-F238E27FC236}">
                <a16:creationId xmlns:a16="http://schemas.microsoft.com/office/drawing/2014/main" id="{04DDEAA5-3203-4F13-8BF8-E062A94C52BD}"/>
              </a:ext>
            </a:extLst>
          </p:cNvPr>
          <p:cNvSpPr txBox="1"/>
          <p:nvPr/>
        </p:nvSpPr>
        <p:spPr>
          <a:xfrm>
            <a:off x="1127448" y="3429000"/>
            <a:ext cx="8899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1000.4</a:t>
            </a:r>
            <a:endParaRPr kumimoji="0" lang="zh-TW" altLang="en-US"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cxnSp>
        <p:nvCxnSpPr>
          <p:cNvPr id="68" name="直線接點 67">
            <a:extLst>
              <a:ext uri="{FF2B5EF4-FFF2-40B4-BE49-F238E27FC236}">
                <a16:creationId xmlns:a16="http://schemas.microsoft.com/office/drawing/2014/main" id="{0D90D64F-68E0-4757-9ED6-05BAAE0CDF77}"/>
              </a:ext>
            </a:extLst>
          </p:cNvPr>
          <p:cNvCxnSpPr>
            <a:cxnSpLocks/>
          </p:cNvCxnSpPr>
          <p:nvPr/>
        </p:nvCxnSpPr>
        <p:spPr>
          <a:xfrm>
            <a:off x="3143672" y="3356992"/>
            <a:ext cx="0" cy="122413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1" name="文字方塊 70">
            <a:extLst>
              <a:ext uri="{FF2B5EF4-FFF2-40B4-BE49-F238E27FC236}">
                <a16:creationId xmlns:a16="http://schemas.microsoft.com/office/drawing/2014/main" id="{7AA33693-67E6-4F2D-A443-24D0C19A1416}"/>
              </a:ext>
            </a:extLst>
          </p:cNvPr>
          <p:cNvSpPr txBox="1"/>
          <p:nvPr/>
        </p:nvSpPr>
        <p:spPr>
          <a:xfrm>
            <a:off x="2567608" y="4293096"/>
            <a:ext cx="6078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Split 4</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2" name="文字方塊 71">
            <a:extLst>
              <a:ext uri="{FF2B5EF4-FFF2-40B4-BE49-F238E27FC236}">
                <a16:creationId xmlns:a16="http://schemas.microsoft.com/office/drawing/2014/main" id="{64DB3E08-7651-4C94-BA7C-047AE8726939}"/>
              </a:ext>
            </a:extLst>
          </p:cNvPr>
          <p:cNvSpPr txBox="1"/>
          <p:nvPr/>
        </p:nvSpPr>
        <p:spPr>
          <a:xfrm>
            <a:off x="2927648" y="4581128"/>
            <a:ext cx="35458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40</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80" name="直線單箭頭接點 79">
            <a:extLst>
              <a:ext uri="{FF2B5EF4-FFF2-40B4-BE49-F238E27FC236}">
                <a16:creationId xmlns:a16="http://schemas.microsoft.com/office/drawing/2014/main" id="{47A42579-A6AD-46FC-9EB6-9847EEB18A5C}"/>
              </a:ext>
            </a:extLst>
          </p:cNvPr>
          <p:cNvCxnSpPr>
            <a:cxnSpLocks/>
            <a:stCxn id="52" idx="2"/>
            <a:endCxn id="85" idx="0"/>
          </p:cNvCxnSpPr>
          <p:nvPr/>
        </p:nvCxnSpPr>
        <p:spPr>
          <a:xfrm>
            <a:off x="8904312" y="3645024"/>
            <a:ext cx="720080" cy="93610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CC9A9F8C-375A-450C-ACBB-CC286C32F46A}"/>
              </a:ext>
            </a:extLst>
          </p:cNvPr>
          <p:cNvCxnSpPr>
            <a:cxnSpLocks/>
            <a:stCxn id="52" idx="2"/>
            <a:endCxn id="84" idx="0"/>
          </p:cNvCxnSpPr>
          <p:nvPr/>
        </p:nvCxnSpPr>
        <p:spPr>
          <a:xfrm flipH="1">
            <a:off x="8328248" y="3645024"/>
            <a:ext cx="576064" cy="936104"/>
          </a:xfrm>
          <a:prstGeom prst="straightConnector1">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2" name="文字方塊 81">
            <a:extLst>
              <a:ext uri="{FF2B5EF4-FFF2-40B4-BE49-F238E27FC236}">
                <a16:creationId xmlns:a16="http://schemas.microsoft.com/office/drawing/2014/main" id="{6DBFBE3E-49A6-4F7E-AAE4-3A4B485FD7BB}"/>
              </a:ext>
            </a:extLst>
          </p:cNvPr>
          <p:cNvSpPr txBox="1"/>
          <p:nvPr/>
        </p:nvSpPr>
        <p:spPr>
          <a:xfrm>
            <a:off x="7968208" y="4221088"/>
            <a:ext cx="4251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yes</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3" name="文字方塊 82">
            <a:extLst>
              <a:ext uri="{FF2B5EF4-FFF2-40B4-BE49-F238E27FC236}">
                <a16:creationId xmlns:a16="http://schemas.microsoft.com/office/drawing/2014/main" id="{CB5AEEA1-34CA-45C6-B994-D25B74AD9937}"/>
              </a:ext>
            </a:extLst>
          </p:cNvPr>
          <p:cNvSpPr txBox="1"/>
          <p:nvPr/>
        </p:nvSpPr>
        <p:spPr>
          <a:xfrm>
            <a:off x="9480376" y="4221088"/>
            <a:ext cx="3802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no</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4" name="矩形: 圓角 83">
            <a:extLst>
              <a:ext uri="{FF2B5EF4-FFF2-40B4-BE49-F238E27FC236}">
                <a16:creationId xmlns:a16="http://schemas.microsoft.com/office/drawing/2014/main" id="{22C73EB5-7554-49B8-9326-0A2D8F460A2C}"/>
              </a:ext>
            </a:extLst>
          </p:cNvPr>
          <p:cNvSpPr/>
          <p:nvPr/>
        </p:nvSpPr>
        <p:spPr>
          <a:xfrm>
            <a:off x="7896200" y="4581128"/>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5" name="矩形: 圓角 84">
            <a:extLst>
              <a:ext uri="{FF2B5EF4-FFF2-40B4-BE49-F238E27FC236}">
                <a16:creationId xmlns:a16="http://schemas.microsoft.com/office/drawing/2014/main" id="{1717B847-1EA7-42B0-8344-64F5203BCA56}"/>
              </a:ext>
            </a:extLst>
          </p:cNvPr>
          <p:cNvSpPr/>
          <p:nvPr/>
        </p:nvSpPr>
        <p:spPr>
          <a:xfrm>
            <a:off x="9192344" y="4581128"/>
            <a:ext cx="864096" cy="288032"/>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X1 &lt; 20</a:t>
            </a:r>
            <a:endParaRPr kumimoji="0" lang="zh-TW" altLang="en-US" sz="10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6" name="文字方塊 85">
            <a:extLst>
              <a:ext uri="{FF2B5EF4-FFF2-40B4-BE49-F238E27FC236}">
                <a16:creationId xmlns:a16="http://schemas.microsoft.com/office/drawing/2014/main" id="{B639D08E-2759-46D4-ADA5-D6FA6B3C28FB}"/>
              </a:ext>
            </a:extLst>
          </p:cNvPr>
          <p:cNvSpPr txBox="1"/>
          <p:nvPr/>
        </p:nvSpPr>
        <p:spPr>
          <a:xfrm>
            <a:off x="7968208" y="4869160"/>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-352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7" name="文字方塊 86">
            <a:extLst>
              <a:ext uri="{FF2B5EF4-FFF2-40B4-BE49-F238E27FC236}">
                <a16:creationId xmlns:a16="http://schemas.microsoft.com/office/drawing/2014/main" id="{EB7B0FB8-7CB7-4F93-8C67-A4B7D6C6CEDC}"/>
              </a:ext>
            </a:extLst>
          </p:cNvPr>
          <p:cNvSpPr txBox="1"/>
          <p:nvPr/>
        </p:nvSpPr>
        <p:spPr>
          <a:xfrm>
            <a:off x="9408368" y="4869160"/>
            <a:ext cx="5052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8" name="文字方塊 87">
            <a:extLst>
              <a:ext uri="{FF2B5EF4-FFF2-40B4-BE49-F238E27FC236}">
                <a16:creationId xmlns:a16="http://schemas.microsoft.com/office/drawing/2014/main" id="{79BDA28A-76D8-42E9-B023-0BD4CDC26434}"/>
              </a:ext>
            </a:extLst>
          </p:cNvPr>
          <p:cNvSpPr txBox="1"/>
          <p:nvPr/>
        </p:nvSpPr>
        <p:spPr>
          <a:xfrm>
            <a:off x="3287688" y="3573016"/>
            <a:ext cx="5052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0.2</a:t>
            </a:r>
            <a:endParaRPr kumimoji="0" lang="zh-TW" altLang="en-US" sz="1800" b="1"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124846490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0"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決策樹學習的適用問題</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分類問題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(Classification Problem)</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 name="矩形: 圓角 11">
            <a:extLst>
              <a:ext uri="{FF2B5EF4-FFF2-40B4-BE49-F238E27FC236}">
                <a16:creationId xmlns:a16="http://schemas.microsoft.com/office/drawing/2014/main" id="{2BE57B16-F8EF-41E6-8116-6FBEFD88851B}"/>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sp>
        <p:nvSpPr>
          <p:cNvPr id="54" name="文字方塊 53">
            <a:extLst>
              <a:ext uri="{FF2B5EF4-FFF2-40B4-BE49-F238E27FC236}">
                <a16:creationId xmlns:a16="http://schemas.microsoft.com/office/drawing/2014/main" id="{A3F1E458-E059-40DB-AE48-ABE01EC60B1C}"/>
              </a:ext>
            </a:extLst>
          </p:cNvPr>
          <p:cNvSpPr txBox="1"/>
          <p:nvPr/>
        </p:nvSpPr>
        <p:spPr>
          <a:xfrm>
            <a:off x="390523" y="1340768"/>
            <a:ext cx="5561543" cy="2123658"/>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核心任務是以</a:t>
            </a:r>
            <a:r>
              <a:rPr kumimoji="0" lang="zh-TW" altLang="en-US" sz="1200" b="0"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規則</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型式，藉由樹狀結構把範例資料分類 到各個可能的對應類別</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舉例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根據疾病分類患者 </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根據起因分類設備故障 </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根據拖欠支付的可能性分類債款申請</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graphicFrame>
        <p:nvGraphicFramePr>
          <p:cNvPr id="5" name="表格 4">
            <a:extLst>
              <a:ext uri="{FF2B5EF4-FFF2-40B4-BE49-F238E27FC236}">
                <a16:creationId xmlns:a16="http://schemas.microsoft.com/office/drawing/2014/main" id="{B697F907-F1A6-4D90-90D4-E9D9671D52A1}"/>
              </a:ext>
            </a:extLst>
          </p:cNvPr>
          <p:cNvGraphicFramePr>
            <a:graphicFrameLocks noGrp="1"/>
          </p:cNvGraphicFramePr>
          <p:nvPr/>
        </p:nvGraphicFramePr>
        <p:xfrm>
          <a:off x="3611032" y="2356726"/>
          <a:ext cx="3687235" cy="3629210"/>
        </p:xfrm>
        <a:graphic>
          <a:graphicData uri="http://schemas.openxmlformats.org/drawingml/2006/table">
            <a:tbl>
              <a:tblPr/>
              <a:tblGrid>
                <a:gridCol w="737447">
                  <a:extLst>
                    <a:ext uri="{9D8B030D-6E8A-4147-A177-3AD203B41FA5}">
                      <a16:colId xmlns:a16="http://schemas.microsoft.com/office/drawing/2014/main" val="4065447443"/>
                    </a:ext>
                  </a:extLst>
                </a:gridCol>
                <a:gridCol w="737447">
                  <a:extLst>
                    <a:ext uri="{9D8B030D-6E8A-4147-A177-3AD203B41FA5}">
                      <a16:colId xmlns:a16="http://schemas.microsoft.com/office/drawing/2014/main" val="988247509"/>
                    </a:ext>
                  </a:extLst>
                </a:gridCol>
                <a:gridCol w="737447">
                  <a:extLst>
                    <a:ext uri="{9D8B030D-6E8A-4147-A177-3AD203B41FA5}">
                      <a16:colId xmlns:a16="http://schemas.microsoft.com/office/drawing/2014/main" val="770598539"/>
                    </a:ext>
                  </a:extLst>
                </a:gridCol>
                <a:gridCol w="737447">
                  <a:extLst>
                    <a:ext uri="{9D8B030D-6E8A-4147-A177-3AD203B41FA5}">
                      <a16:colId xmlns:a16="http://schemas.microsoft.com/office/drawing/2014/main" val="650130381"/>
                    </a:ext>
                  </a:extLst>
                </a:gridCol>
                <a:gridCol w="737447">
                  <a:extLst>
                    <a:ext uri="{9D8B030D-6E8A-4147-A177-3AD203B41FA5}">
                      <a16:colId xmlns:a16="http://schemas.microsoft.com/office/drawing/2014/main" val="1129783800"/>
                    </a:ext>
                  </a:extLst>
                </a:gridCol>
              </a:tblGrid>
              <a:tr h="279170">
                <a:tc>
                  <a:txBody>
                    <a:bodyPr/>
                    <a:lstStyle/>
                    <a:p>
                      <a:pPr algn="ctr"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病人編號</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ctr"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性別</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ctr"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年齡</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ctr"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血壓</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ctr"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藥物</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extLst>
                  <a:ext uri="{0D108BD9-81ED-4DB2-BD59-A6C34878D82A}">
                    <a16:rowId xmlns:a16="http://schemas.microsoft.com/office/drawing/2014/main" val="3430730819"/>
                  </a:ext>
                </a:extLst>
              </a:tr>
              <a:tr h="27917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Male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正常</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4932204"/>
                  </a:ext>
                </a:extLst>
              </a:tr>
              <a:tr h="279170">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Female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73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正常</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7673400"/>
                  </a:ext>
                </a:extLst>
              </a:tr>
              <a:tr h="279170">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Male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37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高</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5108355"/>
                  </a:ext>
                </a:extLst>
              </a:tr>
              <a:tr h="279170">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Male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33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低</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40850287"/>
                  </a:ext>
                </a:extLst>
              </a:tr>
              <a:tr h="279170">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Female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高</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98321860"/>
                  </a:ext>
                </a:extLst>
              </a:tr>
              <a:tr h="279170">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Male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29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正常</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1033427"/>
                  </a:ext>
                </a:extLst>
              </a:tr>
              <a:tr h="279170">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Female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52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正常</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6536814"/>
                  </a:ext>
                </a:extLst>
              </a:tr>
              <a:tr h="279170">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Male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42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低</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86739861"/>
                  </a:ext>
                </a:extLst>
              </a:tr>
              <a:tr h="279170">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Male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67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正常</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5856961"/>
                  </a:ext>
                </a:extLst>
              </a:tr>
              <a:tr h="279170">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Female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正常</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439653"/>
                  </a:ext>
                </a:extLst>
              </a:tr>
              <a:tr h="279170">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Female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34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低</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1796205"/>
                  </a:ext>
                </a:extLst>
              </a:tr>
              <a:tr h="279170">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Male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53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高</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1006416"/>
                  </a:ext>
                </a:extLst>
              </a:tr>
            </a:tbl>
          </a:graphicData>
        </a:graphic>
      </p:graphicFrame>
      <p:pic>
        <p:nvPicPr>
          <p:cNvPr id="9" name="圖片 8">
            <a:extLst>
              <a:ext uri="{FF2B5EF4-FFF2-40B4-BE49-F238E27FC236}">
                <a16:creationId xmlns:a16="http://schemas.microsoft.com/office/drawing/2014/main" id="{DE8EF81A-96AC-408D-A74E-15D1DDB86917}"/>
              </a:ext>
            </a:extLst>
          </p:cNvPr>
          <p:cNvPicPr>
            <a:picLocks noChangeAspect="1"/>
          </p:cNvPicPr>
          <p:nvPr/>
        </p:nvPicPr>
        <p:blipFill>
          <a:blip r:embed="rId3"/>
          <a:stretch>
            <a:fillRect/>
          </a:stretch>
        </p:blipFill>
        <p:spPr>
          <a:xfrm>
            <a:off x="7746323" y="2493035"/>
            <a:ext cx="3405867" cy="1739592"/>
          </a:xfrm>
          <a:prstGeom prst="rect">
            <a:avLst/>
          </a:prstGeom>
        </p:spPr>
      </p:pic>
      <p:sp>
        <p:nvSpPr>
          <p:cNvPr id="10" name="矩形 9">
            <a:extLst>
              <a:ext uri="{FF2B5EF4-FFF2-40B4-BE49-F238E27FC236}">
                <a16:creationId xmlns:a16="http://schemas.microsoft.com/office/drawing/2014/main" id="{C899C1F0-789F-4FA2-BCF3-9137F1E7792D}"/>
              </a:ext>
            </a:extLst>
          </p:cNvPr>
          <p:cNvSpPr/>
          <p:nvPr/>
        </p:nvSpPr>
        <p:spPr>
          <a:xfrm>
            <a:off x="8005423" y="4648116"/>
            <a:ext cx="3372628" cy="110799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上述決策樹可看出以下規則： </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如果血壓高，則採用藥物</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如果血壓低，則採用藥物</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B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如果血壓正常且年齡≤</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40</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，則採用藥物</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如果血壓正常且年齡</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&gt;40</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，則採用藥物</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B</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 name="矩形 10">
            <a:extLst>
              <a:ext uri="{FF2B5EF4-FFF2-40B4-BE49-F238E27FC236}">
                <a16:creationId xmlns:a16="http://schemas.microsoft.com/office/drawing/2014/main" id="{EB4C67D5-BEA2-4A35-8CA7-662ABAD67258}"/>
              </a:ext>
            </a:extLst>
          </p:cNvPr>
          <p:cNvSpPr/>
          <p:nvPr/>
        </p:nvSpPr>
        <p:spPr>
          <a:xfrm>
            <a:off x="6547449" y="2225615"/>
            <a:ext cx="828136" cy="3856008"/>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 name="矩形 12">
            <a:extLst>
              <a:ext uri="{FF2B5EF4-FFF2-40B4-BE49-F238E27FC236}">
                <a16:creationId xmlns:a16="http://schemas.microsoft.com/office/drawing/2014/main" id="{CD47B699-9E64-44DB-B0BC-4BAB962FBC7B}"/>
              </a:ext>
            </a:extLst>
          </p:cNvPr>
          <p:cNvSpPr/>
          <p:nvPr/>
        </p:nvSpPr>
        <p:spPr>
          <a:xfrm>
            <a:off x="6424587" y="6091051"/>
            <a:ext cx="11079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類別欄位</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69" name="矩形 68">
            <a:extLst>
              <a:ext uri="{FF2B5EF4-FFF2-40B4-BE49-F238E27FC236}">
                <a16:creationId xmlns:a16="http://schemas.microsoft.com/office/drawing/2014/main" id="{8FCF0801-493E-4E51-B3B0-C628998CD0E6}"/>
              </a:ext>
            </a:extLst>
          </p:cNvPr>
          <p:cNvSpPr/>
          <p:nvPr/>
        </p:nvSpPr>
        <p:spPr>
          <a:xfrm>
            <a:off x="5040581" y="2292218"/>
            <a:ext cx="828136" cy="364603"/>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70" name="矩形 69">
            <a:extLst>
              <a:ext uri="{FF2B5EF4-FFF2-40B4-BE49-F238E27FC236}">
                <a16:creationId xmlns:a16="http://schemas.microsoft.com/office/drawing/2014/main" id="{08606885-EF8C-4945-B3B1-8AB304E3AD26}"/>
              </a:ext>
            </a:extLst>
          </p:cNvPr>
          <p:cNvSpPr/>
          <p:nvPr/>
        </p:nvSpPr>
        <p:spPr>
          <a:xfrm>
            <a:off x="5297489" y="1970881"/>
            <a:ext cx="6463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屬性</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79558387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屬性選擇指標</a:t>
            </a:r>
            <a:endPar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 name="矩形: 圓角 11">
            <a:extLst>
              <a:ext uri="{FF2B5EF4-FFF2-40B4-BE49-F238E27FC236}">
                <a16:creationId xmlns:a16="http://schemas.microsoft.com/office/drawing/2014/main" id="{2BE57B16-F8EF-41E6-8116-6FBEFD88851B}"/>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pic>
        <p:nvPicPr>
          <p:cNvPr id="4" name="圖片 3">
            <a:extLst>
              <a:ext uri="{FF2B5EF4-FFF2-40B4-BE49-F238E27FC236}">
                <a16:creationId xmlns:a16="http://schemas.microsoft.com/office/drawing/2014/main" id="{9A98FA86-CE16-E0BF-2FD5-A882B7C4ACBA}"/>
              </a:ext>
            </a:extLst>
          </p:cNvPr>
          <p:cNvPicPr>
            <a:picLocks noChangeAspect="1"/>
          </p:cNvPicPr>
          <p:nvPr/>
        </p:nvPicPr>
        <p:blipFill>
          <a:blip r:embed="rId3"/>
          <a:stretch>
            <a:fillRect/>
          </a:stretch>
        </p:blipFill>
        <p:spPr>
          <a:xfrm>
            <a:off x="6341779" y="1556793"/>
            <a:ext cx="5459698" cy="4367758"/>
          </a:xfrm>
          <a:prstGeom prst="rect">
            <a:avLst/>
          </a:prstGeom>
        </p:spPr>
      </p:pic>
      <p:sp>
        <p:nvSpPr>
          <p:cNvPr id="6" name="文字方塊 5">
            <a:extLst>
              <a:ext uri="{FF2B5EF4-FFF2-40B4-BE49-F238E27FC236}">
                <a16:creationId xmlns:a16="http://schemas.microsoft.com/office/drawing/2014/main" id="{9424AD4A-2543-4A1D-B4C8-B30D305FE931}"/>
              </a:ext>
            </a:extLst>
          </p:cNvPr>
          <p:cNvSpPr txBox="1"/>
          <p:nvPr/>
        </p:nvSpPr>
        <p:spPr>
          <a:xfrm>
            <a:off x="390523" y="1340768"/>
            <a:ext cx="5561543" cy="2862322"/>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屬性選擇指標</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主要是用來選擇出某一個屬性</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欄位</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，透 過該屬性將帶有類別標記的值組資料從事適當的分類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分割</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理想情況是：所挑選的屬性可以使得分類結果</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分割結果</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所包含 的資料集合具有相同的類別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即：高同質性</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en-US" altLang="zh-TW" sz="1200" b="0" i="0" u="none" strike="noStrike" kern="1200" cap="none" spc="0" normalizeH="0" baseline="0" noProof="0" dirty="0">
                <a:ln>
                  <a:noFill/>
                </a:ln>
                <a:solidFill>
                  <a:srgbClr val="737572"/>
                </a:solidFill>
                <a:effectLst/>
                <a:highlight>
                  <a:srgbClr val="FFFFFF"/>
                </a:highlight>
                <a:uLnTx/>
                <a:uFillTx/>
                <a:latin typeface="微軟正黑體" panose="020B0604030504040204" pitchFamily="34" charset="-120"/>
                <a:ea typeface="微軟正黑體" panose="020B0604030504040204" pitchFamily="34" charset="-120"/>
                <a:cs typeface="+mn-cs"/>
              </a:rPr>
              <a:t>Homogeneous</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屬性選擇指標也稱為分割條件</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常用屬性選擇指標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資訊獲利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(Information Gain) – </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ID3</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C4.5</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C5.0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吉尼係數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(Gini Index) – </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CART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l-GR"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χ2</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獨立性檢定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CHAID</a:t>
            </a:r>
            <a:endParaRPr kumimoji="0" lang="zh-TW" altLang="en-US"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8" name="圖片 7">
            <a:extLst>
              <a:ext uri="{FF2B5EF4-FFF2-40B4-BE49-F238E27FC236}">
                <a16:creationId xmlns:a16="http://schemas.microsoft.com/office/drawing/2014/main" id="{F6FA862A-66D8-4A14-9BEC-FCCA82C755A3}"/>
              </a:ext>
            </a:extLst>
          </p:cNvPr>
          <p:cNvPicPr>
            <a:picLocks noChangeAspect="1"/>
          </p:cNvPicPr>
          <p:nvPr/>
        </p:nvPicPr>
        <p:blipFill>
          <a:blip r:embed="rId4"/>
          <a:stretch>
            <a:fillRect/>
          </a:stretch>
        </p:blipFill>
        <p:spPr>
          <a:xfrm>
            <a:off x="2922817" y="4203090"/>
            <a:ext cx="3029249" cy="2077334"/>
          </a:xfrm>
          <a:prstGeom prst="rect">
            <a:avLst/>
          </a:prstGeom>
        </p:spPr>
      </p:pic>
      <p:sp>
        <p:nvSpPr>
          <p:cNvPr id="2" name="矩形 1">
            <a:extLst>
              <a:ext uri="{FF2B5EF4-FFF2-40B4-BE49-F238E27FC236}">
                <a16:creationId xmlns:a16="http://schemas.microsoft.com/office/drawing/2014/main" id="{1B04CDC8-85E7-4996-9A00-CD5063521AFF}"/>
              </a:ext>
            </a:extLst>
          </p:cNvPr>
          <p:cNvSpPr/>
          <p:nvPr/>
        </p:nvSpPr>
        <p:spPr>
          <a:xfrm>
            <a:off x="2667000" y="4097867"/>
            <a:ext cx="3429000" cy="2182557"/>
          </a:xfrm>
          <a:prstGeom prst="rect">
            <a:avLst/>
          </a:prstGeom>
          <a:noFill/>
          <a:ln>
            <a:solidFill>
              <a:srgbClr val="AA9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1026" name="Picture 2" descr="An Exhaustive Guide to Decision Tree Classification in Python 3.x | by  Ashwin Raj | Towards Data Science">
            <a:extLst>
              <a:ext uri="{FF2B5EF4-FFF2-40B4-BE49-F238E27FC236}">
                <a16:creationId xmlns:a16="http://schemas.microsoft.com/office/drawing/2014/main" id="{520B73E0-7AB1-4D44-8503-83DCDF894946}"/>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8329" b="90925" l="4552" r="40963"/>
                    </a14:imgEffect>
                  </a14:imgLayer>
                </a14:imgProps>
              </a:ext>
              <a:ext uri="{28A0092B-C50C-407E-A947-70E740481C1C}">
                <a14:useLocalDpi xmlns:a14="http://schemas.microsoft.com/office/drawing/2010/main" val="0"/>
              </a:ext>
            </a:extLst>
          </a:blip>
          <a:srcRect t="9254" r="54486"/>
          <a:stretch/>
        </p:blipFill>
        <p:spPr bwMode="auto">
          <a:xfrm rot="10800000">
            <a:off x="9393148" y="1228725"/>
            <a:ext cx="2734105" cy="3632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8494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如何決定哪個屬性分割結果較佳</a:t>
            </a: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a:t>
            </a:r>
            <a:endParaRPr kumimoji="0" lang="en-US" altLang="zh-TW" sz="3200" b="0"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 name="矩形: 圓角 11">
            <a:extLst>
              <a:ext uri="{FF2B5EF4-FFF2-40B4-BE49-F238E27FC236}">
                <a16:creationId xmlns:a16="http://schemas.microsoft.com/office/drawing/2014/main" id="{2BE57B16-F8EF-41E6-8116-6FBEFD88851B}"/>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sp>
        <p:nvSpPr>
          <p:cNvPr id="6" name="文字方塊 5">
            <a:extLst>
              <a:ext uri="{FF2B5EF4-FFF2-40B4-BE49-F238E27FC236}">
                <a16:creationId xmlns:a16="http://schemas.microsoft.com/office/drawing/2014/main" id="{9424AD4A-2543-4A1D-B4C8-B30D305FE931}"/>
              </a:ext>
            </a:extLst>
          </p:cNvPr>
          <p:cNvSpPr txBox="1"/>
          <p:nvPr/>
        </p:nvSpPr>
        <p:spPr>
          <a:xfrm>
            <a:off x="390523" y="1340768"/>
            <a:ext cx="5561543" cy="877163"/>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情境</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假設有一個表格共有</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24</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筆顧客資料。其類別欄位為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Customers”</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，可分成“好客人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Good Customers”</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與“一 般客人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Fair Customer”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兩類。</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 name="圖片 1">
            <a:extLst>
              <a:ext uri="{FF2B5EF4-FFF2-40B4-BE49-F238E27FC236}">
                <a16:creationId xmlns:a16="http://schemas.microsoft.com/office/drawing/2014/main" id="{84120A99-93C0-4876-8E94-9272C7ABEE94}"/>
              </a:ext>
            </a:extLst>
          </p:cNvPr>
          <p:cNvPicPr>
            <a:picLocks noChangeAspect="1"/>
          </p:cNvPicPr>
          <p:nvPr/>
        </p:nvPicPr>
        <p:blipFill>
          <a:blip r:embed="rId3"/>
          <a:stretch>
            <a:fillRect/>
          </a:stretch>
        </p:blipFill>
        <p:spPr>
          <a:xfrm>
            <a:off x="903182" y="2567561"/>
            <a:ext cx="4469188" cy="933388"/>
          </a:xfrm>
          <a:prstGeom prst="rect">
            <a:avLst/>
          </a:prstGeom>
        </p:spPr>
      </p:pic>
      <p:grpSp>
        <p:nvGrpSpPr>
          <p:cNvPr id="11" name="群組 10">
            <a:extLst>
              <a:ext uri="{FF2B5EF4-FFF2-40B4-BE49-F238E27FC236}">
                <a16:creationId xmlns:a16="http://schemas.microsoft.com/office/drawing/2014/main" id="{30E93959-44ED-4986-9E36-43FE5013AA7C}"/>
              </a:ext>
            </a:extLst>
          </p:cNvPr>
          <p:cNvGrpSpPr/>
          <p:nvPr/>
        </p:nvGrpSpPr>
        <p:grpSpPr>
          <a:xfrm>
            <a:off x="698770" y="3500949"/>
            <a:ext cx="4961466" cy="2114597"/>
            <a:chOff x="1049867" y="3750733"/>
            <a:chExt cx="4961466" cy="2114597"/>
          </a:xfrm>
        </p:grpSpPr>
        <p:pic>
          <p:nvPicPr>
            <p:cNvPr id="5" name="圖片 4">
              <a:extLst>
                <a:ext uri="{FF2B5EF4-FFF2-40B4-BE49-F238E27FC236}">
                  <a16:creationId xmlns:a16="http://schemas.microsoft.com/office/drawing/2014/main" id="{A1DBC31F-1735-4701-807F-B5BD7D400918}"/>
                </a:ext>
              </a:extLst>
            </p:cNvPr>
            <p:cNvPicPr>
              <a:picLocks noChangeAspect="1"/>
            </p:cNvPicPr>
            <p:nvPr/>
          </p:nvPicPr>
          <p:blipFill>
            <a:blip r:embed="rId4"/>
            <a:stretch>
              <a:fillRect/>
            </a:stretch>
          </p:blipFill>
          <p:spPr>
            <a:xfrm>
              <a:off x="1155298" y="3888640"/>
              <a:ext cx="4796768" cy="1976690"/>
            </a:xfrm>
            <a:prstGeom prst="rect">
              <a:avLst/>
            </a:prstGeom>
          </p:spPr>
        </p:pic>
        <p:sp>
          <p:nvSpPr>
            <p:cNvPr id="9" name="矩形 8">
              <a:extLst>
                <a:ext uri="{FF2B5EF4-FFF2-40B4-BE49-F238E27FC236}">
                  <a16:creationId xmlns:a16="http://schemas.microsoft.com/office/drawing/2014/main" id="{0DC10EC2-F47F-45DD-883A-8C4D208BE9C7}"/>
                </a:ext>
              </a:extLst>
            </p:cNvPr>
            <p:cNvSpPr/>
            <p:nvPr/>
          </p:nvSpPr>
          <p:spPr>
            <a:xfrm>
              <a:off x="1049867" y="3750733"/>
              <a:ext cx="4961466" cy="877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矩形: 圓角 9">
              <a:extLst>
                <a:ext uri="{FF2B5EF4-FFF2-40B4-BE49-F238E27FC236}">
                  <a16:creationId xmlns:a16="http://schemas.microsoft.com/office/drawing/2014/main" id="{422C357A-2708-4046-9199-31B9DE51AE64}"/>
                </a:ext>
              </a:extLst>
            </p:cNvPr>
            <p:cNvSpPr/>
            <p:nvPr/>
          </p:nvSpPr>
          <p:spPr>
            <a:xfrm>
              <a:off x="1913467" y="4203717"/>
              <a:ext cx="939800" cy="424178"/>
            </a:xfrm>
            <a:prstGeom prst="round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收入</a:t>
              </a:r>
            </a:p>
          </p:txBody>
        </p:sp>
        <p:sp>
          <p:nvSpPr>
            <p:cNvPr id="13" name="矩形: 圓角 12">
              <a:extLst>
                <a:ext uri="{FF2B5EF4-FFF2-40B4-BE49-F238E27FC236}">
                  <a16:creationId xmlns:a16="http://schemas.microsoft.com/office/drawing/2014/main" id="{066469D0-3ADF-453F-BC06-67BE887345E0}"/>
                </a:ext>
              </a:extLst>
            </p:cNvPr>
            <p:cNvSpPr/>
            <p:nvPr/>
          </p:nvSpPr>
          <p:spPr>
            <a:xfrm>
              <a:off x="4631267" y="4203717"/>
              <a:ext cx="939800" cy="424178"/>
            </a:xfrm>
            <a:prstGeom prst="round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年齡</a:t>
              </a:r>
            </a:p>
          </p:txBody>
        </p:sp>
      </p:grpSp>
      <p:sp>
        <p:nvSpPr>
          <p:cNvPr id="14" name="矩形 13">
            <a:extLst>
              <a:ext uri="{FF2B5EF4-FFF2-40B4-BE49-F238E27FC236}">
                <a16:creationId xmlns:a16="http://schemas.microsoft.com/office/drawing/2014/main" id="{37D55E5A-71F7-4453-AB08-8873CDA5FE6D}"/>
              </a:ext>
            </a:extLst>
          </p:cNvPr>
          <p:cNvSpPr/>
          <p:nvPr/>
        </p:nvSpPr>
        <p:spPr>
          <a:xfrm>
            <a:off x="903182" y="5773173"/>
            <a:ext cx="494366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Which attribute is the best for classification?</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pic>
        <p:nvPicPr>
          <p:cNvPr id="15" name="圖片 14">
            <a:extLst>
              <a:ext uri="{FF2B5EF4-FFF2-40B4-BE49-F238E27FC236}">
                <a16:creationId xmlns:a16="http://schemas.microsoft.com/office/drawing/2014/main" id="{6685E9D1-CEF1-483D-A00C-62EA69A35C4D}"/>
              </a:ext>
            </a:extLst>
          </p:cNvPr>
          <p:cNvPicPr>
            <a:picLocks noChangeAspect="1"/>
          </p:cNvPicPr>
          <p:nvPr/>
        </p:nvPicPr>
        <p:blipFill>
          <a:blip r:embed="rId5"/>
          <a:stretch>
            <a:fillRect/>
          </a:stretch>
        </p:blipFill>
        <p:spPr>
          <a:xfrm>
            <a:off x="6646333" y="3071331"/>
            <a:ext cx="4699001" cy="1026047"/>
          </a:xfrm>
          <a:prstGeom prst="rect">
            <a:avLst/>
          </a:prstGeom>
        </p:spPr>
      </p:pic>
      <p:sp>
        <p:nvSpPr>
          <p:cNvPr id="16" name="矩形 15">
            <a:extLst>
              <a:ext uri="{FF2B5EF4-FFF2-40B4-BE49-F238E27FC236}">
                <a16:creationId xmlns:a16="http://schemas.microsoft.com/office/drawing/2014/main" id="{C68C55AC-3FAF-42F3-B89E-16FBE19BA336}"/>
              </a:ext>
            </a:extLst>
          </p:cNvPr>
          <p:cNvSpPr/>
          <p:nvPr/>
        </p:nvSpPr>
        <p:spPr>
          <a:xfrm>
            <a:off x="6676115" y="4305679"/>
            <a:ext cx="112024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High degree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of impurity</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7" name="矩形 16">
            <a:extLst>
              <a:ext uri="{FF2B5EF4-FFF2-40B4-BE49-F238E27FC236}">
                <a16:creationId xmlns:a16="http://schemas.microsoft.com/office/drawing/2014/main" id="{8851FF5E-F4A8-4DC4-876F-8D221D813C25}"/>
              </a:ext>
            </a:extLst>
          </p:cNvPr>
          <p:cNvSpPr/>
          <p:nvPr/>
        </p:nvSpPr>
        <p:spPr>
          <a:xfrm>
            <a:off x="8327235" y="4305679"/>
            <a:ext cx="106734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Low degree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of impurity</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8" name="矩形 17">
            <a:extLst>
              <a:ext uri="{FF2B5EF4-FFF2-40B4-BE49-F238E27FC236}">
                <a16:creationId xmlns:a16="http://schemas.microsoft.com/office/drawing/2014/main" id="{49345B5F-C086-4095-A906-302FB4ACCED6}"/>
              </a:ext>
            </a:extLst>
          </p:cNvPr>
          <p:cNvSpPr/>
          <p:nvPr/>
        </p:nvSpPr>
        <p:spPr>
          <a:xfrm>
            <a:off x="10456332" y="4305679"/>
            <a:ext cx="512704"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Pure</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9" name="矩形 18">
            <a:extLst>
              <a:ext uri="{FF2B5EF4-FFF2-40B4-BE49-F238E27FC236}">
                <a16:creationId xmlns:a16="http://schemas.microsoft.com/office/drawing/2014/main" id="{A771B2C5-C31F-4FE0-ACAD-082C9FA39299}"/>
              </a:ext>
            </a:extLst>
          </p:cNvPr>
          <p:cNvSpPr/>
          <p:nvPr/>
        </p:nvSpPr>
        <p:spPr>
          <a:xfrm>
            <a:off x="7682012" y="2520977"/>
            <a:ext cx="262764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不純度</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(Node Impurity)</a:t>
            </a: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403322744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衡量資料一致性 </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熵</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「熵」指的是真實分布的自信息量，也就是該分布自身的不確定性的度量</a:t>
            </a: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99F9E931-BA29-4544-BC7A-77C66A0D388C}"/>
              </a:ext>
            </a:extLst>
          </p:cNvPr>
          <p:cNvSpPr/>
          <p:nvPr/>
        </p:nvSpPr>
        <p:spPr>
          <a:xfrm>
            <a:off x="1919536" y="1412776"/>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A4629659-371E-4C98-BA17-78F9D6AB42FD}"/>
              </a:ext>
            </a:extLst>
          </p:cNvPr>
          <p:cNvSpPr txBox="1"/>
          <p:nvPr/>
        </p:nvSpPr>
        <p:spPr>
          <a:xfrm>
            <a:off x="390523" y="1340768"/>
            <a:ext cx="5776095" cy="3277820"/>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概念</a:t>
            </a:r>
            <a:endParaRPr kumimoji="0" lang="en-US" altLang="zh-TW"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範例</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丟銅板 若銅板是公平的，則丟出正面與反面的機率是一樣的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C00000"/>
                </a:solidFill>
                <a:effectLst/>
                <a:highlight>
                  <a:srgbClr val="FFFFFF"/>
                </a:highlight>
                <a:uLnTx/>
                <a:uFillTx/>
                <a:latin typeface="微軟正黑體" panose="020B0604030504040204" pitchFamily="34" charset="-120"/>
                <a:ea typeface="微軟正黑體" panose="020B0604030504040204" pitchFamily="34" charset="-120"/>
                <a:cs typeface="+mn-cs"/>
              </a:rPr>
              <a:t>最凌亂</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若銅板是動過手腳的，則丟出正面與反面的機率不會是一樣的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C00000"/>
                </a:solidFill>
                <a:effectLst/>
                <a:highlight>
                  <a:srgbClr val="FFFFFF"/>
                </a:highlight>
                <a:uLnTx/>
                <a:uFillTx/>
                <a:latin typeface="微軟正黑體" panose="020B0604030504040204" pitchFamily="34" charset="-120"/>
                <a:ea typeface="微軟正黑體" panose="020B0604030504040204" pitchFamily="34" charset="-120"/>
                <a:cs typeface="+mn-cs"/>
              </a:rPr>
              <a:t>愈不凌亂</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給定一組丟銅板後之資料集合</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，該組資料的熵值計算公式為 </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Ex: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若丟了</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14</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次銅板，出現了</a:t>
            </a:r>
            <a:r>
              <a:rPr kumimoji="0" lang="en-US" altLang="zh-TW" sz="1200" b="0" i="0" u="none" strike="noStrike" kern="1200" cap="none" spc="0" normalizeH="0" baseline="0" noProof="0" dirty="0">
                <a:ln>
                  <a:noFill/>
                </a:ln>
                <a:solidFill>
                  <a:srgbClr val="C00000"/>
                </a:solidFill>
                <a:effectLst/>
                <a:highlight>
                  <a:srgbClr val="FFFFFF"/>
                </a:highlight>
                <a:uLnTx/>
                <a:uFillTx/>
                <a:latin typeface="微軟正黑體" panose="020B0604030504040204" pitchFamily="34" charset="-120"/>
                <a:ea typeface="微軟正黑體" panose="020B0604030504040204" pitchFamily="34" charset="-120"/>
                <a:cs typeface="+mn-cs"/>
              </a:rPr>
              <a:t>9</a:t>
            </a:r>
            <a:r>
              <a:rPr kumimoji="0" lang="zh-TW" altLang="en-US" sz="1200" b="0" i="0" u="none" strike="noStrike" kern="1200" cap="none" spc="0" normalizeH="0" baseline="0" noProof="0" dirty="0">
                <a:ln>
                  <a:noFill/>
                </a:ln>
                <a:solidFill>
                  <a:srgbClr val="C00000"/>
                </a:solidFill>
                <a:effectLst/>
                <a:highlight>
                  <a:srgbClr val="FFFFFF"/>
                </a:highlight>
                <a:uLnTx/>
                <a:uFillTx/>
                <a:latin typeface="微軟正黑體" panose="020B0604030504040204" pitchFamily="34" charset="-120"/>
                <a:ea typeface="微軟正黑體" panose="020B0604030504040204" pitchFamily="34" charset="-120"/>
                <a:cs typeface="+mn-cs"/>
              </a:rPr>
              <a:t>個正面</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與</a:t>
            </a:r>
            <a:r>
              <a:rPr kumimoji="0" lang="en-US" altLang="zh-TW" sz="1200" b="0" i="0" u="none" strike="noStrike" kern="1200" cap="none" spc="0" normalizeH="0" baseline="0" noProof="0" dirty="0">
                <a:ln>
                  <a:noFill/>
                </a:ln>
                <a:solidFill>
                  <a:srgbClr val="C00000"/>
                </a:solidFill>
                <a:effectLst/>
                <a:highlight>
                  <a:srgbClr val="FFFFFF"/>
                </a:highlight>
                <a:uLnTx/>
                <a:uFillTx/>
                <a:latin typeface="微軟正黑體" panose="020B0604030504040204" pitchFamily="34" charset="-120"/>
                <a:ea typeface="微軟正黑體" panose="020B0604030504040204" pitchFamily="34" charset="-120"/>
                <a:cs typeface="+mn-cs"/>
              </a:rPr>
              <a:t>5</a:t>
            </a:r>
            <a:r>
              <a:rPr kumimoji="0" lang="zh-TW" altLang="en-US" sz="1200" b="0" i="0" u="none" strike="noStrike" kern="1200" cap="none" spc="0" normalizeH="0" baseline="0" noProof="0" dirty="0">
                <a:ln>
                  <a:noFill/>
                </a:ln>
                <a:solidFill>
                  <a:srgbClr val="C00000"/>
                </a:solidFill>
                <a:effectLst/>
                <a:highlight>
                  <a:srgbClr val="FFFFFF"/>
                </a:highlight>
                <a:uLnTx/>
                <a:uFillTx/>
                <a:latin typeface="微軟正黑體" panose="020B0604030504040204" pitchFamily="34" charset="-120"/>
                <a:ea typeface="微軟正黑體" panose="020B0604030504040204" pitchFamily="34" charset="-120"/>
                <a:cs typeface="+mn-cs"/>
              </a:rPr>
              <a:t>個反面</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記為</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[9+, 5-])</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，則這個 範例的熵為</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Entropy([9+, 5-])= -(9/14)log2 (9/14) – (5/14) log2 (5/14) = 0.94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若銅板丟出正面與反面的數量是</a:t>
            </a:r>
            <a:r>
              <a:rPr kumimoji="0" lang="zh-TW" altLang="en-US"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一樣</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，則熵為 </a:t>
            </a:r>
            <a:r>
              <a:rPr kumimoji="0" lang="en-US" altLang="zh-TW" sz="1200" b="1" i="0" u="none" strike="noStrike" kern="1200" cap="none" spc="0" normalizeH="0" baseline="0" noProof="0" dirty="0">
                <a:ln>
                  <a:noFill/>
                </a:ln>
                <a:solidFill>
                  <a:srgbClr val="C00000"/>
                </a:solidFill>
                <a:effectLst/>
                <a:highlight>
                  <a:srgbClr val="FFFFFF"/>
                </a:highlight>
                <a:uLnTx/>
                <a:uFillTx/>
                <a:latin typeface="微軟正黑體" panose="020B0604030504040204" pitchFamily="34" charset="-120"/>
                <a:ea typeface="微軟正黑體" panose="020B0604030504040204" pitchFamily="34" charset="-120"/>
                <a:cs typeface="+mn-cs"/>
              </a:rPr>
              <a:t>1</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最凌亂</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若銅板是動過手腳的，不論怎麼丟都只會出現正面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或反面</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，則熵為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0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最不凌亂</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737572"/>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7" name="圖片 26">
            <a:extLst>
              <a:ext uri="{FF2B5EF4-FFF2-40B4-BE49-F238E27FC236}">
                <a16:creationId xmlns:a16="http://schemas.microsoft.com/office/drawing/2014/main" id="{F580A63D-E9E8-4E3A-B639-FE72107019F0}"/>
              </a:ext>
            </a:extLst>
          </p:cNvPr>
          <p:cNvPicPr>
            <a:picLocks noChangeAspect="1"/>
          </p:cNvPicPr>
          <p:nvPr/>
        </p:nvPicPr>
        <p:blipFill rotWithShape="1">
          <a:blip r:embed="rId3"/>
          <a:srcRect r="40559" b="-7395"/>
          <a:stretch/>
        </p:blipFill>
        <p:spPr>
          <a:xfrm>
            <a:off x="7502297" y="1745711"/>
            <a:ext cx="2996149" cy="576064"/>
          </a:xfrm>
          <a:prstGeom prst="rect">
            <a:avLst/>
          </a:prstGeom>
        </p:spPr>
      </p:pic>
      <p:sp>
        <p:nvSpPr>
          <p:cNvPr id="30" name="矩形 29">
            <a:extLst>
              <a:ext uri="{FF2B5EF4-FFF2-40B4-BE49-F238E27FC236}">
                <a16:creationId xmlns:a16="http://schemas.microsoft.com/office/drawing/2014/main" id="{635B0C7B-D2E9-43D0-98B5-16DD92DE087C}"/>
              </a:ext>
            </a:extLst>
          </p:cNvPr>
          <p:cNvSpPr/>
          <p:nvPr/>
        </p:nvSpPr>
        <p:spPr>
          <a:xfrm>
            <a:off x="8472053" y="1351751"/>
            <a:ext cx="105663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Entropy</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1" name="矩形: 圓角 50">
            <a:extLst>
              <a:ext uri="{FF2B5EF4-FFF2-40B4-BE49-F238E27FC236}">
                <a16:creationId xmlns:a16="http://schemas.microsoft.com/office/drawing/2014/main" id="{81CCBF69-D662-44E9-A7E1-801DC87A7305}"/>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Logistic Regression</a:t>
            </a:r>
          </a:p>
        </p:txBody>
      </p:sp>
      <p:pic>
        <p:nvPicPr>
          <p:cNvPr id="2" name="圖片 1">
            <a:extLst>
              <a:ext uri="{FF2B5EF4-FFF2-40B4-BE49-F238E27FC236}">
                <a16:creationId xmlns:a16="http://schemas.microsoft.com/office/drawing/2014/main" id="{F4C3522B-4D4D-467E-B6D9-151C1474DA45}"/>
              </a:ext>
            </a:extLst>
          </p:cNvPr>
          <p:cNvPicPr>
            <a:picLocks noChangeAspect="1"/>
          </p:cNvPicPr>
          <p:nvPr/>
        </p:nvPicPr>
        <p:blipFill>
          <a:blip r:embed="rId4"/>
          <a:stretch>
            <a:fillRect/>
          </a:stretch>
        </p:blipFill>
        <p:spPr>
          <a:xfrm>
            <a:off x="1697831" y="2624552"/>
            <a:ext cx="2831836" cy="304844"/>
          </a:xfrm>
          <a:prstGeom prst="rect">
            <a:avLst/>
          </a:prstGeom>
        </p:spPr>
      </p:pic>
      <p:pic>
        <p:nvPicPr>
          <p:cNvPr id="4" name="圖片 3">
            <a:extLst>
              <a:ext uri="{FF2B5EF4-FFF2-40B4-BE49-F238E27FC236}">
                <a16:creationId xmlns:a16="http://schemas.microsoft.com/office/drawing/2014/main" id="{CA60BBBB-DE5C-4370-9FFC-7A213BDC609B}"/>
              </a:ext>
            </a:extLst>
          </p:cNvPr>
          <p:cNvPicPr>
            <a:picLocks noChangeAspect="1"/>
          </p:cNvPicPr>
          <p:nvPr/>
        </p:nvPicPr>
        <p:blipFill>
          <a:blip r:embed="rId5"/>
          <a:stretch>
            <a:fillRect/>
          </a:stretch>
        </p:blipFill>
        <p:spPr>
          <a:xfrm>
            <a:off x="6504144" y="2346403"/>
            <a:ext cx="4992456" cy="3661948"/>
          </a:xfrm>
          <a:prstGeom prst="rect">
            <a:avLst/>
          </a:prstGeom>
        </p:spPr>
      </p:pic>
    </p:spTree>
    <p:extLst>
      <p:ext uri="{BB962C8B-B14F-4D97-AF65-F5344CB8AC3E}">
        <p14:creationId xmlns:p14="http://schemas.microsoft.com/office/powerpoint/2010/main" val="36569091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9" name="群組 1038">
            <a:extLst>
              <a:ext uri="{FF2B5EF4-FFF2-40B4-BE49-F238E27FC236}">
                <a16:creationId xmlns:a16="http://schemas.microsoft.com/office/drawing/2014/main" id="{5A3FBAF3-833C-375C-036C-B37CBACE6415}"/>
              </a:ext>
            </a:extLst>
          </p:cNvPr>
          <p:cNvGrpSpPr/>
          <p:nvPr/>
        </p:nvGrpSpPr>
        <p:grpSpPr>
          <a:xfrm>
            <a:off x="1076326" y="1278251"/>
            <a:ext cx="10277475" cy="4824952"/>
            <a:chOff x="304800" y="1138044"/>
            <a:chExt cx="11692015" cy="5489035"/>
          </a:xfrm>
        </p:grpSpPr>
        <p:sp>
          <p:nvSpPr>
            <p:cNvPr id="33" name="矩形: 圓角 32">
              <a:extLst>
                <a:ext uri="{FF2B5EF4-FFF2-40B4-BE49-F238E27FC236}">
                  <a16:creationId xmlns:a16="http://schemas.microsoft.com/office/drawing/2014/main" id="{E5E7DE8A-12A6-CA27-4802-36635D2F3909}"/>
                </a:ext>
              </a:extLst>
            </p:cNvPr>
            <p:cNvSpPr/>
            <p:nvPr/>
          </p:nvSpPr>
          <p:spPr>
            <a:xfrm>
              <a:off x="4493989" y="1369673"/>
              <a:ext cx="4008369" cy="4781550"/>
            </a:xfrm>
            <a:prstGeom prst="roundRect">
              <a:avLst>
                <a:gd name="adj" fmla="val 2778"/>
              </a:avLst>
            </a:prstGeom>
            <a:noFill/>
            <a:ln w="28575">
              <a:solidFill>
                <a:srgbClr val="1986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7" name="矩形: 圓角 46">
              <a:extLst>
                <a:ext uri="{FF2B5EF4-FFF2-40B4-BE49-F238E27FC236}">
                  <a16:creationId xmlns:a16="http://schemas.microsoft.com/office/drawing/2014/main" id="{EA3B3DFC-32AF-470E-65D1-A81A72B0580D}"/>
                </a:ext>
              </a:extLst>
            </p:cNvPr>
            <p:cNvSpPr/>
            <p:nvPr/>
          </p:nvSpPr>
          <p:spPr>
            <a:xfrm>
              <a:off x="8576747" y="1369673"/>
              <a:ext cx="3420068" cy="4781550"/>
            </a:xfrm>
            <a:prstGeom prst="roundRect">
              <a:avLst>
                <a:gd name="adj" fmla="val 2778"/>
              </a:avLst>
            </a:prstGeom>
            <a:noFill/>
            <a:ln w="28575">
              <a:solidFill>
                <a:srgbClr val="404F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25" name="箭號: 弧形左彎 1024">
              <a:extLst>
                <a:ext uri="{FF2B5EF4-FFF2-40B4-BE49-F238E27FC236}">
                  <a16:creationId xmlns:a16="http://schemas.microsoft.com/office/drawing/2014/main" id="{2DA98818-94D8-56BB-9FBF-25F7692EC3C0}"/>
                </a:ext>
              </a:extLst>
            </p:cNvPr>
            <p:cNvSpPr/>
            <p:nvPr/>
          </p:nvSpPr>
          <p:spPr>
            <a:xfrm rot="5400000">
              <a:off x="7068422" y="4165504"/>
              <a:ext cx="914782" cy="4008368"/>
            </a:xfrm>
            <a:prstGeom prst="curvedLeftArrow">
              <a:avLst>
                <a:gd name="adj1" fmla="val 16628"/>
                <a:gd name="adj2" fmla="val 50000"/>
                <a:gd name="adj3" fmla="val 25000"/>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0" name="箭號: 弧形左彎 59">
              <a:extLst>
                <a:ext uri="{FF2B5EF4-FFF2-40B4-BE49-F238E27FC236}">
                  <a16:creationId xmlns:a16="http://schemas.microsoft.com/office/drawing/2014/main" id="{5746D2F7-8E81-FFEF-7859-48598C747B4A}"/>
                </a:ext>
              </a:extLst>
            </p:cNvPr>
            <p:cNvSpPr/>
            <p:nvPr/>
          </p:nvSpPr>
          <p:spPr>
            <a:xfrm>
              <a:off x="3450097" y="2390775"/>
              <a:ext cx="778409" cy="3097552"/>
            </a:xfrm>
            <a:prstGeom prst="curvedLeftArrow">
              <a:avLst>
                <a:gd name="adj1" fmla="val 16628"/>
                <a:gd name="adj2" fmla="val 50000"/>
                <a:gd name="adj3" fmla="val 25000"/>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1" name="箭號: 弧形左彎 40">
              <a:extLst>
                <a:ext uri="{FF2B5EF4-FFF2-40B4-BE49-F238E27FC236}">
                  <a16:creationId xmlns:a16="http://schemas.microsoft.com/office/drawing/2014/main" id="{9AE4E3CF-B3D9-7F5A-4BD7-A85B5C2D8474}"/>
                </a:ext>
              </a:extLst>
            </p:cNvPr>
            <p:cNvSpPr/>
            <p:nvPr/>
          </p:nvSpPr>
          <p:spPr>
            <a:xfrm rot="5400000">
              <a:off x="5839988" y="2465051"/>
              <a:ext cx="1156100" cy="2891821"/>
            </a:xfrm>
            <a:prstGeom prst="curvedLeftArrow">
              <a:avLst>
                <a:gd name="adj1" fmla="val 16628"/>
                <a:gd name="adj2" fmla="val 50000"/>
                <a:gd name="adj3" fmla="val 25000"/>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 name="Rectangle 3">
              <a:extLst>
                <a:ext uri="{FF2B5EF4-FFF2-40B4-BE49-F238E27FC236}">
                  <a16:creationId xmlns:a16="http://schemas.microsoft.com/office/drawing/2014/main" id="{158C0090-D35C-E958-479A-DAB5BB243EFF}"/>
                </a:ext>
              </a:extLst>
            </p:cNvPr>
            <p:cNvSpPr/>
            <p:nvPr/>
          </p:nvSpPr>
          <p:spPr>
            <a:xfrm>
              <a:off x="706818" y="1645516"/>
              <a:ext cx="1522032" cy="914782"/>
            </a:xfrm>
            <a:prstGeom prst="rect">
              <a:avLst/>
            </a:prstGeom>
            <a:solidFill>
              <a:srgbClr val="249DCE">
                <a:lumMod val="75000"/>
              </a:srgbClr>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5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Collect</a:t>
              </a:r>
              <a:endParaRPr kumimoji="0" lang="en-TW" sz="10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9" name="Rectangle 3">
              <a:extLst>
                <a:ext uri="{FF2B5EF4-FFF2-40B4-BE49-F238E27FC236}">
                  <a16:creationId xmlns:a16="http://schemas.microsoft.com/office/drawing/2014/main" id="{B47747AC-C63A-3F62-B6D5-734F8BA10660}"/>
                </a:ext>
              </a:extLst>
            </p:cNvPr>
            <p:cNvSpPr/>
            <p:nvPr/>
          </p:nvSpPr>
          <p:spPr>
            <a:xfrm>
              <a:off x="2659443" y="1645515"/>
              <a:ext cx="1522032" cy="914783"/>
            </a:xfrm>
            <a:prstGeom prst="rect">
              <a:avLst/>
            </a:prstGeom>
            <a:gradFill flip="none" rotWithShape="1">
              <a:gsLst>
                <a:gs pos="0">
                  <a:srgbClr val="249DCE">
                    <a:lumMod val="75000"/>
                    <a:tint val="66000"/>
                    <a:satMod val="160000"/>
                  </a:srgbClr>
                </a:gs>
                <a:gs pos="50000">
                  <a:srgbClr val="249DCE">
                    <a:lumMod val="75000"/>
                    <a:tint val="44500"/>
                    <a:satMod val="160000"/>
                  </a:srgbClr>
                </a:gs>
                <a:gs pos="100000">
                  <a:srgbClr val="249DCE">
                    <a:lumMod val="75000"/>
                    <a:tint val="23500"/>
                    <a:satMod val="160000"/>
                  </a:srgbClr>
                </a:gs>
              </a:gsLst>
              <a:lin ang="81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Feature Engineering or automated feature extraction</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11" name="Rectangle 3">
              <a:extLst>
                <a:ext uri="{FF2B5EF4-FFF2-40B4-BE49-F238E27FC236}">
                  <a16:creationId xmlns:a16="http://schemas.microsoft.com/office/drawing/2014/main" id="{893A06C5-2550-437B-42BD-8C69DFC7A9C2}"/>
                </a:ext>
              </a:extLst>
            </p:cNvPr>
            <p:cNvSpPr/>
            <p:nvPr/>
          </p:nvSpPr>
          <p:spPr>
            <a:xfrm>
              <a:off x="706817" y="2714264"/>
              <a:ext cx="1522032" cy="1084474"/>
            </a:xfrm>
            <a:prstGeom prst="rect">
              <a:avLst/>
            </a:prstGeom>
            <a:gradFill flip="none" rotWithShape="1">
              <a:gsLst>
                <a:gs pos="0">
                  <a:srgbClr val="249DCE">
                    <a:lumMod val="75000"/>
                    <a:tint val="66000"/>
                    <a:satMod val="160000"/>
                  </a:srgbClr>
                </a:gs>
                <a:gs pos="50000">
                  <a:srgbClr val="249DCE">
                    <a:lumMod val="75000"/>
                    <a:tint val="44500"/>
                    <a:satMod val="160000"/>
                  </a:srgbClr>
                </a:gs>
                <a:gs pos="100000">
                  <a:srgbClr val="249DCE">
                    <a:lumMod val="75000"/>
                    <a:tint val="23500"/>
                    <a:satMod val="160000"/>
                  </a:srgbClr>
                </a:gs>
              </a:gsLst>
              <a:lin ang="81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Prepare</a:t>
              </a: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(Clean, normalize,</a:t>
              </a: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Standardize, etc..)</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12" name="Rectangle 3">
              <a:extLst>
                <a:ext uri="{FF2B5EF4-FFF2-40B4-BE49-F238E27FC236}">
                  <a16:creationId xmlns:a16="http://schemas.microsoft.com/office/drawing/2014/main" id="{AEDE63ED-CF21-68A9-63B5-28DAD9751ABF}"/>
                </a:ext>
              </a:extLst>
            </p:cNvPr>
            <p:cNvSpPr/>
            <p:nvPr/>
          </p:nvSpPr>
          <p:spPr>
            <a:xfrm>
              <a:off x="706818" y="3960281"/>
              <a:ext cx="1522032" cy="409767"/>
            </a:xfrm>
            <a:prstGeom prst="rect">
              <a:avLst/>
            </a:prstGeom>
            <a:gradFill flip="none" rotWithShape="1">
              <a:gsLst>
                <a:gs pos="0">
                  <a:srgbClr val="249DCE">
                    <a:lumMod val="75000"/>
                    <a:tint val="66000"/>
                    <a:satMod val="160000"/>
                  </a:srgbClr>
                </a:gs>
                <a:gs pos="50000">
                  <a:srgbClr val="249DCE">
                    <a:lumMod val="75000"/>
                    <a:tint val="44500"/>
                    <a:satMod val="160000"/>
                  </a:srgbClr>
                </a:gs>
                <a:gs pos="100000">
                  <a:srgbClr val="249DCE">
                    <a:lumMod val="75000"/>
                    <a:tint val="23500"/>
                    <a:satMod val="160000"/>
                  </a:srgbClr>
                </a:gs>
              </a:gsLst>
              <a:lin ang="81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Label</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13" name="Rectangle 3">
              <a:extLst>
                <a:ext uri="{FF2B5EF4-FFF2-40B4-BE49-F238E27FC236}">
                  <a16:creationId xmlns:a16="http://schemas.microsoft.com/office/drawing/2014/main" id="{2F89DC21-0333-37D6-6BFA-92E496B3D18B}"/>
                </a:ext>
              </a:extLst>
            </p:cNvPr>
            <p:cNvSpPr/>
            <p:nvPr/>
          </p:nvSpPr>
          <p:spPr>
            <a:xfrm>
              <a:off x="706818" y="4531591"/>
              <a:ext cx="1522032" cy="1476948"/>
            </a:xfrm>
            <a:prstGeom prst="rect">
              <a:avLst/>
            </a:prstGeom>
            <a:gradFill flip="none" rotWithShape="1">
              <a:gsLst>
                <a:gs pos="0">
                  <a:srgbClr val="249DCE">
                    <a:lumMod val="75000"/>
                    <a:tint val="66000"/>
                    <a:satMod val="160000"/>
                  </a:srgbClr>
                </a:gs>
                <a:gs pos="50000">
                  <a:srgbClr val="249DCE">
                    <a:lumMod val="75000"/>
                    <a:tint val="44500"/>
                    <a:satMod val="160000"/>
                  </a:srgbClr>
                </a:gs>
                <a:gs pos="100000">
                  <a:srgbClr val="249DCE">
                    <a:lumMod val="75000"/>
                    <a:tint val="23500"/>
                    <a:satMod val="160000"/>
                  </a:srgbClr>
                </a:gs>
              </a:gsLst>
              <a:lin ang="81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altLang="zh-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Preprocess</a:t>
              </a: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engineering</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cxnSp>
          <p:nvCxnSpPr>
            <p:cNvPr id="15" name="接點: 肘形 14">
              <a:extLst>
                <a:ext uri="{FF2B5EF4-FFF2-40B4-BE49-F238E27FC236}">
                  <a16:creationId xmlns:a16="http://schemas.microsoft.com/office/drawing/2014/main" id="{7502C1B7-6A89-3059-A3DC-DC25092061AD}"/>
                </a:ext>
              </a:extLst>
            </p:cNvPr>
            <p:cNvCxnSpPr>
              <a:cxnSpLocks/>
              <a:stCxn id="11" idx="3"/>
              <a:endCxn id="9" idx="2"/>
            </p:cNvCxnSpPr>
            <p:nvPr/>
          </p:nvCxnSpPr>
          <p:spPr>
            <a:xfrm flipV="1">
              <a:off x="2228849" y="2560297"/>
              <a:ext cx="1191610" cy="696205"/>
            </a:xfrm>
            <a:prstGeom prst="bentConnector2">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接點: 肘形 15">
              <a:extLst>
                <a:ext uri="{FF2B5EF4-FFF2-40B4-BE49-F238E27FC236}">
                  <a16:creationId xmlns:a16="http://schemas.microsoft.com/office/drawing/2014/main" id="{F5A8D940-F6C0-6301-AAC1-D3C754B45056}"/>
                </a:ext>
              </a:extLst>
            </p:cNvPr>
            <p:cNvCxnSpPr>
              <a:cxnSpLocks/>
              <a:stCxn id="12" idx="3"/>
              <a:endCxn id="9" idx="2"/>
            </p:cNvCxnSpPr>
            <p:nvPr/>
          </p:nvCxnSpPr>
          <p:spPr>
            <a:xfrm flipV="1">
              <a:off x="2228850" y="2560298"/>
              <a:ext cx="1191609" cy="1604867"/>
            </a:xfrm>
            <a:prstGeom prst="bentConnector2">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19" name="接點: 肘形 18">
              <a:extLst>
                <a:ext uri="{FF2B5EF4-FFF2-40B4-BE49-F238E27FC236}">
                  <a16:creationId xmlns:a16="http://schemas.microsoft.com/office/drawing/2014/main" id="{9E2B9431-2037-44C1-B979-FC6907BF0E25}"/>
                </a:ext>
              </a:extLst>
            </p:cNvPr>
            <p:cNvCxnSpPr>
              <a:cxnSpLocks/>
              <a:stCxn id="13" idx="3"/>
              <a:endCxn id="9" idx="2"/>
            </p:cNvCxnSpPr>
            <p:nvPr/>
          </p:nvCxnSpPr>
          <p:spPr>
            <a:xfrm flipV="1">
              <a:off x="2228850" y="2560298"/>
              <a:ext cx="1191609" cy="2709767"/>
            </a:xfrm>
            <a:prstGeom prst="bentConnector2">
              <a:avLst/>
            </a:prstGeom>
            <a:ln w="28575">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22" name="矩形: 圓角 21">
              <a:extLst>
                <a:ext uri="{FF2B5EF4-FFF2-40B4-BE49-F238E27FC236}">
                  <a16:creationId xmlns:a16="http://schemas.microsoft.com/office/drawing/2014/main" id="{217EB41D-60CF-05F0-84C8-4BFB07617786}"/>
                </a:ext>
              </a:extLst>
            </p:cNvPr>
            <p:cNvSpPr/>
            <p:nvPr/>
          </p:nvSpPr>
          <p:spPr>
            <a:xfrm>
              <a:off x="304800" y="1369673"/>
              <a:ext cx="4114800" cy="4781550"/>
            </a:xfrm>
            <a:prstGeom prst="roundRect">
              <a:avLst>
                <a:gd name="adj" fmla="val 2778"/>
              </a:avLst>
            </a:prstGeom>
            <a:noFill/>
            <a:ln w="28575">
              <a:solidFill>
                <a:srgbClr val="1B76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3" name="Rectangle 3">
              <a:extLst>
                <a:ext uri="{FF2B5EF4-FFF2-40B4-BE49-F238E27FC236}">
                  <a16:creationId xmlns:a16="http://schemas.microsoft.com/office/drawing/2014/main" id="{BEB6D7EC-5036-2D36-D00A-DEBA8D9AB7F8}"/>
                </a:ext>
              </a:extLst>
            </p:cNvPr>
            <p:cNvSpPr/>
            <p:nvPr/>
          </p:nvSpPr>
          <p:spPr>
            <a:xfrm>
              <a:off x="1515459" y="1138044"/>
              <a:ext cx="1693482" cy="347323"/>
            </a:xfrm>
            <a:prstGeom prst="rect">
              <a:avLst/>
            </a:prstGeom>
            <a:solidFill>
              <a:srgbClr val="249DCE">
                <a:lumMod val="75000"/>
              </a:srgbClr>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2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Data Prep</a:t>
              </a:r>
              <a:endParaRPr kumimoji="0" lang="en-TW" sz="12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24" name="箭號: 向右 23">
              <a:extLst>
                <a:ext uri="{FF2B5EF4-FFF2-40B4-BE49-F238E27FC236}">
                  <a16:creationId xmlns:a16="http://schemas.microsoft.com/office/drawing/2014/main" id="{F079E179-0006-F81A-F387-32D54C33A827}"/>
                </a:ext>
              </a:extLst>
            </p:cNvPr>
            <p:cNvSpPr/>
            <p:nvPr/>
          </p:nvSpPr>
          <p:spPr>
            <a:xfrm>
              <a:off x="2303239" y="1929245"/>
              <a:ext cx="316293" cy="347323"/>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Rectangle 3">
              <a:extLst>
                <a:ext uri="{FF2B5EF4-FFF2-40B4-BE49-F238E27FC236}">
                  <a16:creationId xmlns:a16="http://schemas.microsoft.com/office/drawing/2014/main" id="{57866494-0FD2-348F-9B1C-4A21A136CE6A}"/>
                </a:ext>
              </a:extLst>
            </p:cNvPr>
            <p:cNvSpPr/>
            <p:nvPr/>
          </p:nvSpPr>
          <p:spPr>
            <a:xfrm>
              <a:off x="4896007" y="1645516"/>
              <a:ext cx="1522032" cy="911690"/>
            </a:xfrm>
            <a:prstGeom prst="rect">
              <a:avLst/>
            </a:prstGeom>
            <a:solidFill>
              <a:srgbClr val="19867F"/>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Train</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26" name="Rectangle 3">
              <a:extLst>
                <a:ext uri="{FF2B5EF4-FFF2-40B4-BE49-F238E27FC236}">
                  <a16:creationId xmlns:a16="http://schemas.microsoft.com/office/drawing/2014/main" id="{1E06C8BD-433F-8640-D983-F1BE949276C0}"/>
                </a:ext>
              </a:extLst>
            </p:cNvPr>
            <p:cNvSpPr/>
            <p:nvPr/>
          </p:nvSpPr>
          <p:spPr>
            <a:xfrm>
              <a:off x="6848632" y="1645515"/>
              <a:ext cx="1522032" cy="914783"/>
            </a:xfrm>
            <a:prstGeom prst="rect">
              <a:avLst/>
            </a:prstGeom>
            <a:solidFill>
              <a:srgbClr val="19867F"/>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Validate</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27" name="Rectangle 3">
              <a:extLst>
                <a:ext uri="{FF2B5EF4-FFF2-40B4-BE49-F238E27FC236}">
                  <a16:creationId xmlns:a16="http://schemas.microsoft.com/office/drawing/2014/main" id="{67FD665A-F15C-9A8D-D0F4-BFF2BCBDFC6F}"/>
                </a:ext>
              </a:extLst>
            </p:cNvPr>
            <p:cNvSpPr/>
            <p:nvPr/>
          </p:nvSpPr>
          <p:spPr>
            <a:xfrm>
              <a:off x="4896008" y="2720447"/>
              <a:ext cx="695168" cy="620901"/>
            </a:xfrm>
            <a:prstGeom prst="rect">
              <a:avLst/>
            </a:prstGeom>
            <a:gradFill flip="none" rotWithShape="1">
              <a:gsLst>
                <a:gs pos="0">
                  <a:srgbClr val="19867F">
                    <a:tint val="66000"/>
                    <a:satMod val="160000"/>
                  </a:srgbClr>
                </a:gs>
                <a:gs pos="50000">
                  <a:srgbClr val="19867F">
                    <a:tint val="44500"/>
                    <a:satMod val="160000"/>
                  </a:srgbClr>
                </a:gs>
                <a:gs pos="100000">
                  <a:srgbClr val="19867F">
                    <a:tint val="23500"/>
                    <a:satMod val="160000"/>
                  </a:srgbClr>
                </a:gs>
              </a:gsLst>
              <a:lin ang="162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Local Mode</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34" name="Rectangle 3">
              <a:extLst>
                <a:ext uri="{FF2B5EF4-FFF2-40B4-BE49-F238E27FC236}">
                  <a16:creationId xmlns:a16="http://schemas.microsoft.com/office/drawing/2014/main" id="{F1262E2D-295C-D1FA-AAB6-E0F88604F6A2}"/>
                </a:ext>
              </a:extLst>
            </p:cNvPr>
            <p:cNvSpPr/>
            <p:nvPr/>
          </p:nvSpPr>
          <p:spPr>
            <a:xfrm>
              <a:off x="5704648" y="1138044"/>
              <a:ext cx="1693482" cy="347323"/>
            </a:xfrm>
            <a:prstGeom prst="rect">
              <a:avLst/>
            </a:prstGeom>
            <a:solidFill>
              <a:srgbClr val="19867F"/>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2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Train &amp; Tune</a:t>
              </a:r>
              <a:endParaRPr kumimoji="0" lang="en-TW" sz="12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35" name="箭號: 向右 34">
              <a:extLst>
                <a:ext uri="{FF2B5EF4-FFF2-40B4-BE49-F238E27FC236}">
                  <a16:creationId xmlns:a16="http://schemas.microsoft.com/office/drawing/2014/main" id="{10EE6B81-C76E-813A-67F4-394CBBA67CF4}"/>
                </a:ext>
              </a:extLst>
            </p:cNvPr>
            <p:cNvSpPr/>
            <p:nvPr/>
          </p:nvSpPr>
          <p:spPr>
            <a:xfrm>
              <a:off x="6492428" y="1929245"/>
              <a:ext cx="316293" cy="347323"/>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7" name="Rectangle 3">
              <a:extLst>
                <a:ext uri="{FF2B5EF4-FFF2-40B4-BE49-F238E27FC236}">
                  <a16:creationId xmlns:a16="http://schemas.microsoft.com/office/drawing/2014/main" id="{2801B762-C579-81CE-DB26-876F084D9CB2}"/>
                </a:ext>
              </a:extLst>
            </p:cNvPr>
            <p:cNvSpPr/>
            <p:nvPr/>
          </p:nvSpPr>
          <p:spPr>
            <a:xfrm>
              <a:off x="5722871" y="2726150"/>
              <a:ext cx="695168" cy="620901"/>
            </a:xfrm>
            <a:prstGeom prst="rect">
              <a:avLst/>
            </a:prstGeom>
            <a:gradFill flip="none" rotWithShape="1">
              <a:gsLst>
                <a:gs pos="0">
                  <a:srgbClr val="19867F">
                    <a:tint val="66000"/>
                    <a:satMod val="160000"/>
                  </a:srgbClr>
                </a:gs>
                <a:gs pos="50000">
                  <a:srgbClr val="19867F">
                    <a:tint val="44500"/>
                    <a:satMod val="160000"/>
                  </a:srgbClr>
                </a:gs>
                <a:gs pos="100000">
                  <a:srgbClr val="19867F">
                    <a:tint val="23500"/>
                    <a:satMod val="160000"/>
                  </a:srgbClr>
                </a:gs>
              </a:gsLst>
              <a:lin ang="162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Script</a:t>
              </a: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Mode</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endParaRPr>
            </a:p>
          </p:txBody>
        </p:sp>
        <p:sp>
          <p:nvSpPr>
            <p:cNvPr id="38" name="箭號: 向右 37">
              <a:extLst>
                <a:ext uri="{FF2B5EF4-FFF2-40B4-BE49-F238E27FC236}">
                  <a16:creationId xmlns:a16="http://schemas.microsoft.com/office/drawing/2014/main" id="{097E5DDE-F00E-3505-9122-15985C7BB38F}"/>
                </a:ext>
              </a:extLst>
            </p:cNvPr>
            <p:cNvSpPr/>
            <p:nvPr/>
          </p:nvSpPr>
          <p:spPr>
            <a:xfrm>
              <a:off x="5507418" y="2857235"/>
              <a:ext cx="316293" cy="347323"/>
            </a:xfrm>
            <a:prstGeom prst="rightArrow">
              <a:avLst/>
            </a:prstGeom>
            <a:solidFill>
              <a:schemeClr val="accent4">
                <a:lumMod val="40000"/>
                <a:lumOff val="60000"/>
              </a:schemeClr>
            </a:solid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9" name="Rectangle 3">
              <a:extLst>
                <a:ext uri="{FF2B5EF4-FFF2-40B4-BE49-F238E27FC236}">
                  <a16:creationId xmlns:a16="http://schemas.microsoft.com/office/drawing/2014/main" id="{233B23F3-F068-C442-3C40-5B0C9EB57FDC}"/>
                </a:ext>
              </a:extLst>
            </p:cNvPr>
            <p:cNvSpPr/>
            <p:nvPr/>
          </p:nvSpPr>
          <p:spPr>
            <a:xfrm>
              <a:off x="6848632" y="2714265"/>
              <a:ext cx="1522032" cy="620901"/>
            </a:xfrm>
            <a:prstGeom prst="rect">
              <a:avLst/>
            </a:prstGeom>
            <a:gradFill flip="none" rotWithShape="1">
              <a:gsLst>
                <a:gs pos="0">
                  <a:srgbClr val="19867F">
                    <a:tint val="66000"/>
                    <a:satMod val="160000"/>
                  </a:srgbClr>
                </a:gs>
                <a:gs pos="50000">
                  <a:srgbClr val="19867F">
                    <a:tint val="44500"/>
                    <a:satMod val="160000"/>
                  </a:srgbClr>
                </a:gs>
                <a:gs pos="100000">
                  <a:srgbClr val="19867F">
                    <a:tint val="23500"/>
                    <a:satMod val="160000"/>
                  </a:srgbClr>
                </a:gs>
              </a:gsLst>
              <a:lin ang="162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Experiment</a:t>
              </a: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rPr>
                <a:t>DOE</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mn-cs"/>
                <a:sym typeface="Gill Sans"/>
              </a:endParaRPr>
            </a:p>
          </p:txBody>
        </p:sp>
        <p:sp>
          <p:nvSpPr>
            <p:cNvPr id="40" name="Rectangle 3">
              <a:extLst>
                <a:ext uri="{FF2B5EF4-FFF2-40B4-BE49-F238E27FC236}">
                  <a16:creationId xmlns:a16="http://schemas.microsoft.com/office/drawing/2014/main" id="{785EC8F0-43B8-AAF0-6596-CD11F66B0FB7}"/>
                </a:ext>
              </a:extLst>
            </p:cNvPr>
            <p:cNvSpPr/>
            <p:nvPr/>
          </p:nvSpPr>
          <p:spPr>
            <a:xfrm>
              <a:off x="6848632" y="3601455"/>
              <a:ext cx="1522032" cy="620901"/>
            </a:xfrm>
            <a:prstGeom prst="rect">
              <a:avLst/>
            </a:prstGeom>
            <a:solidFill>
              <a:srgbClr val="19867F"/>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Tune</a:t>
              </a: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HPO</a:t>
              </a:r>
              <a:endParaRPr kumimoji="0" lang="en-TW" sz="10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42" name="箭號: 向右 41">
              <a:extLst>
                <a:ext uri="{FF2B5EF4-FFF2-40B4-BE49-F238E27FC236}">
                  <a16:creationId xmlns:a16="http://schemas.microsoft.com/office/drawing/2014/main" id="{3D7FD578-60D1-5C22-6E65-FBD965BE128F}"/>
                </a:ext>
              </a:extLst>
            </p:cNvPr>
            <p:cNvSpPr/>
            <p:nvPr/>
          </p:nvSpPr>
          <p:spPr>
            <a:xfrm>
              <a:off x="4270073" y="1740523"/>
              <a:ext cx="588740" cy="724766"/>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5" name="Rectangle 3">
              <a:extLst>
                <a:ext uri="{FF2B5EF4-FFF2-40B4-BE49-F238E27FC236}">
                  <a16:creationId xmlns:a16="http://schemas.microsoft.com/office/drawing/2014/main" id="{7848CA4E-13BE-B090-33AE-29BDC625D54E}"/>
                </a:ext>
              </a:extLst>
            </p:cNvPr>
            <p:cNvSpPr/>
            <p:nvPr/>
          </p:nvSpPr>
          <p:spPr>
            <a:xfrm>
              <a:off x="9127745" y="1642424"/>
              <a:ext cx="1522032" cy="914783"/>
            </a:xfrm>
            <a:prstGeom prst="rect">
              <a:avLst/>
            </a:prstGeom>
            <a:solidFill>
              <a:srgbClr val="404F64"/>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altLang="zh-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Test</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48" name="Rectangle 3">
              <a:extLst>
                <a:ext uri="{FF2B5EF4-FFF2-40B4-BE49-F238E27FC236}">
                  <a16:creationId xmlns:a16="http://schemas.microsoft.com/office/drawing/2014/main" id="{C74E47DE-19A3-943D-0AC4-A1F43CF8A80C}"/>
                </a:ext>
              </a:extLst>
            </p:cNvPr>
            <p:cNvSpPr/>
            <p:nvPr/>
          </p:nvSpPr>
          <p:spPr>
            <a:xfrm>
              <a:off x="9445299" y="1138044"/>
              <a:ext cx="1848181" cy="347323"/>
            </a:xfrm>
            <a:prstGeom prst="rect">
              <a:avLst/>
            </a:prstGeom>
            <a:solidFill>
              <a:srgbClr val="404F64"/>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altLang="zh-TW" sz="12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Deploy &amp; Monitor</a:t>
              </a:r>
              <a:endParaRPr kumimoji="0" lang="en-TW" sz="12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2" name="Rectangle 3">
              <a:extLst>
                <a:ext uri="{FF2B5EF4-FFF2-40B4-BE49-F238E27FC236}">
                  <a16:creationId xmlns:a16="http://schemas.microsoft.com/office/drawing/2014/main" id="{47181F2A-719A-8D1C-5A91-C28F2DECB4AD}"/>
                </a:ext>
              </a:extLst>
            </p:cNvPr>
            <p:cNvSpPr/>
            <p:nvPr/>
          </p:nvSpPr>
          <p:spPr>
            <a:xfrm>
              <a:off x="9121405" y="2726150"/>
              <a:ext cx="1522032" cy="620901"/>
            </a:xfrm>
            <a:prstGeom prst="rect">
              <a:avLst/>
            </a:prstGeom>
            <a:solidFill>
              <a:srgbClr val="404F64"/>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Deploy</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3" name="Rectangle 3">
              <a:extLst>
                <a:ext uri="{FF2B5EF4-FFF2-40B4-BE49-F238E27FC236}">
                  <a16:creationId xmlns:a16="http://schemas.microsoft.com/office/drawing/2014/main" id="{EC336830-658C-E4F2-5EFA-E965FEE3300D}"/>
                </a:ext>
              </a:extLst>
            </p:cNvPr>
            <p:cNvSpPr/>
            <p:nvPr/>
          </p:nvSpPr>
          <p:spPr>
            <a:xfrm>
              <a:off x="10725307" y="2883117"/>
              <a:ext cx="934587" cy="620901"/>
            </a:xfrm>
            <a:prstGeom prst="rect">
              <a:avLst/>
            </a:prstGeom>
            <a:no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Perfect Model Selection</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5" name="箭號: 向右 54">
              <a:extLst>
                <a:ext uri="{FF2B5EF4-FFF2-40B4-BE49-F238E27FC236}">
                  <a16:creationId xmlns:a16="http://schemas.microsoft.com/office/drawing/2014/main" id="{575DA19A-6E73-D7CB-3A70-4330607AD712}"/>
                </a:ext>
              </a:extLst>
            </p:cNvPr>
            <p:cNvSpPr/>
            <p:nvPr/>
          </p:nvSpPr>
          <p:spPr>
            <a:xfrm>
              <a:off x="8410575" y="1740523"/>
              <a:ext cx="588740" cy="724766"/>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6" name="Rectangle 3">
              <a:extLst>
                <a:ext uri="{FF2B5EF4-FFF2-40B4-BE49-F238E27FC236}">
                  <a16:creationId xmlns:a16="http://schemas.microsoft.com/office/drawing/2014/main" id="{97E3C154-96A3-3363-B159-1923DEDF224E}"/>
                </a:ext>
              </a:extLst>
            </p:cNvPr>
            <p:cNvSpPr/>
            <p:nvPr/>
          </p:nvSpPr>
          <p:spPr>
            <a:xfrm>
              <a:off x="10696808" y="2154838"/>
              <a:ext cx="934587" cy="620901"/>
            </a:xfrm>
            <a:prstGeom prst="rect">
              <a:avLst/>
            </a:prstGeom>
            <a:no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A/B testing</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7" name="Rectangle 3">
              <a:extLst>
                <a:ext uri="{FF2B5EF4-FFF2-40B4-BE49-F238E27FC236}">
                  <a16:creationId xmlns:a16="http://schemas.microsoft.com/office/drawing/2014/main" id="{C02C2743-9A92-279B-DB00-4877C1372FEA}"/>
                </a:ext>
              </a:extLst>
            </p:cNvPr>
            <p:cNvSpPr/>
            <p:nvPr/>
          </p:nvSpPr>
          <p:spPr>
            <a:xfrm>
              <a:off x="9032708" y="3663776"/>
              <a:ext cx="778571" cy="1551800"/>
            </a:xfrm>
            <a:prstGeom prst="rect">
              <a:avLst/>
            </a:prstGeom>
            <a:gradFill flip="none" rotWithShape="1">
              <a:gsLst>
                <a:gs pos="0">
                  <a:srgbClr val="404F64">
                    <a:tint val="66000"/>
                    <a:satMod val="160000"/>
                  </a:srgbClr>
                </a:gs>
                <a:gs pos="50000">
                  <a:srgbClr val="404F64">
                    <a:tint val="44500"/>
                    <a:satMod val="160000"/>
                  </a:srgbClr>
                </a:gs>
                <a:gs pos="100000">
                  <a:srgbClr val="404F64">
                    <a:tint val="23500"/>
                    <a:satMod val="160000"/>
                  </a:srgbClr>
                </a:gs>
              </a:gsLst>
              <a:lin ang="162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Batch Transform</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8" name="Rectangle 3">
              <a:extLst>
                <a:ext uri="{FF2B5EF4-FFF2-40B4-BE49-F238E27FC236}">
                  <a16:creationId xmlns:a16="http://schemas.microsoft.com/office/drawing/2014/main" id="{1436C742-72E5-5329-3200-532203B78B51}"/>
                </a:ext>
              </a:extLst>
            </p:cNvPr>
            <p:cNvSpPr/>
            <p:nvPr/>
          </p:nvSpPr>
          <p:spPr>
            <a:xfrm>
              <a:off x="9963150" y="3663776"/>
              <a:ext cx="778571" cy="1551800"/>
            </a:xfrm>
            <a:prstGeom prst="rect">
              <a:avLst/>
            </a:prstGeom>
            <a:gradFill flip="none" rotWithShape="1">
              <a:gsLst>
                <a:gs pos="0">
                  <a:srgbClr val="404F64">
                    <a:tint val="66000"/>
                    <a:satMod val="160000"/>
                  </a:srgbClr>
                </a:gs>
                <a:gs pos="50000">
                  <a:srgbClr val="404F64">
                    <a:tint val="44500"/>
                    <a:satMod val="160000"/>
                  </a:srgbClr>
                </a:gs>
                <a:gs pos="100000">
                  <a:srgbClr val="404F64">
                    <a:tint val="23500"/>
                    <a:satMod val="160000"/>
                  </a:srgbClr>
                </a:gs>
              </a:gsLst>
              <a:lin ang="16200000" scaled="1"/>
              <a:tileRect/>
            </a:gra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Hosted Endpoint</a:t>
              </a:r>
              <a:endParaRPr kumimoji="0" lang="en-TW" sz="1000" b="1" i="0" u="none" strike="noStrike" kern="0" cap="none" spc="0" normalizeH="0" baseline="0" noProof="0" dirty="0">
                <a:ln>
                  <a:noFill/>
                </a:ln>
                <a:solidFill>
                  <a:srgbClr val="737572"/>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59" name="Rectangle 3">
              <a:extLst>
                <a:ext uri="{FF2B5EF4-FFF2-40B4-BE49-F238E27FC236}">
                  <a16:creationId xmlns:a16="http://schemas.microsoft.com/office/drawing/2014/main" id="{9F4AA3E7-42EE-3889-227B-D76C11A40BAD}"/>
                </a:ext>
              </a:extLst>
            </p:cNvPr>
            <p:cNvSpPr/>
            <p:nvPr/>
          </p:nvSpPr>
          <p:spPr>
            <a:xfrm>
              <a:off x="9032707" y="5270066"/>
              <a:ext cx="1709013" cy="738474"/>
            </a:xfrm>
            <a:prstGeom prst="rect">
              <a:avLst/>
            </a:prstGeom>
            <a:solidFill>
              <a:srgbClr val="404F64"/>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Monitor</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sp>
          <p:nvSpPr>
            <p:cNvPr id="62" name="箭號: 向右 61">
              <a:extLst>
                <a:ext uri="{FF2B5EF4-FFF2-40B4-BE49-F238E27FC236}">
                  <a16:creationId xmlns:a16="http://schemas.microsoft.com/office/drawing/2014/main" id="{2082E27F-313C-E3FB-09A9-3B2C0BF64DD3}"/>
                </a:ext>
              </a:extLst>
            </p:cNvPr>
            <p:cNvSpPr/>
            <p:nvPr/>
          </p:nvSpPr>
          <p:spPr>
            <a:xfrm rot="5400000">
              <a:off x="9724274" y="3352292"/>
              <a:ext cx="316293" cy="347323"/>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24" name="箭號: 向右 1023">
              <a:extLst>
                <a:ext uri="{FF2B5EF4-FFF2-40B4-BE49-F238E27FC236}">
                  <a16:creationId xmlns:a16="http://schemas.microsoft.com/office/drawing/2014/main" id="{81EE5EE7-AEF3-AAF9-917D-05FED84538C8}"/>
                </a:ext>
              </a:extLst>
            </p:cNvPr>
            <p:cNvSpPr/>
            <p:nvPr/>
          </p:nvSpPr>
          <p:spPr>
            <a:xfrm rot="16200000">
              <a:off x="4533399" y="3950859"/>
              <a:ext cx="1523607" cy="347323"/>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3" name="Rectangle 3">
              <a:extLst>
                <a:ext uri="{FF2B5EF4-FFF2-40B4-BE49-F238E27FC236}">
                  <a16:creationId xmlns:a16="http://schemas.microsoft.com/office/drawing/2014/main" id="{0E59F539-FF3C-36E0-93C2-1FFED2601098}"/>
                </a:ext>
              </a:extLst>
            </p:cNvPr>
            <p:cNvSpPr/>
            <p:nvPr/>
          </p:nvSpPr>
          <p:spPr>
            <a:xfrm>
              <a:off x="4930328" y="4812674"/>
              <a:ext cx="1522032" cy="914782"/>
            </a:xfrm>
            <a:prstGeom prst="rect">
              <a:avLst/>
            </a:prstGeom>
            <a:solidFill>
              <a:srgbClr val="19867F"/>
            </a:solidFill>
            <a:ln w="12700">
              <a:noFill/>
              <a:miter lim="400000"/>
            </a:ln>
          </p:spPr>
          <p:txBody>
            <a:bodyPr lIns="19045" tIns="19045" rIns="19045" bIns="19045"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rPr>
                <a:t>Re - Train</a:t>
              </a:r>
              <a:endParaRPr kumimoji="0" lang="en-TW" sz="1600" b="1"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Microsoft JhengHei UI" panose="020B0604030504040204" pitchFamily="34" charset="-120"/>
                <a:ea typeface="Microsoft JhengHei UI" panose="020B0604030504040204" pitchFamily="34" charset="-120"/>
                <a:cs typeface="Gill Sans"/>
                <a:sym typeface="Gill Sans"/>
              </a:endParaRPr>
            </a:p>
          </p:txBody>
        </p:sp>
        <p:pic>
          <p:nvPicPr>
            <p:cNvPr id="1036" name="Picture 12" descr="華厚股份有限公司代理品牌-Oracle">
              <a:extLst>
                <a:ext uri="{FF2B5EF4-FFF2-40B4-BE49-F238E27FC236}">
                  <a16:creationId xmlns:a16="http://schemas.microsoft.com/office/drawing/2014/main" id="{F53BFD12-1A7C-DE06-1FD0-CC156FAB64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0181" y="4636699"/>
              <a:ext cx="68578" cy="45719"/>
            </a:xfrm>
            <a:prstGeom prst="rect">
              <a:avLst/>
            </a:prstGeom>
            <a:noFill/>
            <a:extLst>
              <a:ext uri="{909E8E84-426E-40DD-AFC4-6F175D3DCCD1}">
                <a14:hiddenFill xmlns:a14="http://schemas.microsoft.com/office/drawing/2010/main">
                  <a:solidFill>
                    <a:srgbClr val="FFFFFF"/>
                  </a:solidFill>
                </a14:hiddenFill>
              </a:ext>
            </a:extLst>
          </p:spPr>
        </p:pic>
        <p:grpSp>
          <p:nvGrpSpPr>
            <p:cNvPr id="1037" name="群組 1036">
              <a:extLst>
                <a:ext uri="{FF2B5EF4-FFF2-40B4-BE49-F238E27FC236}">
                  <a16:creationId xmlns:a16="http://schemas.microsoft.com/office/drawing/2014/main" id="{0E4F028F-BB03-26FC-03A8-43A10D078992}"/>
                </a:ext>
              </a:extLst>
            </p:cNvPr>
            <p:cNvGrpSpPr/>
            <p:nvPr/>
          </p:nvGrpSpPr>
          <p:grpSpPr>
            <a:xfrm>
              <a:off x="2456170" y="5375365"/>
              <a:ext cx="1749418" cy="665412"/>
              <a:chOff x="2419723" y="5381761"/>
              <a:chExt cx="1749418" cy="665412"/>
            </a:xfrm>
          </p:grpSpPr>
          <p:pic>
            <p:nvPicPr>
              <p:cNvPr id="1032" name="Picture 8" descr="Mongodb logo - Social media &amp; Logos Icons">
                <a:extLst>
                  <a:ext uri="{FF2B5EF4-FFF2-40B4-BE49-F238E27FC236}">
                    <a16:creationId xmlns:a16="http://schemas.microsoft.com/office/drawing/2014/main" id="{CE4E142D-EB66-351F-B8C5-02CA39F1B0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9723" y="5381761"/>
                <a:ext cx="837114" cy="41855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pache Kafka: Real-time data stream | OVHcloud">
                <a:extLst>
                  <a:ext uri="{FF2B5EF4-FFF2-40B4-BE49-F238E27FC236}">
                    <a16:creationId xmlns:a16="http://schemas.microsoft.com/office/drawing/2014/main" id="{1934CCCE-FF39-C144-68EA-4D305A5955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0879" y="5723422"/>
                <a:ext cx="837114" cy="32375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Part 3 - Introduction to Pandas | ArcGIS API for Python">
                <a:extLst>
                  <a:ext uri="{FF2B5EF4-FFF2-40B4-BE49-F238E27FC236}">
                    <a16:creationId xmlns:a16="http://schemas.microsoft.com/office/drawing/2014/main" id="{4F8D2827-BF4C-7EA7-205A-F92171BAFD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8365" y="5413089"/>
                <a:ext cx="800776" cy="3237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3" name="群組 1032">
              <a:extLst>
                <a:ext uri="{FF2B5EF4-FFF2-40B4-BE49-F238E27FC236}">
                  <a16:creationId xmlns:a16="http://schemas.microsoft.com/office/drawing/2014/main" id="{5566BC81-520A-F4CB-7195-C85E627BFA32}"/>
                </a:ext>
              </a:extLst>
            </p:cNvPr>
            <p:cNvGrpSpPr/>
            <p:nvPr/>
          </p:nvGrpSpPr>
          <p:grpSpPr>
            <a:xfrm>
              <a:off x="6848632" y="4899625"/>
              <a:ext cx="1459628" cy="1053332"/>
              <a:chOff x="6745548" y="4931243"/>
              <a:chExt cx="1459628" cy="1053332"/>
            </a:xfrm>
          </p:grpSpPr>
          <p:pic>
            <p:nvPicPr>
              <p:cNvPr id="1040" name="Picture 16" descr="scikit-learn - Wikipedia">
                <a:extLst>
                  <a:ext uri="{FF2B5EF4-FFF2-40B4-BE49-F238E27FC236}">
                    <a16:creationId xmlns:a16="http://schemas.microsoft.com/office/drawing/2014/main" id="{141F1900-2568-FDB2-4FAB-AE8EFA61BE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49541" y="5337889"/>
                <a:ext cx="558902" cy="30087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TensorFlow - 維基百科，自由的百科全書">
                <a:extLst>
                  <a:ext uri="{FF2B5EF4-FFF2-40B4-BE49-F238E27FC236}">
                    <a16:creationId xmlns:a16="http://schemas.microsoft.com/office/drawing/2014/main" id="{6114D16B-14B3-74A1-585C-1B58317E68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84688" y="5206158"/>
                <a:ext cx="759430" cy="48603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PyTorch 簡介. 第一篇就獻給PyTorch Tutorials 了！Let's get… | by rowan.ts | Medium">
                <a:extLst>
                  <a:ext uri="{FF2B5EF4-FFF2-40B4-BE49-F238E27FC236}">
                    <a16:creationId xmlns:a16="http://schemas.microsoft.com/office/drawing/2014/main" id="{B7104C0F-9157-9114-D277-AC1E84E977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23630" y="5795666"/>
                <a:ext cx="881546" cy="176309"/>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Apache Spark - Wikipedia">
                <a:extLst>
                  <a:ext uri="{FF2B5EF4-FFF2-40B4-BE49-F238E27FC236}">
                    <a16:creationId xmlns:a16="http://schemas.microsoft.com/office/drawing/2014/main" id="{E99CBDCA-B81A-81F7-B5E6-0426978699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14882" y="5739760"/>
                <a:ext cx="471554" cy="24481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XGBoost - 維基百科，自由的百科全書">
                <a:extLst>
                  <a:ext uri="{FF2B5EF4-FFF2-40B4-BE49-F238E27FC236}">
                    <a16:creationId xmlns:a16="http://schemas.microsoft.com/office/drawing/2014/main" id="{2434C297-DB7E-326E-277A-9AB38BEADF2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45548" y="4931243"/>
                <a:ext cx="588740" cy="226549"/>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R語言- 維基百科，自由的百科全書">
                <a:extLst>
                  <a:ext uri="{FF2B5EF4-FFF2-40B4-BE49-F238E27FC236}">
                    <a16:creationId xmlns:a16="http://schemas.microsoft.com/office/drawing/2014/main" id="{4AE5DBE2-2A19-A301-B5F3-8B922F6A7AA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73181" y="4931243"/>
                <a:ext cx="345142" cy="2674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5" name="群組 1034">
              <a:extLst>
                <a:ext uri="{FF2B5EF4-FFF2-40B4-BE49-F238E27FC236}">
                  <a16:creationId xmlns:a16="http://schemas.microsoft.com/office/drawing/2014/main" id="{50BC8024-C67E-3648-8912-071512AEEC05}"/>
                </a:ext>
              </a:extLst>
            </p:cNvPr>
            <p:cNvGrpSpPr/>
            <p:nvPr/>
          </p:nvGrpSpPr>
          <p:grpSpPr>
            <a:xfrm>
              <a:off x="11031211" y="4370048"/>
              <a:ext cx="659855" cy="1118337"/>
              <a:chOff x="11031211" y="4370048"/>
              <a:chExt cx="659855" cy="1118337"/>
            </a:xfrm>
          </p:grpSpPr>
          <p:pic>
            <p:nvPicPr>
              <p:cNvPr id="1054" name="Picture 30" descr="深度學習初學者實用的Docker 應用. docker 學習其實不會很難| by 甜不辣馬拉松| Medium">
                <a:extLst>
                  <a:ext uri="{FF2B5EF4-FFF2-40B4-BE49-F238E27FC236}">
                    <a16:creationId xmlns:a16="http://schemas.microsoft.com/office/drawing/2014/main" id="{6606D7B5-6020-F82B-428E-AE76086A00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031211" y="4370048"/>
                <a:ext cx="628682" cy="536999"/>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Kubernetes（K8s）是什麼？基礎介紹+3大優點解析- MetaAge 邁達特">
                <a:extLst>
                  <a:ext uri="{FF2B5EF4-FFF2-40B4-BE49-F238E27FC236}">
                    <a16:creationId xmlns:a16="http://schemas.microsoft.com/office/drawing/2014/main" id="{19968450-E55F-5168-0437-D1CF5131827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035634" y="4991349"/>
                <a:ext cx="655432" cy="497036"/>
              </a:xfrm>
              <a:prstGeom prst="rect">
                <a:avLst/>
              </a:prstGeom>
              <a:noFill/>
              <a:extLst>
                <a:ext uri="{909E8E84-426E-40DD-AFC4-6F175D3DCCD1}">
                  <a14:hiddenFill xmlns:a14="http://schemas.microsoft.com/office/drawing/2010/main">
                    <a:solidFill>
                      <a:srgbClr val="FFFFFF"/>
                    </a:solidFill>
                  </a14:hiddenFill>
                </a:ext>
              </a:extLst>
            </p:spPr>
          </p:pic>
        </p:grpSp>
        <p:sp>
          <p:nvSpPr>
            <p:cNvPr id="1031" name="箭號: 向右 1030">
              <a:extLst>
                <a:ext uri="{FF2B5EF4-FFF2-40B4-BE49-F238E27FC236}">
                  <a16:creationId xmlns:a16="http://schemas.microsoft.com/office/drawing/2014/main" id="{982D1C22-1371-71E6-0AD6-DABB7AD66CDD}"/>
                </a:ext>
              </a:extLst>
            </p:cNvPr>
            <p:cNvSpPr/>
            <p:nvPr/>
          </p:nvSpPr>
          <p:spPr>
            <a:xfrm rot="5400000">
              <a:off x="9724274" y="2449773"/>
              <a:ext cx="316293" cy="347323"/>
            </a:xfrm>
            <a:prstGeom prst="rightArrow">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1058" name="Picture 34" descr="mlflow 0.7.19 · community-charts/community-charts">
              <a:extLst>
                <a:ext uri="{FF2B5EF4-FFF2-40B4-BE49-F238E27FC236}">
                  <a16:creationId xmlns:a16="http://schemas.microsoft.com/office/drawing/2014/main" id="{B31B8154-85AE-B85B-5F6A-1AAF04F05D5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12375" y="4419076"/>
              <a:ext cx="1383009" cy="507104"/>
            </a:xfrm>
            <a:prstGeom prst="rect">
              <a:avLst/>
            </a:prstGeom>
            <a:noFill/>
            <a:extLst>
              <a:ext uri="{909E8E84-426E-40DD-AFC4-6F175D3DCCD1}">
                <a14:hiddenFill xmlns:a14="http://schemas.microsoft.com/office/drawing/2010/main">
                  <a:solidFill>
                    <a:srgbClr val="FFFFFF"/>
                  </a:solidFill>
                </a14:hiddenFill>
              </a:ext>
            </a:extLst>
          </p:spPr>
        </p:pic>
      </p:grpSp>
      <p:pic>
        <p:nvPicPr>
          <p:cNvPr id="1060" name="Picture 36" descr="如何讓程式自動跑起來. 運用Airflow 讓Python 開發的工作流自動化| by Esther is a confused human  being | twdsmeetup | Medium">
            <a:extLst>
              <a:ext uri="{FF2B5EF4-FFF2-40B4-BE49-F238E27FC236}">
                <a16:creationId xmlns:a16="http://schemas.microsoft.com/office/drawing/2014/main" id="{F5480A3D-9819-7265-4231-AF72743FD78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27774" y="5336298"/>
            <a:ext cx="643135" cy="248545"/>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Everything You Need to Know About Grafana -">
            <a:extLst>
              <a:ext uri="{FF2B5EF4-FFF2-40B4-BE49-F238E27FC236}">
                <a16:creationId xmlns:a16="http://schemas.microsoft.com/office/drawing/2014/main" id="{F1FC6497-14A7-3417-08A4-1F40B14C1BA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455693" y="5212386"/>
            <a:ext cx="692967" cy="346484"/>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3C4EFECE-B252-3CA4-D8E0-34BA05897E7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機器學習流程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實際上</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Tree>
    <p:extLst>
      <p:ext uri="{BB962C8B-B14F-4D97-AF65-F5344CB8AC3E}">
        <p14:creationId xmlns:p14="http://schemas.microsoft.com/office/powerpoint/2010/main" val="389892257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熵</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交叉熵</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「熵」指的是真實分布的自信息量，也就是該分布自身的不確定性的度量</a:t>
            </a: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99F9E931-BA29-4544-BC7A-77C66A0D388C}"/>
              </a:ext>
            </a:extLst>
          </p:cNvPr>
          <p:cNvSpPr/>
          <p:nvPr/>
        </p:nvSpPr>
        <p:spPr>
          <a:xfrm>
            <a:off x="1919536" y="1412776"/>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A4629659-371E-4C98-BA17-78F9D6AB42FD}"/>
              </a:ext>
            </a:extLst>
          </p:cNvPr>
          <p:cNvSpPr txBox="1"/>
          <p:nvPr/>
        </p:nvSpPr>
        <p:spPr>
          <a:xfrm>
            <a:off x="390524" y="1340768"/>
            <a:ext cx="5345436" cy="4016484"/>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endPar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 Entropy:</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每條訊息所包含資訊的期望值（平均值）</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熵可以被視為不確定性的指標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平均值越大表示更多的混亂</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2. Cross Entropy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交叉熵是機器學習中的一個概念，尤其用於分類任務，用於衡量預測的概率分佈與實際分佈（或真實標籤）之間的匹配程度。</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將交叉熵視為衡量模型在預測時的匹配程度的一種方式。就像比較模型認為會發生的事情與實際發生的事情。如果模型的預測接近實際情況，交叉熵就低。如果預測相差很大，交叉熵就高。</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較低的交叉熵表示預測與實際情況之間的對齊更好。它衡量了預測分佈與真實類別分佈之間的“距離”。</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7" name="圖片 26">
            <a:extLst>
              <a:ext uri="{FF2B5EF4-FFF2-40B4-BE49-F238E27FC236}">
                <a16:creationId xmlns:a16="http://schemas.microsoft.com/office/drawing/2014/main" id="{F580A63D-E9E8-4E3A-B639-FE72107019F0}"/>
              </a:ext>
            </a:extLst>
          </p:cNvPr>
          <p:cNvPicPr>
            <a:picLocks noChangeAspect="1"/>
          </p:cNvPicPr>
          <p:nvPr/>
        </p:nvPicPr>
        <p:blipFill>
          <a:blip r:embed="rId3"/>
          <a:stretch>
            <a:fillRect/>
          </a:stretch>
        </p:blipFill>
        <p:spPr>
          <a:xfrm>
            <a:off x="551384" y="5157192"/>
            <a:ext cx="5040560" cy="536397"/>
          </a:xfrm>
          <a:prstGeom prst="rect">
            <a:avLst/>
          </a:prstGeom>
        </p:spPr>
      </p:pic>
      <p:sp>
        <p:nvSpPr>
          <p:cNvPr id="30" name="矩形 29">
            <a:extLst>
              <a:ext uri="{FF2B5EF4-FFF2-40B4-BE49-F238E27FC236}">
                <a16:creationId xmlns:a16="http://schemas.microsoft.com/office/drawing/2014/main" id="{635B0C7B-D2E9-43D0-98B5-16DD92DE087C}"/>
              </a:ext>
            </a:extLst>
          </p:cNvPr>
          <p:cNvSpPr/>
          <p:nvPr/>
        </p:nvSpPr>
        <p:spPr>
          <a:xfrm>
            <a:off x="1559496" y="5733256"/>
            <a:ext cx="105663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Entropy</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1" name="矩形 30">
            <a:extLst>
              <a:ext uri="{FF2B5EF4-FFF2-40B4-BE49-F238E27FC236}">
                <a16:creationId xmlns:a16="http://schemas.microsoft.com/office/drawing/2014/main" id="{8435C798-3969-43A6-B73F-76B3EA2CDFF0}"/>
              </a:ext>
            </a:extLst>
          </p:cNvPr>
          <p:cNvSpPr/>
          <p:nvPr/>
        </p:nvSpPr>
        <p:spPr>
          <a:xfrm>
            <a:off x="3791744" y="5733256"/>
            <a:ext cx="178273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Cross Entropy </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pic>
        <p:nvPicPr>
          <p:cNvPr id="26634" name="Picture 10" descr="Cross-Entropy Loss Function. A loss function used in most… | by Kiprono  Elijah Koech | Towards Data Science">
            <a:extLst>
              <a:ext uri="{FF2B5EF4-FFF2-40B4-BE49-F238E27FC236}">
                <a16:creationId xmlns:a16="http://schemas.microsoft.com/office/drawing/2014/main" id="{425824FB-C4B9-4BFB-AF55-D96D26B829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2104" y="1484784"/>
            <a:ext cx="4200525" cy="2286000"/>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直線接點 35">
            <a:extLst>
              <a:ext uri="{FF2B5EF4-FFF2-40B4-BE49-F238E27FC236}">
                <a16:creationId xmlns:a16="http://schemas.microsoft.com/office/drawing/2014/main" id="{E3AAEDBB-E1C8-4617-8637-4327AB032644}"/>
              </a:ext>
            </a:extLst>
          </p:cNvPr>
          <p:cNvCxnSpPr>
            <a:cxnSpLocks/>
          </p:cNvCxnSpPr>
          <p:nvPr/>
        </p:nvCxnSpPr>
        <p:spPr>
          <a:xfrm>
            <a:off x="6503665" y="5582766"/>
            <a:ext cx="2040607" cy="0"/>
          </a:xfrm>
          <a:prstGeom prst="line">
            <a:avLst/>
          </a:prstGeom>
          <a:ln>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4CF87D06-5E6F-4526-A73B-E8DFCDED746B}"/>
              </a:ext>
            </a:extLst>
          </p:cNvPr>
          <p:cNvSpPr/>
          <p:nvPr/>
        </p:nvSpPr>
        <p:spPr>
          <a:xfrm>
            <a:off x="6744072" y="4869160"/>
            <a:ext cx="288032" cy="720080"/>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2" name="矩形 41">
            <a:extLst>
              <a:ext uri="{FF2B5EF4-FFF2-40B4-BE49-F238E27FC236}">
                <a16:creationId xmlns:a16="http://schemas.microsoft.com/office/drawing/2014/main" id="{DAAD3FF2-CF0F-4FB5-BF8F-A75DD626F9FA}"/>
              </a:ext>
            </a:extLst>
          </p:cNvPr>
          <p:cNvSpPr/>
          <p:nvPr/>
        </p:nvSpPr>
        <p:spPr>
          <a:xfrm>
            <a:off x="7176120" y="5373216"/>
            <a:ext cx="288032" cy="216024"/>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3" name="矩形 42">
            <a:extLst>
              <a:ext uri="{FF2B5EF4-FFF2-40B4-BE49-F238E27FC236}">
                <a16:creationId xmlns:a16="http://schemas.microsoft.com/office/drawing/2014/main" id="{2F394445-4DA1-4832-A4AA-E4691DBD8968}"/>
              </a:ext>
            </a:extLst>
          </p:cNvPr>
          <p:cNvSpPr/>
          <p:nvPr/>
        </p:nvSpPr>
        <p:spPr>
          <a:xfrm>
            <a:off x="7608168" y="5517232"/>
            <a:ext cx="288032" cy="72008"/>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4" name="矩形 43">
            <a:extLst>
              <a:ext uri="{FF2B5EF4-FFF2-40B4-BE49-F238E27FC236}">
                <a16:creationId xmlns:a16="http://schemas.microsoft.com/office/drawing/2014/main" id="{3CBB6C42-E7E3-406F-9420-9920A2A25C9A}"/>
              </a:ext>
            </a:extLst>
          </p:cNvPr>
          <p:cNvSpPr/>
          <p:nvPr/>
        </p:nvSpPr>
        <p:spPr>
          <a:xfrm>
            <a:off x="8040216" y="5517232"/>
            <a:ext cx="288032" cy="72008"/>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6" name="直線接點 45">
            <a:extLst>
              <a:ext uri="{FF2B5EF4-FFF2-40B4-BE49-F238E27FC236}">
                <a16:creationId xmlns:a16="http://schemas.microsoft.com/office/drawing/2014/main" id="{0A6936E6-0B88-443B-B47B-744618A4D22D}"/>
              </a:ext>
            </a:extLst>
          </p:cNvPr>
          <p:cNvCxnSpPr>
            <a:cxnSpLocks/>
          </p:cNvCxnSpPr>
          <p:nvPr/>
        </p:nvCxnSpPr>
        <p:spPr>
          <a:xfrm>
            <a:off x="9672017" y="5582766"/>
            <a:ext cx="2040607" cy="0"/>
          </a:xfrm>
          <a:prstGeom prst="line">
            <a:avLst/>
          </a:prstGeom>
          <a:ln>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B1259521-25CF-409A-9B54-6DC2D6067436}"/>
              </a:ext>
            </a:extLst>
          </p:cNvPr>
          <p:cNvSpPr/>
          <p:nvPr/>
        </p:nvSpPr>
        <p:spPr>
          <a:xfrm>
            <a:off x="9912424" y="4725144"/>
            <a:ext cx="288032" cy="864096"/>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0" name="直線接點 39">
            <a:extLst>
              <a:ext uri="{FF2B5EF4-FFF2-40B4-BE49-F238E27FC236}">
                <a16:creationId xmlns:a16="http://schemas.microsoft.com/office/drawing/2014/main" id="{5CB8E5B9-0335-4761-872B-7A55F8740FC6}"/>
              </a:ext>
            </a:extLst>
          </p:cNvPr>
          <p:cNvCxnSpPr>
            <a:cxnSpLocks/>
          </p:cNvCxnSpPr>
          <p:nvPr/>
        </p:nvCxnSpPr>
        <p:spPr>
          <a:xfrm>
            <a:off x="10056440"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99A09CEF-B614-4CDF-8AE3-103606E41E6B}"/>
              </a:ext>
            </a:extLst>
          </p:cNvPr>
          <p:cNvCxnSpPr>
            <a:cxnSpLocks/>
          </p:cNvCxnSpPr>
          <p:nvPr/>
        </p:nvCxnSpPr>
        <p:spPr>
          <a:xfrm>
            <a:off x="10488488"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12A3087B-24BE-4535-9072-72CDFE31AAAA}"/>
              </a:ext>
            </a:extLst>
          </p:cNvPr>
          <p:cNvCxnSpPr>
            <a:cxnSpLocks/>
          </p:cNvCxnSpPr>
          <p:nvPr/>
        </p:nvCxnSpPr>
        <p:spPr>
          <a:xfrm>
            <a:off x="10920536"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58" name="直線接點 57">
            <a:extLst>
              <a:ext uri="{FF2B5EF4-FFF2-40B4-BE49-F238E27FC236}">
                <a16:creationId xmlns:a16="http://schemas.microsoft.com/office/drawing/2014/main" id="{A80E6914-4431-4110-B2DE-B47EFF7B73D8}"/>
              </a:ext>
            </a:extLst>
          </p:cNvPr>
          <p:cNvCxnSpPr>
            <a:cxnSpLocks/>
          </p:cNvCxnSpPr>
          <p:nvPr/>
        </p:nvCxnSpPr>
        <p:spPr>
          <a:xfrm>
            <a:off x="11352584"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2" name="直線接點 61">
            <a:extLst>
              <a:ext uri="{FF2B5EF4-FFF2-40B4-BE49-F238E27FC236}">
                <a16:creationId xmlns:a16="http://schemas.microsoft.com/office/drawing/2014/main" id="{3E94877C-15DB-4A6B-9BB5-CFA96179EDDB}"/>
              </a:ext>
            </a:extLst>
          </p:cNvPr>
          <p:cNvCxnSpPr>
            <a:cxnSpLocks/>
          </p:cNvCxnSpPr>
          <p:nvPr/>
        </p:nvCxnSpPr>
        <p:spPr>
          <a:xfrm>
            <a:off x="8184232"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B4631BC1-15CE-43B5-B4B8-B770422BF5CE}"/>
              </a:ext>
            </a:extLst>
          </p:cNvPr>
          <p:cNvCxnSpPr>
            <a:cxnSpLocks/>
          </p:cNvCxnSpPr>
          <p:nvPr/>
        </p:nvCxnSpPr>
        <p:spPr>
          <a:xfrm>
            <a:off x="7752184"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4" name="直線接點 63">
            <a:extLst>
              <a:ext uri="{FF2B5EF4-FFF2-40B4-BE49-F238E27FC236}">
                <a16:creationId xmlns:a16="http://schemas.microsoft.com/office/drawing/2014/main" id="{DA819704-56F4-4D62-A8E8-45C772FBBC17}"/>
              </a:ext>
            </a:extLst>
          </p:cNvPr>
          <p:cNvCxnSpPr>
            <a:cxnSpLocks/>
          </p:cNvCxnSpPr>
          <p:nvPr/>
        </p:nvCxnSpPr>
        <p:spPr>
          <a:xfrm>
            <a:off x="7320136"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EE5D0DE3-DF55-420F-9F52-4EDFCC3E2F3F}"/>
              </a:ext>
            </a:extLst>
          </p:cNvPr>
          <p:cNvCxnSpPr>
            <a:cxnSpLocks/>
          </p:cNvCxnSpPr>
          <p:nvPr/>
        </p:nvCxnSpPr>
        <p:spPr>
          <a:xfrm>
            <a:off x="6888088"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7" name="直線接點 66">
            <a:extLst>
              <a:ext uri="{FF2B5EF4-FFF2-40B4-BE49-F238E27FC236}">
                <a16:creationId xmlns:a16="http://schemas.microsoft.com/office/drawing/2014/main" id="{30DD9299-A8B6-4B9F-9035-CDF35CA18687}"/>
              </a:ext>
            </a:extLst>
          </p:cNvPr>
          <p:cNvCxnSpPr>
            <a:cxnSpLocks/>
          </p:cNvCxnSpPr>
          <p:nvPr/>
        </p:nvCxnSpPr>
        <p:spPr>
          <a:xfrm>
            <a:off x="6528048" y="4725144"/>
            <a:ext cx="5184576" cy="0"/>
          </a:xfrm>
          <a:prstGeom prst="line">
            <a:avLst/>
          </a:prstGeom>
          <a:ln>
            <a:solidFill>
              <a:schemeClr val="accent6">
                <a:lumMod val="1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61" name="群組 60">
            <a:extLst>
              <a:ext uri="{FF2B5EF4-FFF2-40B4-BE49-F238E27FC236}">
                <a16:creationId xmlns:a16="http://schemas.microsoft.com/office/drawing/2014/main" id="{E8FAAE2C-D3DC-4F8C-801E-B6C721FAE03C}"/>
              </a:ext>
            </a:extLst>
          </p:cNvPr>
          <p:cNvGrpSpPr/>
          <p:nvPr/>
        </p:nvGrpSpPr>
        <p:grpSpPr>
          <a:xfrm>
            <a:off x="6744072" y="5733256"/>
            <a:ext cx="1609050" cy="369332"/>
            <a:chOff x="6744072" y="5733256"/>
            <a:chExt cx="1609050" cy="369332"/>
          </a:xfrm>
        </p:grpSpPr>
        <p:sp>
          <p:nvSpPr>
            <p:cNvPr id="70" name="矩形 69">
              <a:extLst>
                <a:ext uri="{FF2B5EF4-FFF2-40B4-BE49-F238E27FC236}">
                  <a16:creationId xmlns:a16="http://schemas.microsoft.com/office/drawing/2014/main" id="{87C1C822-BA0D-45E0-8AB8-B6F1F439B72E}"/>
                </a:ext>
              </a:extLst>
            </p:cNvPr>
            <p:cNvSpPr/>
            <p:nvPr/>
          </p:nvSpPr>
          <p:spPr>
            <a:xfrm>
              <a:off x="6744072"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1" name="矩形 70">
              <a:extLst>
                <a:ext uri="{FF2B5EF4-FFF2-40B4-BE49-F238E27FC236}">
                  <a16:creationId xmlns:a16="http://schemas.microsoft.com/office/drawing/2014/main" id="{309D11FF-8726-4305-9436-4EB83DAA025B}"/>
                </a:ext>
              </a:extLst>
            </p:cNvPr>
            <p:cNvSpPr/>
            <p:nvPr/>
          </p:nvSpPr>
          <p:spPr>
            <a:xfrm>
              <a:off x="7176120"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2" name="矩形 71">
              <a:extLst>
                <a:ext uri="{FF2B5EF4-FFF2-40B4-BE49-F238E27FC236}">
                  <a16:creationId xmlns:a16="http://schemas.microsoft.com/office/drawing/2014/main" id="{0F419B14-0E27-4FAD-80B7-D7AED3EB4146}"/>
                </a:ext>
              </a:extLst>
            </p:cNvPr>
            <p:cNvSpPr/>
            <p:nvPr/>
          </p:nvSpPr>
          <p:spPr>
            <a:xfrm>
              <a:off x="7608168"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3" name="矩形 72">
              <a:extLst>
                <a:ext uri="{FF2B5EF4-FFF2-40B4-BE49-F238E27FC236}">
                  <a16:creationId xmlns:a16="http://schemas.microsoft.com/office/drawing/2014/main" id="{940A8494-E98B-4AE8-BE97-4234666522BD}"/>
                </a:ext>
              </a:extLst>
            </p:cNvPr>
            <p:cNvSpPr/>
            <p:nvPr/>
          </p:nvSpPr>
          <p:spPr>
            <a:xfrm>
              <a:off x="8040216"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grpSp>
        <p:nvGrpSpPr>
          <p:cNvPr id="75" name="群組 74">
            <a:extLst>
              <a:ext uri="{FF2B5EF4-FFF2-40B4-BE49-F238E27FC236}">
                <a16:creationId xmlns:a16="http://schemas.microsoft.com/office/drawing/2014/main" id="{480A3C39-E713-4341-9A42-BF21F2CA19F3}"/>
              </a:ext>
            </a:extLst>
          </p:cNvPr>
          <p:cNvGrpSpPr/>
          <p:nvPr/>
        </p:nvGrpSpPr>
        <p:grpSpPr>
          <a:xfrm>
            <a:off x="9912424" y="5733256"/>
            <a:ext cx="1609050" cy="369332"/>
            <a:chOff x="6744072" y="5733256"/>
            <a:chExt cx="1609050" cy="369332"/>
          </a:xfrm>
        </p:grpSpPr>
        <p:sp>
          <p:nvSpPr>
            <p:cNvPr id="76" name="矩形 75">
              <a:extLst>
                <a:ext uri="{FF2B5EF4-FFF2-40B4-BE49-F238E27FC236}">
                  <a16:creationId xmlns:a16="http://schemas.microsoft.com/office/drawing/2014/main" id="{5C08E66C-EC8E-4497-9CCD-C9AE32356800}"/>
                </a:ext>
              </a:extLst>
            </p:cNvPr>
            <p:cNvSpPr/>
            <p:nvPr/>
          </p:nvSpPr>
          <p:spPr>
            <a:xfrm>
              <a:off x="6744072"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7" name="矩形 76">
              <a:extLst>
                <a:ext uri="{FF2B5EF4-FFF2-40B4-BE49-F238E27FC236}">
                  <a16:creationId xmlns:a16="http://schemas.microsoft.com/office/drawing/2014/main" id="{58D99E40-458D-4FC2-A447-81B0D5D3CEE2}"/>
                </a:ext>
              </a:extLst>
            </p:cNvPr>
            <p:cNvSpPr/>
            <p:nvPr/>
          </p:nvSpPr>
          <p:spPr>
            <a:xfrm>
              <a:off x="7176120"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8" name="矩形 77">
              <a:extLst>
                <a:ext uri="{FF2B5EF4-FFF2-40B4-BE49-F238E27FC236}">
                  <a16:creationId xmlns:a16="http://schemas.microsoft.com/office/drawing/2014/main" id="{086D328D-EC69-4470-8E9A-EDC6B8C5E760}"/>
                </a:ext>
              </a:extLst>
            </p:cNvPr>
            <p:cNvSpPr/>
            <p:nvPr/>
          </p:nvSpPr>
          <p:spPr>
            <a:xfrm>
              <a:off x="7608168"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9" name="矩形 78">
              <a:extLst>
                <a:ext uri="{FF2B5EF4-FFF2-40B4-BE49-F238E27FC236}">
                  <a16:creationId xmlns:a16="http://schemas.microsoft.com/office/drawing/2014/main" id="{781A5101-4E4C-49E6-A971-FEF821BA76D8}"/>
                </a:ext>
              </a:extLst>
            </p:cNvPr>
            <p:cNvSpPr/>
            <p:nvPr/>
          </p:nvSpPr>
          <p:spPr>
            <a:xfrm>
              <a:off x="8040216"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sp>
        <p:nvSpPr>
          <p:cNvPr id="80" name="矩形 79">
            <a:extLst>
              <a:ext uri="{FF2B5EF4-FFF2-40B4-BE49-F238E27FC236}">
                <a16:creationId xmlns:a16="http://schemas.microsoft.com/office/drawing/2014/main" id="{7EEB618C-362A-4BA3-88C1-A93962F22A5F}"/>
              </a:ext>
            </a:extLst>
          </p:cNvPr>
          <p:cNvSpPr/>
          <p:nvPr/>
        </p:nvSpPr>
        <p:spPr>
          <a:xfrm>
            <a:off x="9840416" y="3717032"/>
            <a:ext cx="160653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Ground Truth</a:t>
            </a:r>
          </a:p>
        </p:txBody>
      </p:sp>
      <p:sp>
        <p:nvSpPr>
          <p:cNvPr id="81" name="矩形 80">
            <a:extLst>
              <a:ext uri="{FF2B5EF4-FFF2-40B4-BE49-F238E27FC236}">
                <a16:creationId xmlns:a16="http://schemas.microsoft.com/office/drawing/2014/main" id="{C368565D-4DB0-4F68-AB04-93D4546A0E24}"/>
              </a:ext>
            </a:extLst>
          </p:cNvPr>
          <p:cNvSpPr/>
          <p:nvPr/>
        </p:nvSpPr>
        <p:spPr>
          <a:xfrm>
            <a:off x="6816080" y="3717032"/>
            <a:ext cx="153439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Probabilities</a:t>
            </a:r>
          </a:p>
        </p:txBody>
      </p:sp>
      <p:grpSp>
        <p:nvGrpSpPr>
          <p:cNvPr id="82" name="群組 81">
            <a:extLst>
              <a:ext uri="{FF2B5EF4-FFF2-40B4-BE49-F238E27FC236}">
                <a16:creationId xmlns:a16="http://schemas.microsoft.com/office/drawing/2014/main" id="{0FBA50C0-65A5-4601-88C6-7E4C4403761D}"/>
              </a:ext>
            </a:extLst>
          </p:cNvPr>
          <p:cNvGrpSpPr/>
          <p:nvPr/>
        </p:nvGrpSpPr>
        <p:grpSpPr>
          <a:xfrm>
            <a:off x="6600056" y="4437112"/>
            <a:ext cx="1798205" cy="246221"/>
            <a:chOff x="6744072" y="5733256"/>
            <a:chExt cx="1798205" cy="246221"/>
          </a:xfrm>
        </p:grpSpPr>
        <p:sp>
          <p:nvSpPr>
            <p:cNvPr id="83" name="矩形 82">
              <a:extLst>
                <a:ext uri="{FF2B5EF4-FFF2-40B4-BE49-F238E27FC236}">
                  <a16:creationId xmlns:a16="http://schemas.microsoft.com/office/drawing/2014/main" id="{EEF22131-FF5E-4057-B8C7-1FEE06C175EE}"/>
                </a:ext>
              </a:extLst>
            </p:cNvPr>
            <p:cNvSpPr/>
            <p:nvPr/>
          </p:nvSpPr>
          <p:spPr>
            <a:xfrm>
              <a:off x="6744072" y="5733256"/>
              <a:ext cx="50206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0.775</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4" name="矩形 83">
              <a:extLst>
                <a:ext uri="{FF2B5EF4-FFF2-40B4-BE49-F238E27FC236}">
                  <a16:creationId xmlns:a16="http://schemas.microsoft.com/office/drawing/2014/main" id="{A70C8A4D-73AF-4B03-BF0C-4E0E184E98A3}"/>
                </a:ext>
              </a:extLst>
            </p:cNvPr>
            <p:cNvSpPr/>
            <p:nvPr/>
          </p:nvSpPr>
          <p:spPr>
            <a:xfrm>
              <a:off x="7176120" y="5733256"/>
              <a:ext cx="50206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0.116</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5" name="矩形 84">
              <a:extLst>
                <a:ext uri="{FF2B5EF4-FFF2-40B4-BE49-F238E27FC236}">
                  <a16:creationId xmlns:a16="http://schemas.microsoft.com/office/drawing/2014/main" id="{379F458F-B38F-4770-B3C3-4850610AE5B6}"/>
                </a:ext>
              </a:extLst>
            </p:cNvPr>
            <p:cNvSpPr/>
            <p:nvPr/>
          </p:nvSpPr>
          <p:spPr>
            <a:xfrm>
              <a:off x="7608168" y="5733256"/>
              <a:ext cx="50206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0.039</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6" name="矩形 85">
              <a:extLst>
                <a:ext uri="{FF2B5EF4-FFF2-40B4-BE49-F238E27FC236}">
                  <a16:creationId xmlns:a16="http://schemas.microsoft.com/office/drawing/2014/main" id="{2471BC62-DCD0-4E94-82EE-7E716780AE34}"/>
                </a:ext>
              </a:extLst>
            </p:cNvPr>
            <p:cNvSpPr/>
            <p:nvPr/>
          </p:nvSpPr>
          <p:spPr>
            <a:xfrm>
              <a:off x="8040216" y="5733256"/>
              <a:ext cx="50206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0.070</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grpSp>
        <p:nvGrpSpPr>
          <p:cNvPr id="87" name="群組 86">
            <a:extLst>
              <a:ext uri="{FF2B5EF4-FFF2-40B4-BE49-F238E27FC236}">
                <a16:creationId xmlns:a16="http://schemas.microsoft.com/office/drawing/2014/main" id="{10951115-4603-4BDB-9913-93732D59C5AF}"/>
              </a:ext>
            </a:extLst>
          </p:cNvPr>
          <p:cNvGrpSpPr/>
          <p:nvPr/>
        </p:nvGrpSpPr>
        <p:grpSpPr>
          <a:xfrm>
            <a:off x="9840416" y="4437112"/>
            <a:ext cx="1551342" cy="246221"/>
            <a:chOff x="6744072" y="5733256"/>
            <a:chExt cx="1551342" cy="246221"/>
          </a:xfrm>
        </p:grpSpPr>
        <p:sp>
          <p:nvSpPr>
            <p:cNvPr id="88" name="矩形 87">
              <a:extLst>
                <a:ext uri="{FF2B5EF4-FFF2-40B4-BE49-F238E27FC236}">
                  <a16:creationId xmlns:a16="http://schemas.microsoft.com/office/drawing/2014/main" id="{3BC5247B-5C56-4821-A1B9-C65255350616}"/>
                </a:ext>
              </a:extLst>
            </p:cNvPr>
            <p:cNvSpPr/>
            <p:nvPr/>
          </p:nvSpPr>
          <p:spPr>
            <a:xfrm>
              <a:off x="6744072" y="5733256"/>
              <a:ext cx="25519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1</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9" name="矩形 88">
              <a:extLst>
                <a:ext uri="{FF2B5EF4-FFF2-40B4-BE49-F238E27FC236}">
                  <a16:creationId xmlns:a16="http://schemas.microsoft.com/office/drawing/2014/main" id="{E5B47D3F-E8F1-4937-87E8-ADF753784169}"/>
                </a:ext>
              </a:extLst>
            </p:cNvPr>
            <p:cNvSpPr/>
            <p:nvPr/>
          </p:nvSpPr>
          <p:spPr>
            <a:xfrm>
              <a:off x="7176120" y="5733256"/>
              <a:ext cx="25519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90" name="矩形 89">
              <a:extLst>
                <a:ext uri="{FF2B5EF4-FFF2-40B4-BE49-F238E27FC236}">
                  <a16:creationId xmlns:a16="http://schemas.microsoft.com/office/drawing/2014/main" id="{A07C5304-6344-4B4D-9F51-4316D2B8CD50}"/>
                </a:ext>
              </a:extLst>
            </p:cNvPr>
            <p:cNvSpPr/>
            <p:nvPr/>
          </p:nvSpPr>
          <p:spPr>
            <a:xfrm>
              <a:off x="7608168" y="5733256"/>
              <a:ext cx="25519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91" name="矩形 90">
              <a:extLst>
                <a:ext uri="{FF2B5EF4-FFF2-40B4-BE49-F238E27FC236}">
                  <a16:creationId xmlns:a16="http://schemas.microsoft.com/office/drawing/2014/main" id="{496601D3-77EE-41BD-AA9B-17A85C8174A6}"/>
                </a:ext>
              </a:extLst>
            </p:cNvPr>
            <p:cNvSpPr/>
            <p:nvPr/>
          </p:nvSpPr>
          <p:spPr>
            <a:xfrm>
              <a:off x="8040216" y="5733256"/>
              <a:ext cx="25519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sp>
        <p:nvSpPr>
          <p:cNvPr id="51" name="矩形: 圓角 50">
            <a:extLst>
              <a:ext uri="{FF2B5EF4-FFF2-40B4-BE49-F238E27FC236}">
                <a16:creationId xmlns:a16="http://schemas.microsoft.com/office/drawing/2014/main" id="{81CCBF69-D662-44E9-A7E1-801DC87A7305}"/>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Logistic Regression</a:t>
            </a:r>
          </a:p>
        </p:txBody>
      </p:sp>
    </p:spTree>
    <p:extLst>
      <p:ext uri="{BB962C8B-B14F-4D97-AF65-F5344CB8AC3E}">
        <p14:creationId xmlns:p14="http://schemas.microsoft.com/office/powerpoint/2010/main" val="28250532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交叉熵 </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與 </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Ground Truth </a:t>
            </a: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比較</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 </a:t>
            </a:r>
            <a:endPar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交叉熵是一種用來量化兩個概率分布之間差異的損失函數。衡量預測分布與真實分布之間的不一致程度。</a:t>
            </a: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99F9E931-BA29-4544-BC7A-77C66A0D388C}"/>
              </a:ext>
            </a:extLst>
          </p:cNvPr>
          <p:cNvSpPr/>
          <p:nvPr/>
        </p:nvSpPr>
        <p:spPr>
          <a:xfrm>
            <a:off x="2999656" y="1556792"/>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nvGrpSpPr>
          <p:cNvPr id="2" name="群組 1">
            <a:extLst>
              <a:ext uri="{FF2B5EF4-FFF2-40B4-BE49-F238E27FC236}">
                <a16:creationId xmlns:a16="http://schemas.microsoft.com/office/drawing/2014/main" id="{AE16BC58-AD7C-46CF-9575-14973153318C}"/>
              </a:ext>
            </a:extLst>
          </p:cNvPr>
          <p:cNvGrpSpPr/>
          <p:nvPr/>
        </p:nvGrpSpPr>
        <p:grpSpPr>
          <a:xfrm>
            <a:off x="1559496" y="1556792"/>
            <a:ext cx="5208959" cy="4617804"/>
            <a:chOff x="6503665" y="1484784"/>
            <a:chExt cx="5208959" cy="4617804"/>
          </a:xfrm>
        </p:grpSpPr>
        <p:pic>
          <p:nvPicPr>
            <p:cNvPr id="26634" name="Picture 10" descr="Cross-Entropy Loss Function. A loss function used in most… | by Kiprono  Elijah Koech | Towards Data Science">
              <a:extLst>
                <a:ext uri="{FF2B5EF4-FFF2-40B4-BE49-F238E27FC236}">
                  <a16:creationId xmlns:a16="http://schemas.microsoft.com/office/drawing/2014/main" id="{425824FB-C4B9-4BFB-AF55-D96D26B82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104" y="1484784"/>
              <a:ext cx="4200525" cy="2286000"/>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直線接點 35">
              <a:extLst>
                <a:ext uri="{FF2B5EF4-FFF2-40B4-BE49-F238E27FC236}">
                  <a16:creationId xmlns:a16="http://schemas.microsoft.com/office/drawing/2014/main" id="{E3AAEDBB-E1C8-4617-8637-4327AB032644}"/>
                </a:ext>
              </a:extLst>
            </p:cNvPr>
            <p:cNvCxnSpPr>
              <a:cxnSpLocks/>
            </p:cNvCxnSpPr>
            <p:nvPr/>
          </p:nvCxnSpPr>
          <p:spPr>
            <a:xfrm>
              <a:off x="6503665" y="5582766"/>
              <a:ext cx="2040607" cy="0"/>
            </a:xfrm>
            <a:prstGeom prst="line">
              <a:avLst/>
            </a:prstGeom>
            <a:ln>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4CF87D06-5E6F-4526-A73B-E8DFCDED746B}"/>
                </a:ext>
              </a:extLst>
            </p:cNvPr>
            <p:cNvSpPr/>
            <p:nvPr/>
          </p:nvSpPr>
          <p:spPr>
            <a:xfrm>
              <a:off x="6744072" y="4869160"/>
              <a:ext cx="288032" cy="720080"/>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2" name="矩形 41">
              <a:extLst>
                <a:ext uri="{FF2B5EF4-FFF2-40B4-BE49-F238E27FC236}">
                  <a16:creationId xmlns:a16="http://schemas.microsoft.com/office/drawing/2014/main" id="{DAAD3FF2-CF0F-4FB5-BF8F-A75DD626F9FA}"/>
                </a:ext>
              </a:extLst>
            </p:cNvPr>
            <p:cNvSpPr/>
            <p:nvPr/>
          </p:nvSpPr>
          <p:spPr>
            <a:xfrm>
              <a:off x="7176120" y="5373216"/>
              <a:ext cx="288032" cy="216024"/>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3" name="矩形 42">
              <a:extLst>
                <a:ext uri="{FF2B5EF4-FFF2-40B4-BE49-F238E27FC236}">
                  <a16:creationId xmlns:a16="http://schemas.microsoft.com/office/drawing/2014/main" id="{2F394445-4DA1-4832-A4AA-E4691DBD8968}"/>
                </a:ext>
              </a:extLst>
            </p:cNvPr>
            <p:cNvSpPr/>
            <p:nvPr/>
          </p:nvSpPr>
          <p:spPr>
            <a:xfrm>
              <a:off x="7608168" y="5517232"/>
              <a:ext cx="288032" cy="72008"/>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4" name="矩形 43">
              <a:extLst>
                <a:ext uri="{FF2B5EF4-FFF2-40B4-BE49-F238E27FC236}">
                  <a16:creationId xmlns:a16="http://schemas.microsoft.com/office/drawing/2014/main" id="{3CBB6C42-E7E3-406F-9420-9920A2A25C9A}"/>
                </a:ext>
              </a:extLst>
            </p:cNvPr>
            <p:cNvSpPr/>
            <p:nvPr/>
          </p:nvSpPr>
          <p:spPr>
            <a:xfrm>
              <a:off x="8040216" y="5517232"/>
              <a:ext cx="288032" cy="72008"/>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6" name="直線接點 45">
              <a:extLst>
                <a:ext uri="{FF2B5EF4-FFF2-40B4-BE49-F238E27FC236}">
                  <a16:creationId xmlns:a16="http://schemas.microsoft.com/office/drawing/2014/main" id="{0A6936E6-0B88-443B-B47B-744618A4D22D}"/>
                </a:ext>
              </a:extLst>
            </p:cNvPr>
            <p:cNvCxnSpPr>
              <a:cxnSpLocks/>
            </p:cNvCxnSpPr>
            <p:nvPr/>
          </p:nvCxnSpPr>
          <p:spPr>
            <a:xfrm>
              <a:off x="9672017" y="5582766"/>
              <a:ext cx="2040607" cy="0"/>
            </a:xfrm>
            <a:prstGeom prst="line">
              <a:avLst/>
            </a:prstGeom>
            <a:ln>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B1259521-25CF-409A-9B54-6DC2D6067436}"/>
                </a:ext>
              </a:extLst>
            </p:cNvPr>
            <p:cNvSpPr/>
            <p:nvPr/>
          </p:nvSpPr>
          <p:spPr>
            <a:xfrm>
              <a:off x="9912424" y="4725144"/>
              <a:ext cx="288032" cy="864096"/>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0" name="直線接點 39">
              <a:extLst>
                <a:ext uri="{FF2B5EF4-FFF2-40B4-BE49-F238E27FC236}">
                  <a16:creationId xmlns:a16="http://schemas.microsoft.com/office/drawing/2014/main" id="{5CB8E5B9-0335-4761-872B-7A55F8740FC6}"/>
                </a:ext>
              </a:extLst>
            </p:cNvPr>
            <p:cNvCxnSpPr>
              <a:cxnSpLocks/>
            </p:cNvCxnSpPr>
            <p:nvPr/>
          </p:nvCxnSpPr>
          <p:spPr>
            <a:xfrm>
              <a:off x="10056440"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99A09CEF-B614-4CDF-8AE3-103606E41E6B}"/>
                </a:ext>
              </a:extLst>
            </p:cNvPr>
            <p:cNvCxnSpPr>
              <a:cxnSpLocks/>
            </p:cNvCxnSpPr>
            <p:nvPr/>
          </p:nvCxnSpPr>
          <p:spPr>
            <a:xfrm>
              <a:off x="10488488"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12A3087B-24BE-4535-9072-72CDFE31AAAA}"/>
                </a:ext>
              </a:extLst>
            </p:cNvPr>
            <p:cNvCxnSpPr>
              <a:cxnSpLocks/>
            </p:cNvCxnSpPr>
            <p:nvPr/>
          </p:nvCxnSpPr>
          <p:spPr>
            <a:xfrm>
              <a:off x="10920536"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58" name="直線接點 57">
              <a:extLst>
                <a:ext uri="{FF2B5EF4-FFF2-40B4-BE49-F238E27FC236}">
                  <a16:creationId xmlns:a16="http://schemas.microsoft.com/office/drawing/2014/main" id="{A80E6914-4431-4110-B2DE-B47EFF7B73D8}"/>
                </a:ext>
              </a:extLst>
            </p:cNvPr>
            <p:cNvCxnSpPr>
              <a:cxnSpLocks/>
            </p:cNvCxnSpPr>
            <p:nvPr/>
          </p:nvCxnSpPr>
          <p:spPr>
            <a:xfrm>
              <a:off x="11352584"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2" name="直線接點 61">
              <a:extLst>
                <a:ext uri="{FF2B5EF4-FFF2-40B4-BE49-F238E27FC236}">
                  <a16:creationId xmlns:a16="http://schemas.microsoft.com/office/drawing/2014/main" id="{3E94877C-15DB-4A6B-9BB5-CFA96179EDDB}"/>
                </a:ext>
              </a:extLst>
            </p:cNvPr>
            <p:cNvCxnSpPr>
              <a:cxnSpLocks/>
            </p:cNvCxnSpPr>
            <p:nvPr/>
          </p:nvCxnSpPr>
          <p:spPr>
            <a:xfrm>
              <a:off x="8184232"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B4631BC1-15CE-43B5-B4B8-B770422BF5CE}"/>
                </a:ext>
              </a:extLst>
            </p:cNvPr>
            <p:cNvCxnSpPr>
              <a:cxnSpLocks/>
            </p:cNvCxnSpPr>
            <p:nvPr/>
          </p:nvCxnSpPr>
          <p:spPr>
            <a:xfrm>
              <a:off x="7752184"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4" name="直線接點 63">
              <a:extLst>
                <a:ext uri="{FF2B5EF4-FFF2-40B4-BE49-F238E27FC236}">
                  <a16:creationId xmlns:a16="http://schemas.microsoft.com/office/drawing/2014/main" id="{DA819704-56F4-4D62-A8E8-45C772FBBC17}"/>
                </a:ext>
              </a:extLst>
            </p:cNvPr>
            <p:cNvCxnSpPr>
              <a:cxnSpLocks/>
            </p:cNvCxnSpPr>
            <p:nvPr/>
          </p:nvCxnSpPr>
          <p:spPr>
            <a:xfrm>
              <a:off x="7320136"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EE5D0DE3-DF55-420F-9F52-4EDFCC3E2F3F}"/>
                </a:ext>
              </a:extLst>
            </p:cNvPr>
            <p:cNvCxnSpPr>
              <a:cxnSpLocks/>
            </p:cNvCxnSpPr>
            <p:nvPr/>
          </p:nvCxnSpPr>
          <p:spPr>
            <a:xfrm>
              <a:off x="6888088"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7" name="直線接點 66">
              <a:extLst>
                <a:ext uri="{FF2B5EF4-FFF2-40B4-BE49-F238E27FC236}">
                  <a16:creationId xmlns:a16="http://schemas.microsoft.com/office/drawing/2014/main" id="{30DD9299-A8B6-4B9F-9035-CDF35CA18687}"/>
                </a:ext>
              </a:extLst>
            </p:cNvPr>
            <p:cNvCxnSpPr>
              <a:cxnSpLocks/>
            </p:cNvCxnSpPr>
            <p:nvPr/>
          </p:nvCxnSpPr>
          <p:spPr>
            <a:xfrm>
              <a:off x="6528048" y="4725144"/>
              <a:ext cx="5184576" cy="0"/>
            </a:xfrm>
            <a:prstGeom prst="line">
              <a:avLst/>
            </a:prstGeom>
            <a:ln>
              <a:solidFill>
                <a:schemeClr val="accent6">
                  <a:lumMod val="1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61" name="群組 60">
              <a:extLst>
                <a:ext uri="{FF2B5EF4-FFF2-40B4-BE49-F238E27FC236}">
                  <a16:creationId xmlns:a16="http://schemas.microsoft.com/office/drawing/2014/main" id="{E8FAAE2C-D3DC-4F8C-801E-B6C721FAE03C}"/>
                </a:ext>
              </a:extLst>
            </p:cNvPr>
            <p:cNvGrpSpPr/>
            <p:nvPr/>
          </p:nvGrpSpPr>
          <p:grpSpPr>
            <a:xfrm>
              <a:off x="6744072" y="5733256"/>
              <a:ext cx="1609050" cy="369332"/>
              <a:chOff x="6744072" y="5733256"/>
              <a:chExt cx="1609050" cy="369332"/>
            </a:xfrm>
          </p:grpSpPr>
          <p:sp>
            <p:nvSpPr>
              <p:cNvPr id="70" name="矩形 69">
                <a:extLst>
                  <a:ext uri="{FF2B5EF4-FFF2-40B4-BE49-F238E27FC236}">
                    <a16:creationId xmlns:a16="http://schemas.microsoft.com/office/drawing/2014/main" id="{87C1C822-BA0D-45E0-8AB8-B6F1F439B72E}"/>
                  </a:ext>
                </a:extLst>
              </p:cNvPr>
              <p:cNvSpPr/>
              <p:nvPr/>
            </p:nvSpPr>
            <p:spPr>
              <a:xfrm>
                <a:off x="6744072"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1" name="矩形 70">
                <a:extLst>
                  <a:ext uri="{FF2B5EF4-FFF2-40B4-BE49-F238E27FC236}">
                    <a16:creationId xmlns:a16="http://schemas.microsoft.com/office/drawing/2014/main" id="{309D11FF-8726-4305-9436-4EB83DAA025B}"/>
                  </a:ext>
                </a:extLst>
              </p:cNvPr>
              <p:cNvSpPr/>
              <p:nvPr/>
            </p:nvSpPr>
            <p:spPr>
              <a:xfrm>
                <a:off x="7176120"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2" name="矩形 71">
                <a:extLst>
                  <a:ext uri="{FF2B5EF4-FFF2-40B4-BE49-F238E27FC236}">
                    <a16:creationId xmlns:a16="http://schemas.microsoft.com/office/drawing/2014/main" id="{0F419B14-0E27-4FAD-80B7-D7AED3EB4146}"/>
                  </a:ext>
                </a:extLst>
              </p:cNvPr>
              <p:cNvSpPr/>
              <p:nvPr/>
            </p:nvSpPr>
            <p:spPr>
              <a:xfrm>
                <a:off x="7608168"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3" name="矩形 72">
                <a:extLst>
                  <a:ext uri="{FF2B5EF4-FFF2-40B4-BE49-F238E27FC236}">
                    <a16:creationId xmlns:a16="http://schemas.microsoft.com/office/drawing/2014/main" id="{940A8494-E98B-4AE8-BE97-4234666522BD}"/>
                  </a:ext>
                </a:extLst>
              </p:cNvPr>
              <p:cNvSpPr/>
              <p:nvPr/>
            </p:nvSpPr>
            <p:spPr>
              <a:xfrm>
                <a:off x="8040216"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grpSp>
          <p:nvGrpSpPr>
            <p:cNvPr id="75" name="群組 74">
              <a:extLst>
                <a:ext uri="{FF2B5EF4-FFF2-40B4-BE49-F238E27FC236}">
                  <a16:creationId xmlns:a16="http://schemas.microsoft.com/office/drawing/2014/main" id="{480A3C39-E713-4341-9A42-BF21F2CA19F3}"/>
                </a:ext>
              </a:extLst>
            </p:cNvPr>
            <p:cNvGrpSpPr/>
            <p:nvPr/>
          </p:nvGrpSpPr>
          <p:grpSpPr>
            <a:xfrm>
              <a:off x="9912424" y="5733256"/>
              <a:ext cx="1609050" cy="369332"/>
              <a:chOff x="6744072" y="5733256"/>
              <a:chExt cx="1609050" cy="369332"/>
            </a:xfrm>
          </p:grpSpPr>
          <p:sp>
            <p:nvSpPr>
              <p:cNvPr id="76" name="矩形 75">
                <a:extLst>
                  <a:ext uri="{FF2B5EF4-FFF2-40B4-BE49-F238E27FC236}">
                    <a16:creationId xmlns:a16="http://schemas.microsoft.com/office/drawing/2014/main" id="{5C08E66C-EC8E-4497-9CCD-C9AE32356800}"/>
                  </a:ext>
                </a:extLst>
              </p:cNvPr>
              <p:cNvSpPr/>
              <p:nvPr/>
            </p:nvSpPr>
            <p:spPr>
              <a:xfrm>
                <a:off x="6744072"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7" name="矩形 76">
                <a:extLst>
                  <a:ext uri="{FF2B5EF4-FFF2-40B4-BE49-F238E27FC236}">
                    <a16:creationId xmlns:a16="http://schemas.microsoft.com/office/drawing/2014/main" id="{58D99E40-458D-4FC2-A447-81B0D5D3CEE2}"/>
                  </a:ext>
                </a:extLst>
              </p:cNvPr>
              <p:cNvSpPr/>
              <p:nvPr/>
            </p:nvSpPr>
            <p:spPr>
              <a:xfrm>
                <a:off x="7176120"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8" name="矩形 77">
                <a:extLst>
                  <a:ext uri="{FF2B5EF4-FFF2-40B4-BE49-F238E27FC236}">
                    <a16:creationId xmlns:a16="http://schemas.microsoft.com/office/drawing/2014/main" id="{086D328D-EC69-4470-8E9A-EDC6B8C5E760}"/>
                  </a:ext>
                </a:extLst>
              </p:cNvPr>
              <p:cNvSpPr/>
              <p:nvPr/>
            </p:nvSpPr>
            <p:spPr>
              <a:xfrm>
                <a:off x="7608168"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9" name="矩形 78">
                <a:extLst>
                  <a:ext uri="{FF2B5EF4-FFF2-40B4-BE49-F238E27FC236}">
                    <a16:creationId xmlns:a16="http://schemas.microsoft.com/office/drawing/2014/main" id="{781A5101-4E4C-49E6-A971-FEF821BA76D8}"/>
                  </a:ext>
                </a:extLst>
              </p:cNvPr>
              <p:cNvSpPr/>
              <p:nvPr/>
            </p:nvSpPr>
            <p:spPr>
              <a:xfrm>
                <a:off x="8040216"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sp>
          <p:nvSpPr>
            <p:cNvPr id="80" name="矩形 79">
              <a:extLst>
                <a:ext uri="{FF2B5EF4-FFF2-40B4-BE49-F238E27FC236}">
                  <a16:creationId xmlns:a16="http://schemas.microsoft.com/office/drawing/2014/main" id="{7EEB618C-362A-4BA3-88C1-A93962F22A5F}"/>
                </a:ext>
              </a:extLst>
            </p:cNvPr>
            <p:cNvSpPr/>
            <p:nvPr/>
          </p:nvSpPr>
          <p:spPr>
            <a:xfrm>
              <a:off x="9840416" y="3717032"/>
              <a:ext cx="160653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Ground Truth</a:t>
              </a:r>
            </a:p>
          </p:txBody>
        </p:sp>
        <p:sp>
          <p:nvSpPr>
            <p:cNvPr id="81" name="矩形 80">
              <a:extLst>
                <a:ext uri="{FF2B5EF4-FFF2-40B4-BE49-F238E27FC236}">
                  <a16:creationId xmlns:a16="http://schemas.microsoft.com/office/drawing/2014/main" id="{C368565D-4DB0-4F68-AB04-93D4546A0E24}"/>
                </a:ext>
              </a:extLst>
            </p:cNvPr>
            <p:cNvSpPr/>
            <p:nvPr/>
          </p:nvSpPr>
          <p:spPr>
            <a:xfrm>
              <a:off x="6816080" y="3717032"/>
              <a:ext cx="153439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Probabilities</a:t>
              </a:r>
            </a:p>
          </p:txBody>
        </p:sp>
        <p:grpSp>
          <p:nvGrpSpPr>
            <p:cNvPr id="82" name="群組 81">
              <a:extLst>
                <a:ext uri="{FF2B5EF4-FFF2-40B4-BE49-F238E27FC236}">
                  <a16:creationId xmlns:a16="http://schemas.microsoft.com/office/drawing/2014/main" id="{0FBA50C0-65A5-4601-88C6-7E4C4403761D}"/>
                </a:ext>
              </a:extLst>
            </p:cNvPr>
            <p:cNvGrpSpPr/>
            <p:nvPr/>
          </p:nvGrpSpPr>
          <p:grpSpPr>
            <a:xfrm>
              <a:off x="6600056" y="4437112"/>
              <a:ext cx="1798205" cy="246221"/>
              <a:chOff x="6744072" y="5733256"/>
              <a:chExt cx="1798205" cy="246221"/>
            </a:xfrm>
          </p:grpSpPr>
          <p:sp>
            <p:nvSpPr>
              <p:cNvPr id="83" name="矩形 82">
                <a:extLst>
                  <a:ext uri="{FF2B5EF4-FFF2-40B4-BE49-F238E27FC236}">
                    <a16:creationId xmlns:a16="http://schemas.microsoft.com/office/drawing/2014/main" id="{EEF22131-FF5E-4057-B8C7-1FEE06C175EE}"/>
                  </a:ext>
                </a:extLst>
              </p:cNvPr>
              <p:cNvSpPr/>
              <p:nvPr/>
            </p:nvSpPr>
            <p:spPr>
              <a:xfrm>
                <a:off x="6744072" y="5733256"/>
                <a:ext cx="50206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0.775</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4" name="矩形 83">
                <a:extLst>
                  <a:ext uri="{FF2B5EF4-FFF2-40B4-BE49-F238E27FC236}">
                    <a16:creationId xmlns:a16="http://schemas.microsoft.com/office/drawing/2014/main" id="{A70C8A4D-73AF-4B03-BF0C-4E0E184E98A3}"/>
                  </a:ext>
                </a:extLst>
              </p:cNvPr>
              <p:cNvSpPr/>
              <p:nvPr/>
            </p:nvSpPr>
            <p:spPr>
              <a:xfrm>
                <a:off x="7176120" y="5733256"/>
                <a:ext cx="50206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0.116</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5" name="矩形 84">
                <a:extLst>
                  <a:ext uri="{FF2B5EF4-FFF2-40B4-BE49-F238E27FC236}">
                    <a16:creationId xmlns:a16="http://schemas.microsoft.com/office/drawing/2014/main" id="{379F458F-B38F-4770-B3C3-4850610AE5B6}"/>
                  </a:ext>
                </a:extLst>
              </p:cNvPr>
              <p:cNvSpPr/>
              <p:nvPr/>
            </p:nvSpPr>
            <p:spPr>
              <a:xfrm>
                <a:off x="7608168" y="5733256"/>
                <a:ext cx="50206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0.039</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6" name="矩形 85">
                <a:extLst>
                  <a:ext uri="{FF2B5EF4-FFF2-40B4-BE49-F238E27FC236}">
                    <a16:creationId xmlns:a16="http://schemas.microsoft.com/office/drawing/2014/main" id="{2471BC62-DCD0-4E94-82EE-7E716780AE34}"/>
                  </a:ext>
                </a:extLst>
              </p:cNvPr>
              <p:cNvSpPr/>
              <p:nvPr/>
            </p:nvSpPr>
            <p:spPr>
              <a:xfrm>
                <a:off x="8040216" y="5733256"/>
                <a:ext cx="50206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0.070</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grpSp>
          <p:nvGrpSpPr>
            <p:cNvPr id="87" name="群組 86">
              <a:extLst>
                <a:ext uri="{FF2B5EF4-FFF2-40B4-BE49-F238E27FC236}">
                  <a16:creationId xmlns:a16="http://schemas.microsoft.com/office/drawing/2014/main" id="{10951115-4603-4BDB-9913-93732D59C5AF}"/>
                </a:ext>
              </a:extLst>
            </p:cNvPr>
            <p:cNvGrpSpPr/>
            <p:nvPr/>
          </p:nvGrpSpPr>
          <p:grpSpPr>
            <a:xfrm>
              <a:off x="9840416" y="4437112"/>
              <a:ext cx="1551342" cy="246221"/>
              <a:chOff x="6744072" y="5733256"/>
              <a:chExt cx="1551342" cy="246221"/>
            </a:xfrm>
          </p:grpSpPr>
          <p:sp>
            <p:nvSpPr>
              <p:cNvPr id="88" name="矩形 87">
                <a:extLst>
                  <a:ext uri="{FF2B5EF4-FFF2-40B4-BE49-F238E27FC236}">
                    <a16:creationId xmlns:a16="http://schemas.microsoft.com/office/drawing/2014/main" id="{3BC5247B-5C56-4821-A1B9-C65255350616}"/>
                  </a:ext>
                </a:extLst>
              </p:cNvPr>
              <p:cNvSpPr/>
              <p:nvPr/>
            </p:nvSpPr>
            <p:spPr>
              <a:xfrm>
                <a:off x="6744072" y="5733256"/>
                <a:ext cx="25519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1</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9" name="矩形 88">
                <a:extLst>
                  <a:ext uri="{FF2B5EF4-FFF2-40B4-BE49-F238E27FC236}">
                    <a16:creationId xmlns:a16="http://schemas.microsoft.com/office/drawing/2014/main" id="{E5B47D3F-E8F1-4937-87E8-ADF753784169}"/>
                  </a:ext>
                </a:extLst>
              </p:cNvPr>
              <p:cNvSpPr/>
              <p:nvPr/>
            </p:nvSpPr>
            <p:spPr>
              <a:xfrm>
                <a:off x="7176120" y="5733256"/>
                <a:ext cx="25519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90" name="矩形 89">
                <a:extLst>
                  <a:ext uri="{FF2B5EF4-FFF2-40B4-BE49-F238E27FC236}">
                    <a16:creationId xmlns:a16="http://schemas.microsoft.com/office/drawing/2014/main" id="{A07C5304-6344-4B4D-9F51-4316D2B8CD50}"/>
                  </a:ext>
                </a:extLst>
              </p:cNvPr>
              <p:cNvSpPr/>
              <p:nvPr/>
            </p:nvSpPr>
            <p:spPr>
              <a:xfrm>
                <a:off x="7608168" y="5733256"/>
                <a:ext cx="25519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91" name="矩形 90">
                <a:extLst>
                  <a:ext uri="{FF2B5EF4-FFF2-40B4-BE49-F238E27FC236}">
                    <a16:creationId xmlns:a16="http://schemas.microsoft.com/office/drawing/2014/main" id="{496601D3-77EE-41BD-AA9B-17A85C8174A6}"/>
                  </a:ext>
                </a:extLst>
              </p:cNvPr>
              <p:cNvSpPr/>
              <p:nvPr/>
            </p:nvSpPr>
            <p:spPr>
              <a:xfrm>
                <a:off x="8040216" y="5733256"/>
                <a:ext cx="25519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grpSp>
      <p:sp>
        <p:nvSpPr>
          <p:cNvPr id="4" name="文字方塊 3">
            <a:extLst>
              <a:ext uri="{FF2B5EF4-FFF2-40B4-BE49-F238E27FC236}">
                <a16:creationId xmlns:a16="http://schemas.microsoft.com/office/drawing/2014/main" id="{EEEFEC0C-F13E-49CD-AAAF-09E91CE33157}"/>
              </a:ext>
            </a:extLst>
          </p:cNvPr>
          <p:cNvSpPr txBox="1"/>
          <p:nvPr/>
        </p:nvSpPr>
        <p:spPr>
          <a:xfrm>
            <a:off x="551384" y="1988840"/>
            <a:ext cx="14401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-0.775*log(0.775)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 name="文字方塊 4">
            <a:extLst>
              <a:ext uri="{FF2B5EF4-FFF2-40B4-BE49-F238E27FC236}">
                <a16:creationId xmlns:a16="http://schemas.microsoft.com/office/drawing/2014/main" id="{B757DE95-CEB1-4773-9CA6-3F257CEE3019}"/>
              </a:ext>
            </a:extLst>
          </p:cNvPr>
          <p:cNvSpPr txBox="1"/>
          <p:nvPr/>
        </p:nvSpPr>
        <p:spPr>
          <a:xfrm>
            <a:off x="6240016" y="1988840"/>
            <a:ext cx="86409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1</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4" name="文字方塊 53">
            <a:extLst>
              <a:ext uri="{FF2B5EF4-FFF2-40B4-BE49-F238E27FC236}">
                <a16:creationId xmlns:a16="http://schemas.microsoft.com/office/drawing/2014/main" id="{8E5CD63F-50C8-4B2D-898F-99D9288C7315}"/>
              </a:ext>
            </a:extLst>
          </p:cNvPr>
          <p:cNvSpPr txBox="1"/>
          <p:nvPr/>
        </p:nvSpPr>
        <p:spPr>
          <a:xfrm>
            <a:off x="6240016" y="2431921"/>
            <a:ext cx="86409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2</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5" name="文字方塊 54">
            <a:extLst>
              <a:ext uri="{FF2B5EF4-FFF2-40B4-BE49-F238E27FC236}">
                <a16:creationId xmlns:a16="http://schemas.microsoft.com/office/drawing/2014/main" id="{F96EDA65-2A16-465E-9210-C0F6E1C86A6F}"/>
              </a:ext>
            </a:extLst>
          </p:cNvPr>
          <p:cNvSpPr txBox="1"/>
          <p:nvPr/>
        </p:nvSpPr>
        <p:spPr>
          <a:xfrm>
            <a:off x="6240016" y="2924944"/>
            <a:ext cx="86409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3</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9" name="文字方塊 58">
            <a:extLst>
              <a:ext uri="{FF2B5EF4-FFF2-40B4-BE49-F238E27FC236}">
                <a16:creationId xmlns:a16="http://schemas.microsoft.com/office/drawing/2014/main" id="{4F8A059A-38A9-4274-A1C9-3DB5644086D5}"/>
              </a:ext>
            </a:extLst>
          </p:cNvPr>
          <p:cNvSpPr txBox="1"/>
          <p:nvPr/>
        </p:nvSpPr>
        <p:spPr>
          <a:xfrm>
            <a:off x="6240016" y="3368025"/>
            <a:ext cx="86409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4</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0" name="文字方塊 59">
            <a:extLst>
              <a:ext uri="{FF2B5EF4-FFF2-40B4-BE49-F238E27FC236}">
                <a16:creationId xmlns:a16="http://schemas.microsoft.com/office/drawing/2014/main" id="{134BD1CC-2E58-4012-913A-6DAFE8E71164}"/>
              </a:ext>
            </a:extLst>
          </p:cNvPr>
          <p:cNvSpPr txBox="1"/>
          <p:nvPr/>
        </p:nvSpPr>
        <p:spPr>
          <a:xfrm>
            <a:off x="551384" y="2420888"/>
            <a:ext cx="14401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-0.116*log(0.116)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65" name="文字方塊 64">
            <a:extLst>
              <a:ext uri="{FF2B5EF4-FFF2-40B4-BE49-F238E27FC236}">
                <a16:creationId xmlns:a16="http://schemas.microsoft.com/office/drawing/2014/main" id="{FFDE98BF-EA96-4447-87A0-68337C306724}"/>
              </a:ext>
            </a:extLst>
          </p:cNvPr>
          <p:cNvSpPr txBox="1"/>
          <p:nvPr/>
        </p:nvSpPr>
        <p:spPr>
          <a:xfrm>
            <a:off x="551384" y="2924944"/>
            <a:ext cx="14401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-0.039*log(0.039)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68" name="文字方塊 67">
            <a:extLst>
              <a:ext uri="{FF2B5EF4-FFF2-40B4-BE49-F238E27FC236}">
                <a16:creationId xmlns:a16="http://schemas.microsoft.com/office/drawing/2014/main" id="{11437F59-E4D3-458C-9082-C54A3E889A26}"/>
              </a:ext>
            </a:extLst>
          </p:cNvPr>
          <p:cNvSpPr txBox="1"/>
          <p:nvPr/>
        </p:nvSpPr>
        <p:spPr>
          <a:xfrm>
            <a:off x="551384" y="3356992"/>
            <a:ext cx="14401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-0.070*log(0.070)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69" name="圖片 68">
            <a:extLst>
              <a:ext uri="{FF2B5EF4-FFF2-40B4-BE49-F238E27FC236}">
                <a16:creationId xmlns:a16="http://schemas.microsoft.com/office/drawing/2014/main" id="{F7C38BB1-EB85-422A-BCF8-5C83172A3D03}"/>
              </a:ext>
            </a:extLst>
          </p:cNvPr>
          <p:cNvPicPr>
            <a:picLocks noChangeAspect="1"/>
          </p:cNvPicPr>
          <p:nvPr/>
        </p:nvPicPr>
        <p:blipFill rotWithShape="1">
          <a:blip r:embed="rId4"/>
          <a:srcRect l="61132"/>
          <a:stretch/>
        </p:blipFill>
        <p:spPr>
          <a:xfrm>
            <a:off x="8544272" y="1916832"/>
            <a:ext cx="1959189" cy="536397"/>
          </a:xfrm>
          <a:prstGeom prst="rect">
            <a:avLst/>
          </a:prstGeom>
        </p:spPr>
      </p:pic>
      <p:sp>
        <p:nvSpPr>
          <p:cNvPr id="74" name="文字方塊 73">
            <a:extLst>
              <a:ext uri="{FF2B5EF4-FFF2-40B4-BE49-F238E27FC236}">
                <a16:creationId xmlns:a16="http://schemas.microsoft.com/office/drawing/2014/main" id="{EAFE526C-ABBD-4D24-8471-1CA0AD5452F6}"/>
              </a:ext>
            </a:extLst>
          </p:cNvPr>
          <p:cNvSpPr txBox="1"/>
          <p:nvPr/>
        </p:nvSpPr>
        <p:spPr>
          <a:xfrm>
            <a:off x="7320136" y="2564904"/>
            <a:ext cx="4799856"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演算法</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200" b="1" i="0" u="none" strike="noStrike" kern="1200" cap="none" spc="0" normalizeH="0" baseline="0" noProof="0" dirty="0">
                <a:ln>
                  <a:noFill/>
                </a:ln>
                <a:solidFill>
                  <a:srgbClr val="5FBD73">
                    <a:lumMod val="50000"/>
                  </a:srgbClr>
                </a:solidFill>
                <a:effectLst/>
                <a:uLnTx/>
                <a:uFillTx/>
                <a:latin typeface="微軟正黑體" panose="020B0604030504040204" pitchFamily="34" charset="-120"/>
                <a:ea typeface="微軟正黑體" panose="020B0604030504040204" pitchFamily="34" charset="-120"/>
                <a:cs typeface="+mn-cs"/>
              </a:rPr>
              <a:t>1</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*log(0.775)  + -</a:t>
            </a:r>
            <a:r>
              <a:rPr kumimoji="0" lang="en-US" altLang="zh-TW" sz="12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*log(0.116) + -</a:t>
            </a:r>
            <a:r>
              <a:rPr kumimoji="0" lang="en-US" altLang="zh-TW" sz="12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*log(0.039) + -</a:t>
            </a:r>
            <a:r>
              <a:rPr kumimoji="0" lang="en-US" altLang="zh-TW" sz="12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*log(0.070)\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0.11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演算法</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200" b="1" i="0" u="none" strike="noStrike" kern="1200" cap="none" spc="0" normalizeH="0" baseline="0" noProof="0" dirty="0">
                <a:ln>
                  <a:noFill/>
                </a:ln>
                <a:solidFill>
                  <a:srgbClr val="5FBD73">
                    <a:lumMod val="50000"/>
                  </a:srgbClr>
                </a:solidFill>
                <a:effectLst/>
                <a:uLnTx/>
                <a:uFillTx/>
                <a:latin typeface="微軟正黑體" panose="020B0604030504040204" pitchFamily="34" charset="-120"/>
                <a:ea typeface="微軟正黑體" panose="020B0604030504040204" pitchFamily="34" charset="-120"/>
                <a:cs typeface="+mn-cs"/>
              </a:rPr>
              <a:t>1</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*log(0.891)  + -</a:t>
            </a:r>
            <a:r>
              <a:rPr kumimoji="0" lang="en-US" altLang="zh-TW" sz="12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*log(0) + -</a:t>
            </a:r>
            <a:r>
              <a:rPr kumimoji="0" lang="en-US" altLang="zh-TW" sz="12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*log(0.039) + -</a:t>
            </a:r>
            <a:r>
              <a:rPr kumimoji="0" lang="en-US" altLang="zh-TW" sz="12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*log(0.070)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0.05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演算法</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200" b="1" i="0" u="none" strike="noStrike" kern="1200" cap="none" spc="0" normalizeH="0" baseline="0" noProof="0" dirty="0">
                <a:ln>
                  <a:noFill/>
                </a:ln>
                <a:solidFill>
                  <a:srgbClr val="5FBD73">
                    <a:lumMod val="50000"/>
                  </a:srgbClr>
                </a:solidFill>
                <a:effectLst/>
                <a:uLnTx/>
                <a:uFillTx/>
                <a:latin typeface="微軟正黑體" panose="020B0604030504040204" pitchFamily="34" charset="-120"/>
                <a:ea typeface="微軟正黑體" panose="020B0604030504040204" pitchFamily="34" charset="-120"/>
                <a:cs typeface="+mn-cs"/>
              </a:rPr>
              <a:t>1</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*log(0.999)  + -</a:t>
            </a:r>
            <a:r>
              <a:rPr kumimoji="0" lang="en-US" altLang="zh-TW" sz="12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*log(0.001) + -</a:t>
            </a:r>
            <a:r>
              <a:rPr kumimoji="0" lang="en-US" altLang="zh-TW" sz="12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*log(0) + -</a:t>
            </a:r>
            <a:r>
              <a:rPr kumimoji="0" lang="en-US" altLang="zh-TW" sz="12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0.0004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2" name="矩形 91">
            <a:extLst>
              <a:ext uri="{FF2B5EF4-FFF2-40B4-BE49-F238E27FC236}">
                <a16:creationId xmlns:a16="http://schemas.microsoft.com/office/drawing/2014/main" id="{CC307F33-C347-42ED-A09C-A8307A2AFCD6}"/>
              </a:ext>
            </a:extLst>
          </p:cNvPr>
          <p:cNvSpPr/>
          <p:nvPr/>
        </p:nvSpPr>
        <p:spPr>
          <a:xfrm>
            <a:off x="767408" y="1484784"/>
            <a:ext cx="105663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Entropy</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93" name="矩形 92">
            <a:extLst>
              <a:ext uri="{FF2B5EF4-FFF2-40B4-BE49-F238E27FC236}">
                <a16:creationId xmlns:a16="http://schemas.microsoft.com/office/drawing/2014/main" id="{80C6D3EE-D740-4B89-924F-7C84C29B9923}"/>
              </a:ext>
            </a:extLst>
          </p:cNvPr>
          <p:cNvSpPr/>
          <p:nvPr/>
        </p:nvSpPr>
        <p:spPr>
          <a:xfrm>
            <a:off x="8688288" y="1556792"/>
            <a:ext cx="178273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Cross Entropy </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94" name="矩形 93">
            <a:extLst>
              <a:ext uri="{FF2B5EF4-FFF2-40B4-BE49-F238E27FC236}">
                <a16:creationId xmlns:a16="http://schemas.microsoft.com/office/drawing/2014/main" id="{261B6B88-9B3D-4EB5-A18A-C52E8926EABF}"/>
              </a:ext>
            </a:extLst>
          </p:cNvPr>
          <p:cNvSpPr/>
          <p:nvPr/>
        </p:nvSpPr>
        <p:spPr>
          <a:xfrm>
            <a:off x="2351584" y="1988840"/>
            <a:ext cx="648072" cy="288032"/>
          </a:xfrm>
          <a:prstGeom prst="rect">
            <a:avLst/>
          </a:prstGeom>
          <a:solidFill>
            <a:srgbClr val="D5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0.775</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5" name="矩形 94">
            <a:extLst>
              <a:ext uri="{FF2B5EF4-FFF2-40B4-BE49-F238E27FC236}">
                <a16:creationId xmlns:a16="http://schemas.microsoft.com/office/drawing/2014/main" id="{8441C28F-40B1-4F5A-AA9A-69E2653F1B0C}"/>
              </a:ext>
            </a:extLst>
          </p:cNvPr>
          <p:cNvSpPr/>
          <p:nvPr/>
        </p:nvSpPr>
        <p:spPr>
          <a:xfrm>
            <a:off x="2351584" y="2492896"/>
            <a:ext cx="648072" cy="288032"/>
          </a:xfrm>
          <a:prstGeom prst="rect">
            <a:avLst/>
          </a:prstGeom>
          <a:solidFill>
            <a:srgbClr val="D5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0.116</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6" name="矩形 95">
            <a:extLst>
              <a:ext uri="{FF2B5EF4-FFF2-40B4-BE49-F238E27FC236}">
                <a16:creationId xmlns:a16="http://schemas.microsoft.com/office/drawing/2014/main" id="{68C92972-5A52-4AE5-A19B-216AD298CA69}"/>
              </a:ext>
            </a:extLst>
          </p:cNvPr>
          <p:cNvSpPr/>
          <p:nvPr/>
        </p:nvSpPr>
        <p:spPr>
          <a:xfrm>
            <a:off x="2351584" y="2924944"/>
            <a:ext cx="648072" cy="288032"/>
          </a:xfrm>
          <a:prstGeom prst="rect">
            <a:avLst/>
          </a:prstGeom>
          <a:solidFill>
            <a:srgbClr val="D5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0.039</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7" name="矩形 96">
            <a:extLst>
              <a:ext uri="{FF2B5EF4-FFF2-40B4-BE49-F238E27FC236}">
                <a16:creationId xmlns:a16="http://schemas.microsoft.com/office/drawing/2014/main" id="{523C812C-D93D-44D4-BCD0-0B7C921ADEAC}"/>
              </a:ext>
            </a:extLst>
          </p:cNvPr>
          <p:cNvSpPr/>
          <p:nvPr/>
        </p:nvSpPr>
        <p:spPr>
          <a:xfrm>
            <a:off x="2351584" y="3356992"/>
            <a:ext cx="648072" cy="288032"/>
          </a:xfrm>
          <a:prstGeom prst="rect">
            <a:avLst/>
          </a:prstGeom>
          <a:solidFill>
            <a:srgbClr val="D5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0.070</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8" name="矩形 97">
            <a:extLst>
              <a:ext uri="{FF2B5EF4-FFF2-40B4-BE49-F238E27FC236}">
                <a16:creationId xmlns:a16="http://schemas.microsoft.com/office/drawing/2014/main" id="{7FF0242D-AEB3-43BD-A30F-C0774324AA50}"/>
              </a:ext>
            </a:extLst>
          </p:cNvPr>
          <p:cNvSpPr/>
          <p:nvPr/>
        </p:nvSpPr>
        <p:spPr>
          <a:xfrm>
            <a:off x="5447928" y="1988840"/>
            <a:ext cx="576064" cy="288032"/>
          </a:xfrm>
          <a:prstGeom prst="rect">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1</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9" name="矩形 98">
            <a:extLst>
              <a:ext uri="{FF2B5EF4-FFF2-40B4-BE49-F238E27FC236}">
                <a16:creationId xmlns:a16="http://schemas.microsoft.com/office/drawing/2014/main" id="{EB295F5D-E3BD-4348-BA9C-EC7E5506FF14}"/>
              </a:ext>
            </a:extLst>
          </p:cNvPr>
          <p:cNvSpPr/>
          <p:nvPr/>
        </p:nvSpPr>
        <p:spPr>
          <a:xfrm>
            <a:off x="5447928" y="2492896"/>
            <a:ext cx="576064" cy="288032"/>
          </a:xfrm>
          <a:prstGeom prst="rect">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00" name="矩形 99">
            <a:extLst>
              <a:ext uri="{FF2B5EF4-FFF2-40B4-BE49-F238E27FC236}">
                <a16:creationId xmlns:a16="http://schemas.microsoft.com/office/drawing/2014/main" id="{631FAD55-4E14-4662-912B-2DECC16369EE}"/>
              </a:ext>
            </a:extLst>
          </p:cNvPr>
          <p:cNvSpPr/>
          <p:nvPr/>
        </p:nvSpPr>
        <p:spPr>
          <a:xfrm>
            <a:off x="5447928" y="2924944"/>
            <a:ext cx="576064" cy="288032"/>
          </a:xfrm>
          <a:prstGeom prst="rect">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01" name="矩形 100">
            <a:extLst>
              <a:ext uri="{FF2B5EF4-FFF2-40B4-BE49-F238E27FC236}">
                <a16:creationId xmlns:a16="http://schemas.microsoft.com/office/drawing/2014/main" id="{B733139A-ACD6-4235-95F4-25EFD6DB0C25}"/>
              </a:ext>
            </a:extLst>
          </p:cNvPr>
          <p:cNvSpPr/>
          <p:nvPr/>
        </p:nvSpPr>
        <p:spPr>
          <a:xfrm>
            <a:off x="5447928" y="3356992"/>
            <a:ext cx="576064" cy="288032"/>
          </a:xfrm>
          <a:prstGeom prst="rect">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pSp>
        <p:nvGrpSpPr>
          <p:cNvPr id="102" name="群組 101">
            <a:extLst>
              <a:ext uri="{FF2B5EF4-FFF2-40B4-BE49-F238E27FC236}">
                <a16:creationId xmlns:a16="http://schemas.microsoft.com/office/drawing/2014/main" id="{FF280A3E-307E-436D-9F88-E4AE67C1CD11}"/>
              </a:ext>
            </a:extLst>
          </p:cNvPr>
          <p:cNvGrpSpPr/>
          <p:nvPr/>
        </p:nvGrpSpPr>
        <p:grpSpPr>
          <a:xfrm>
            <a:off x="0" y="3212976"/>
            <a:ext cx="2017605" cy="479376"/>
            <a:chOff x="-98069" y="3267332"/>
            <a:chExt cx="2017605" cy="479376"/>
          </a:xfrm>
        </p:grpSpPr>
        <p:cxnSp>
          <p:nvCxnSpPr>
            <p:cNvPr id="103" name="直線接點 102">
              <a:extLst>
                <a:ext uri="{FF2B5EF4-FFF2-40B4-BE49-F238E27FC236}">
                  <a16:creationId xmlns:a16="http://schemas.microsoft.com/office/drawing/2014/main" id="{21E47540-C3B8-4D8D-9344-9ACF0D651D3D}"/>
                </a:ext>
              </a:extLst>
            </p:cNvPr>
            <p:cNvCxnSpPr/>
            <p:nvPr/>
          </p:nvCxnSpPr>
          <p:spPr>
            <a:xfrm>
              <a:off x="119336" y="3717032"/>
              <a:ext cx="1800200" cy="0"/>
            </a:xfrm>
            <a:prstGeom prst="line">
              <a:avLst/>
            </a:prstGeom>
            <a:ln w="28575">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104" name="弧形 103">
              <a:extLst>
                <a:ext uri="{FF2B5EF4-FFF2-40B4-BE49-F238E27FC236}">
                  <a16:creationId xmlns:a16="http://schemas.microsoft.com/office/drawing/2014/main" id="{60BB2736-EAE7-43C7-AA00-B1EFEF5F641C}"/>
                </a:ext>
              </a:extLst>
            </p:cNvPr>
            <p:cNvSpPr/>
            <p:nvPr/>
          </p:nvSpPr>
          <p:spPr>
            <a:xfrm rot="4076454">
              <a:off x="-72867" y="3242130"/>
              <a:ext cx="479376" cy="529780"/>
            </a:xfrm>
            <a:prstGeom prst="arc">
              <a:avLst>
                <a:gd name="adj1" fmla="val 15204184"/>
                <a:gd name="adj2" fmla="val 0"/>
              </a:avLst>
            </a:prstGeom>
            <a:ln w="28575">
              <a:solidFill>
                <a:schemeClr val="accent6">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737572"/>
                </a:solidFill>
                <a:effectLst/>
                <a:uLnTx/>
                <a:uFillTx/>
                <a:latin typeface="Century Gothic" panose="020F0302020204030204"/>
                <a:ea typeface="新細明體" panose="02020500000000000000" pitchFamily="18" charset="-120"/>
                <a:cs typeface="+mn-cs"/>
              </a:endParaRPr>
            </a:p>
          </p:txBody>
        </p:sp>
      </p:grpSp>
      <p:sp>
        <p:nvSpPr>
          <p:cNvPr id="105" name="文字方塊 104">
            <a:extLst>
              <a:ext uri="{FF2B5EF4-FFF2-40B4-BE49-F238E27FC236}">
                <a16:creationId xmlns:a16="http://schemas.microsoft.com/office/drawing/2014/main" id="{DFD7E912-19A6-47FC-B7CD-9C73B8822E60}"/>
              </a:ext>
            </a:extLst>
          </p:cNvPr>
          <p:cNvSpPr txBox="1"/>
          <p:nvPr/>
        </p:nvSpPr>
        <p:spPr>
          <a:xfrm>
            <a:off x="407368" y="3717032"/>
            <a:ext cx="1440160"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0.330</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06" name="加號 105">
            <a:extLst>
              <a:ext uri="{FF2B5EF4-FFF2-40B4-BE49-F238E27FC236}">
                <a16:creationId xmlns:a16="http://schemas.microsoft.com/office/drawing/2014/main" id="{83EF038F-760E-4944-A4C9-7EE2697FD836}"/>
              </a:ext>
            </a:extLst>
          </p:cNvPr>
          <p:cNvSpPr/>
          <p:nvPr/>
        </p:nvSpPr>
        <p:spPr>
          <a:xfrm>
            <a:off x="119336" y="3284984"/>
            <a:ext cx="360040" cy="360040"/>
          </a:xfrm>
          <a:prstGeom prst="mathPlus">
            <a:avLst>
              <a:gd name="adj1" fmla="val 4707"/>
            </a:avLst>
          </a:prstGeom>
          <a:solidFill>
            <a:schemeClr val="accent6">
              <a:lumMod val="10000"/>
            </a:schemeClr>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7" name="矩形: 圓角 106">
            <a:extLst>
              <a:ext uri="{FF2B5EF4-FFF2-40B4-BE49-F238E27FC236}">
                <a16:creationId xmlns:a16="http://schemas.microsoft.com/office/drawing/2014/main" id="{83ED4719-BF9E-4999-9E33-D77CBF17B48D}"/>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Logistic Regression</a:t>
            </a:r>
          </a:p>
        </p:txBody>
      </p:sp>
      <p:pic>
        <p:nvPicPr>
          <p:cNvPr id="6" name="圖片 5">
            <a:extLst>
              <a:ext uri="{FF2B5EF4-FFF2-40B4-BE49-F238E27FC236}">
                <a16:creationId xmlns:a16="http://schemas.microsoft.com/office/drawing/2014/main" id="{62305487-2EAB-CEA1-DFBB-788C9BAAA85E}"/>
              </a:ext>
            </a:extLst>
          </p:cNvPr>
          <p:cNvPicPr>
            <a:picLocks noChangeAspect="1"/>
          </p:cNvPicPr>
          <p:nvPr/>
        </p:nvPicPr>
        <p:blipFill>
          <a:blip r:embed="rId5"/>
          <a:stretch>
            <a:fillRect/>
          </a:stretch>
        </p:blipFill>
        <p:spPr>
          <a:xfrm>
            <a:off x="7463047" y="5189051"/>
            <a:ext cx="642694" cy="642694"/>
          </a:xfrm>
          <a:prstGeom prst="rect">
            <a:avLst/>
          </a:prstGeom>
        </p:spPr>
      </p:pic>
      <p:sp>
        <p:nvSpPr>
          <p:cNvPr id="9" name="矩形 8">
            <a:extLst>
              <a:ext uri="{FF2B5EF4-FFF2-40B4-BE49-F238E27FC236}">
                <a16:creationId xmlns:a16="http://schemas.microsoft.com/office/drawing/2014/main" id="{1CE5A4D0-5793-03B5-F918-25A4708B5185}"/>
              </a:ext>
            </a:extLst>
          </p:cNvPr>
          <p:cNvSpPr/>
          <p:nvPr/>
        </p:nvSpPr>
        <p:spPr>
          <a:xfrm>
            <a:off x="7392144" y="5085184"/>
            <a:ext cx="4392488" cy="88746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F7628CC0-E6E1-14B6-FEC9-453A374EC350}"/>
              </a:ext>
            </a:extLst>
          </p:cNvPr>
          <p:cNvSpPr txBox="1"/>
          <p:nvPr/>
        </p:nvSpPr>
        <p:spPr>
          <a:xfrm>
            <a:off x="8105742" y="5141648"/>
            <a:ext cx="3678890"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交叉熵越低，</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代表模型預測分布越接近真實，或是越一致</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88773797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交叉熵 </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與其他 </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Probability </a:t>
            </a: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比較</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交叉熵是一種用來量化兩個概率分布之間差異的損失函數。衡量預測分布與真實分布之間的不一致程度。</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99F9E931-BA29-4544-BC7A-77C66A0D388C}"/>
              </a:ext>
            </a:extLst>
          </p:cNvPr>
          <p:cNvSpPr/>
          <p:nvPr/>
        </p:nvSpPr>
        <p:spPr>
          <a:xfrm>
            <a:off x="2999656" y="1556792"/>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nvGrpSpPr>
          <p:cNvPr id="2" name="群組 1">
            <a:extLst>
              <a:ext uri="{FF2B5EF4-FFF2-40B4-BE49-F238E27FC236}">
                <a16:creationId xmlns:a16="http://schemas.microsoft.com/office/drawing/2014/main" id="{AE16BC58-AD7C-46CF-9575-14973153318C}"/>
              </a:ext>
            </a:extLst>
          </p:cNvPr>
          <p:cNvGrpSpPr/>
          <p:nvPr/>
        </p:nvGrpSpPr>
        <p:grpSpPr>
          <a:xfrm>
            <a:off x="1559496" y="1556792"/>
            <a:ext cx="5208959" cy="4617804"/>
            <a:chOff x="6503665" y="1484784"/>
            <a:chExt cx="5208959" cy="4617804"/>
          </a:xfrm>
        </p:grpSpPr>
        <p:pic>
          <p:nvPicPr>
            <p:cNvPr id="26634" name="Picture 10" descr="Cross-Entropy Loss Function. A loss function used in most… | by Kiprono  Elijah Koech | Towards Data Science">
              <a:extLst>
                <a:ext uri="{FF2B5EF4-FFF2-40B4-BE49-F238E27FC236}">
                  <a16:creationId xmlns:a16="http://schemas.microsoft.com/office/drawing/2014/main" id="{425824FB-C4B9-4BFB-AF55-D96D26B82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104" y="1484784"/>
              <a:ext cx="4200525" cy="2286000"/>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直線接點 35">
              <a:extLst>
                <a:ext uri="{FF2B5EF4-FFF2-40B4-BE49-F238E27FC236}">
                  <a16:creationId xmlns:a16="http://schemas.microsoft.com/office/drawing/2014/main" id="{E3AAEDBB-E1C8-4617-8637-4327AB032644}"/>
                </a:ext>
              </a:extLst>
            </p:cNvPr>
            <p:cNvCxnSpPr>
              <a:cxnSpLocks/>
            </p:cNvCxnSpPr>
            <p:nvPr/>
          </p:nvCxnSpPr>
          <p:spPr>
            <a:xfrm>
              <a:off x="6503665" y="5582766"/>
              <a:ext cx="2040607" cy="0"/>
            </a:xfrm>
            <a:prstGeom prst="line">
              <a:avLst/>
            </a:prstGeom>
            <a:ln>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4CF87D06-5E6F-4526-A73B-E8DFCDED746B}"/>
                </a:ext>
              </a:extLst>
            </p:cNvPr>
            <p:cNvSpPr/>
            <p:nvPr/>
          </p:nvSpPr>
          <p:spPr>
            <a:xfrm>
              <a:off x="6744072" y="5373216"/>
              <a:ext cx="288032" cy="216024"/>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2" name="矩形 41">
              <a:extLst>
                <a:ext uri="{FF2B5EF4-FFF2-40B4-BE49-F238E27FC236}">
                  <a16:creationId xmlns:a16="http://schemas.microsoft.com/office/drawing/2014/main" id="{DAAD3FF2-CF0F-4FB5-BF8F-A75DD626F9FA}"/>
                </a:ext>
              </a:extLst>
            </p:cNvPr>
            <p:cNvSpPr/>
            <p:nvPr/>
          </p:nvSpPr>
          <p:spPr>
            <a:xfrm>
              <a:off x="7176120" y="4941168"/>
              <a:ext cx="288032" cy="648072"/>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3" name="矩形 42">
              <a:extLst>
                <a:ext uri="{FF2B5EF4-FFF2-40B4-BE49-F238E27FC236}">
                  <a16:creationId xmlns:a16="http://schemas.microsoft.com/office/drawing/2014/main" id="{2F394445-4DA1-4832-A4AA-E4691DBD8968}"/>
                </a:ext>
              </a:extLst>
            </p:cNvPr>
            <p:cNvSpPr/>
            <p:nvPr/>
          </p:nvSpPr>
          <p:spPr>
            <a:xfrm>
              <a:off x="7608168" y="5517232"/>
              <a:ext cx="288032" cy="72008"/>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4" name="矩形 43">
              <a:extLst>
                <a:ext uri="{FF2B5EF4-FFF2-40B4-BE49-F238E27FC236}">
                  <a16:creationId xmlns:a16="http://schemas.microsoft.com/office/drawing/2014/main" id="{3CBB6C42-E7E3-406F-9420-9920A2A25C9A}"/>
                </a:ext>
              </a:extLst>
            </p:cNvPr>
            <p:cNvSpPr/>
            <p:nvPr/>
          </p:nvSpPr>
          <p:spPr>
            <a:xfrm>
              <a:off x="8040216" y="5517232"/>
              <a:ext cx="288032" cy="72008"/>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6" name="直線接點 45">
              <a:extLst>
                <a:ext uri="{FF2B5EF4-FFF2-40B4-BE49-F238E27FC236}">
                  <a16:creationId xmlns:a16="http://schemas.microsoft.com/office/drawing/2014/main" id="{0A6936E6-0B88-443B-B47B-744618A4D22D}"/>
                </a:ext>
              </a:extLst>
            </p:cNvPr>
            <p:cNvCxnSpPr>
              <a:cxnSpLocks/>
            </p:cNvCxnSpPr>
            <p:nvPr/>
          </p:nvCxnSpPr>
          <p:spPr>
            <a:xfrm>
              <a:off x="9672017" y="5582766"/>
              <a:ext cx="2040607" cy="0"/>
            </a:xfrm>
            <a:prstGeom prst="line">
              <a:avLst/>
            </a:prstGeom>
            <a:ln>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B1259521-25CF-409A-9B54-6DC2D6067436}"/>
                </a:ext>
              </a:extLst>
            </p:cNvPr>
            <p:cNvSpPr/>
            <p:nvPr/>
          </p:nvSpPr>
          <p:spPr>
            <a:xfrm>
              <a:off x="9912424" y="5301208"/>
              <a:ext cx="288032" cy="288032"/>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0" name="直線接點 39">
              <a:extLst>
                <a:ext uri="{FF2B5EF4-FFF2-40B4-BE49-F238E27FC236}">
                  <a16:creationId xmlns:a16="http://schemas.microsoft.com/office/drawing/2014/main" id="{5CB8E5B9-0335-4761-872B-7A55F8740FC6}"/>
                </a:ext>
              </a:extLst>
            </p:cNvPr>
            <p:cNvCxnSpPr>
              <a:cxnSpLocks/>
            </p:cNvCxnSpPr>
            <p:nvPr/>
          </p:nvCxnSpPr>
          <p:spPr>
            <a:xfrm>
              <a:off x="10056440"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99A09CEF-B614-4CDF-8AE3-103606E41E6B}"/>
                </a:ext>
              </a:extLst>
            </p:cNvPr>
            <p:cNvCxnSpPr>
              <a:cxnSpLocks/>
            </p:cNvCxnSpPr>
            <p:nvPr/>
          </p:nvCxnSpPr>
          <p:spPr>
            <a:xfrm>
              <a:off x="10488488"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12A3087B-24BE-4535-9072-72CDFE31AAAA}"/>
                </a:ext>
              </a:extLst>
            </p:cNvPr>
            <p:cNvCxnSpPr>
              <a:cxnSpLocks/>
            </p:cNvCxnSpPr>
            <p:nvPr/>
          </p:nvCxnSpPr>
          <p:spPr>
            <a:xfrm>
              <a:off x="10920536"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58" name="直線接點 57">
              <a:extLst>
                <a:ext uri="{FF2B5EF4-FFF2-40B4-BE49-F238E27FC236}">
                  <a16:creationId xmlns:a16="http://schemas.microsoft.com/office/drawing/2014/main" id="{A80E6914-4431-4110-B2DE-B47EFF7B73D8}"/>
                </a:ext>
              </a:extLst>
            </p:cNvPr>
            <p:cNvCxnSpPr>
              <a:cxnSpLocks/>
            </p:cNvCxnSpPr>
            <p:nvPr/>
          </p:nvCxnSpPr>
          <p:spPr>
            <a:xfrm>
              <a:off x="11352584"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2" name="直線接點 61">
              <a:extLst>
                <a:ext uri="{FF2B5EF4-FFF2-40B4-BE49-F238E27FC236}">
                  <a16:creationId xmlns:a16="http://schemas.microsoft.com/office/drawing/2014/main" id="{3E94877C-15DB-4A6B-9BB5-CFA96179EDDB}"/>
                </a:ext>
              </a:extLst>
            </p:cNvPr>
            <p:cNvCxnSpPr>
              <a:cxnSpLocks/>
            </p:cNvCxnSpPr>
            <p:nvPr/>
          </p:nvCxnSpPr>
          <p:spPr>
            <a:xfrm>
              <a:off x="8184232"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B4631BC1-15CE-43B5-B4B8-B770422BF5CE}"/>
                </a:ext>
              </a:extLst>
            </p:cNvPr>
            <p:cNvCxnSpPr>
              <a:cxnSpLocks/>
            </p:cNvCxnSpPr>
            <p:nvPr/>
          </p:nvCxnSpPr>
          <p:spPr>
            <a:xfrm>
              <a:off x="7752184"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4" name="直線接點 63">
              <a:extLst>
                <a:ext uri="{FF2B5EF4-FFF2-40B4-BE49-F238E27FC236}">
                  <a16:creationId xmlns:a16="http://schemas.microsoft.com/office/drawing/2014/main" id="{DA819704-56F4-4D62-A8E8-45C772FBBC17}"/>
                </a:ext>
              </a:extLst>
            </p:cNvPr>
            <p:cNvCxnSpPr>
              <a:cxnSpLocks/>
            </p:cNvCxnSpPr>
            <p:nvPr/>
          </p:nvCxnSpPr>
          <p:spPr>
            <a:xfrm>
              <a:off x="7320136"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EE5D0DE3-DF55-420F-9F52-4EDFCC3E2F3F}"/>
                </a:ext>
              </a:extLst>
            </p:cNvPr>
            <p:cNvCxnSpPr>
              <a:cxnSpLocks/>
            </p:cNvCxnSpPr>
            <p:nvPr/>
          </p:nvCxnSpPr>
          <p:spPr>
            <a:xfrm>
              <a:off x="6888088" y="5517232"/>
              <a:ext cx="0" cy="216024"/>
            </a:xfrm>
            <a:prstGeom prst="line">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7" name="直線接點 66">
              <a:extLst>
                <a:ext uri="{FF2B5EF4-FFF2-40B4-BE49-F238E27FC236}">
                  <a16:creationId xmlns:a16="http://schemas.microsoft.com/office/drawing/2014/main" id="{30DD9299-A8B6-4B9F-9035-CDF35CA18687}"/>
                </a:ext>
              </a:extLst>
            </p:cNvPr>
            <p:cNvCxnSpPr>
              <a:cxnSpLocks/>
            </p:cNvCxnSpPr>
            <p:nvPr/>
          </p:nvCxnSpPr>
          <p:spPr>
            <a:xfrm>
              <a:off x="6528048" y="4725144"/>
              <a:ext cx="5184576" cy="0"/>
            </a:xfrm>
            <a:prstGeom prst="line">
              <a:avLst/>
            </a:prstGeom>
            <a:ln>
              <a:solidFill>
                <a:schemeClr val="accent6">
                  <a:lumMod val="1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61" name="群組 60">
              <a:extLst>
                <a:ext uri="{FF2B5EF4-FFF2-40B4-BE49-F238E27FC236}">
                  <a16:creationId xmlns:a16="http://schemas.microsoft.com/office/drawing/2014/main" id="{E8FAAE2C-D3DC-4F8C-801E-B6C721FAE03C}"/>
                </a:ext>
              </a:extLst>
            </p:cNvPr>
            <p:cNvGrpSpPr/>
            <p:nvPr/>
          </p:nvGrpSpPr>
          <p:grpSpPr>
            <a:xfrm>
              <a:off x="6744072" y="5733256"/>
              <a:ext cx="1609050" cy="369332"/>
              <a:chOff x="6744072" y="5733256"/>
              <a:chExt cx="1609050" cy="369332"/>
            </a:xfrm>
          </p:grpSpPr>
          <p:sp>
            <p:nvSpPr>
              <p:cNvPr id="70" name="矩形 69">
                <a:extLst>
                  <a:ext uri="{FF2B5EF4-FFF2-40B4-BE49-F238E27FC236}">
                    <a16:creationId xmlns:a16="http://schemas.microsoft.com/office/drawing/2014/main" id="{87C1C822-BA0D-45E0-8AB8-B6F1F439B72E}"/>
                  </a:ext>
                </a:extLst>
              </p:cNvPr>
              <p:cNvSpPr/>
              <p:nvPr/>
            </p:nvSpPr>
            <p:spPr>
              <a:xfrm>
                <a:off x="6744072"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1" name="矩形 70">
                <a:extLst>
                  <a:ext uri="{FF2B5EF4-FFF2-40B4-BE49-F238E27FC236}">
                    <a16:creationId xmlns:a16="http://schemas.microsoft.com/office/drawing/2014/main" id="{309D11FF-8726-4305-9436-4EB83DAA025B}"/>
                  </a:ext>
                </a:extLst>
              </p:cNvPr>
              <p:cNvSpPr/>
              <p:nvPr/>
            </p:nvSpPr>
            <p:spPr>
              <a:xfrm>
                <a:off x="7176120"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2" name="矩形 71">
                <a:extLst>
                  <a:ext uri="{FF2B5EF4-FFF2-40B4-BE49-F238E27FC236}">
                    <a16:creationId xmlns:a16="http://schemas.microsoft.com/office/drawing/2014/main" id="{0F419B14-0E27-4FAD-80B7-D7AED3EB4146}"/>
                  </a:ext>
                </a:extLst>
              </p:cNvPr>
              <p:cNvSpPr/>
              <p:nvPr/>
            </p:nvSpPr>
            <p:spPr>
              <a:xfrm>
                <a:off x="7608168"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3" name="矩形 72">
                <a:extLst>
                  <a:ext uri="{FF2B5EF4-FFF2-40B4-BE49-F238E27FC236}">
                    <a16:creationId xmlns:a16="http://schemas.microsoft.com/office/drawing/2014/main" id="{940A8494-E98B-4AE8-BE97-4234666522BD}"/>
                  </a:ext>
                </a:extLst>
              </p:cNvPr>
              <p:cNvSpPr/>
              <p:nvPr/>
            </p:nvSpPr>
            <p:spPr>
              <a:xfrm>
                <a:off x="8040216"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grpSp>
          <p:nvGrpSpPr>
            <p:cNvPr id="75" name="群組 74">
              <a:extLst>
                <a:ext uri="{FF2B5EF4-FFF2-40B4-BE49-F238E27FC236}">
                  <a16:creationId xmlns:a16="http://schemas.microsoft.com/office/drawing/2014/main" id="{480A3C39-E713-4341-9A42-BF21F2CA19F3}"/>
                </a:ext>
              </a:extLst>
            </p:cNvPr>
            <p:cNvGrpSpPr/>
            <p:nvPr/>
          </p:nvGrpSpPr>
          <p:grpSpPr>
            <a:xfrm>
              <a:off x="9912424" y="5733256"/>
              <a:ext cx="1609050" cy="369332"/>
              <a:chOff x="6744072" y="5733256"/>
              <a:chExt cx="1609050" cy="369332"/>
            </a:xfrm>
          </p:grpSpPr>
          <p:sp>
            <p:nvSpPr>
              <p:cNvPr id="76" name="矩形 75">
                <a:extLst>
                  <a:ext uri="{FF2B5EF4-FFF2-40B4-BE49-F238E27FC236}">
                    <a16:creationId xmlns:a16="http://schemas.microsoft.com/office/drawing/2014/main" id="{5C08E66C-EC8E-4497-9CCD-C9AE32356800}"/>
                  </a:ext>
                </a:extLst>
              </p:cNvPr>
              <p:cNvSpPr/>
              <p:nvPr/>
            </p:nvSpPr>
            <p:spPr>
              <a:xfrm>
                <a:off x="6744072"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7" name="矩形 76">
                <a:extLst>
                  <a:ext uri="{FF2B5EF4-FFF2-40B4-BE49-F238E27FC236}">
                    <a16:creationId xmlns:a16="http://schemas.microsoft.com/office/drawing/2014/main" id="{58D99E40-458D-4FC2-A447-81B0D5D3CEE2}"/>
                  </a:ext>
                </a:extLst>
              </p:cNvPr>
              <p:cNvSpPr/>
              <p:nvPr/>
            </p:nvSpPr>
            <p:spPr>
              <a:xfrm>
                <a:off x="7176120"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8" name="矩形 77">
                <a:extLst>
                  <a:ext uri="{FF2B5EF4-FFF2-40B4-BE49-F238E27FC236}">
                    <a16:creationId xmlns:a16="http://schemas.microsoft.com/office/drawing/2014/main" id="{086D328D-EC69-4470-8E9A-EDC6B8C5E760}"/>
                  </a:ext>
                </a:extLst>
              </p:cNvPr>
              <p:cNvSpPr/>
              <p:nvPr/>
            </p:nvSpPr>
            <p:spPr>
              <a:xfrm>
                <a:off x="7608168"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9" name="矩形 78">
                <a:extLst>
                  <a:ext uri="{FF2B5EF4-FFF2-40B4-BE49-F238E27FC236}">
                    <a16:creationId xmlns:a16="http://schemas.microsoft.com/office/drawing/2014/main" id="{781A5101-4E4C-49E6-A971-FEF821BA76D8}"/>
                  </a:ext>
                </a:extLst>
              </p:cNvPr>
              <p:cNvSpPr/>
              <p:nvPr/>
            </p:nvSpPr>
            <p:spPr>
              <a:xfrm>
                <a:off x="8040216" y="573325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sp>
          <p:nvSpPr>
            <p:cNvPr id="80" name="矩形 79">
              <a:extLst>
                <a:ext uri="{FF2B5EF4-FFF2-40B4-BE49-F238E27FC236}">
                  <a16:creationId xmlns:a16="http://schemas.microsoft.com/office/drawing/2014/main" id="{7EEB618C-362A-4BA3-88C1-A93962F22A5F}"/>
                </a:ext>
              </a:extLst>
            </p:cNvPr>
            <p:cNvSpPr/>
            <p:nvPr/>
          </p:nvSpPr>
          <p:spPr>
            <a:xfrm>
              <a:off x="9840416" y="3717032"/>
              <a:ext cx="172675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Probabilities</a:t>
              </a:r>
              <a:r>
                <a:rPr kumimoji="0" lang="zh-TW" altLang="en-US"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II</a:t>
              </a:r>
            </a:p>
          </p:txBody>
        </p:sp>
        <p:sp>
          <p:nvSpPr>
            <p:cNvPr id="81" name="矩形 80">
              <a:extLst>
                <a:ext uri="{FF2B5EF4-FFF2-40B4-BE49-F238E27FC236}">
                  <a16:creationId xmlns:a16="http://schemas.microsoft.com/office/drawing/2014/main" id="{C368565D-4DB0-4F68-AB04-93D4546A0E24}"/>
                </a:ext>
              </a:extLst>
            </p:cNvPr>
            <p:cNvSpPr/>
            <p:nvPr/>
          </p:nvSpPr>
          <p:spPr>
            <a:xfrm>
              <a:off x="6816080" y="3717032"/>
              <a:ext cx="172675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Probabilities</a:t>
              </a:r>
              <a:r>
                <a:rPr kumimoji="0" lang="zh-TW" altLang="en-US"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I</a:t>
              </a:r>
            </a:p>
          </p:txBody>
        </p:sp>
        <p:grpSp>
          <p:nvGrpSpPr>
            <p:cNvPr id="82" name="群組 81">
              <a:extLst>
                <a:ext uri="{FF2B5EF4-FFF2-40B4-BE49-F238E27FC236}">
                  <a16:creationId xmlns:a16="http://schemas.microsoft.com/office/drawing/2014/main" id="{0FBA50C0-65A5-4601-88C6-7E4C4403761D}"/>
                </a:ext>
              </a:extLst>
            </p:cNvPr>
            <p:cNvGrpSpPr/>
            <p:nvPr/>
          </p:nvGrpSpPr>
          <p:grpSpPr>
            <a:xfrm>
              <a:off x="6719689" y="4437112"/>
              <a:ext cx="4824016" cy="246221"/>
              <a:chOff x="6863705" y="5733256"/>
              <a:chExt cx="4824016" cy="246221"/>
            </a:xfrm>
          </p:grpSpPr>
          <p:sp>
            <p:nvSpPr>
              <p:cNvPr id="83" name="矩形 82">
                <a:extLst>
                  <a:ext uri="{FF2B5EF4-FFF2-40B4-BE49-F238E27FC236}">
                    <a16:creationId xmlns:a16="http://schemas.microsoft.com/office/drawing/2014/main" id="{EEF22131-FF5E-4057-B8C7-1FEE06C175EE}"/>
                  </a:ext>
                </a:extLst>
              </p:cNvPr>
              <p:cNvSpPr/>
              <p:nvPr/>
            </p:nvSpPr>
            <p:spPr>
              <a:xfrm>
                <a:off x="6863705" y="5733256"/>
                <a:ext cx="36099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0.2</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4" name="矩形 83">
                <a:extLst>
                  <a:ext uri="{FF2B5EF4-FFF2-40B4-BE49-F238E27FC236}">
                    <a16:creationId xmlns:a16="http://schemas.microsoft.com/office/drawing/2014/main" id="{A70C8A4D-73AF-4B03-BF0C-4E0E184E98A3}"/>
                  </a:ext>
                </a:extLst>
              </p:cNvPr>
              <p:cNvSpPr/>
              <p:nvPr/>
            </p:nvSpPr>
            <p:spPr>
              <a:xfrm>
                <a:off x="7295753" y="5733256"/>
                <a:ext cx="36099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0.7</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5" name="矩形 84">
                <a:extLst>
                  <a:ext uri="{FF2B5EF4-FFF2-40B4-BE49-F238E27FC236}">
                    <a16:creationId xmlns:a16="http://schemas.microsoft.com/office/drawing/2014/main" id="{379F458F-B38F-4770-B3C3-4850610AE5B6}"/>
                  </a:ext>
                </a:extLst>
              </p:cNvPr>
              <p:cNvSpPr/>
              <p:nvPr/>
            </p:nvSpPr>
            <p:spPr>
              <a:xfrm>
                <a:off x="7655793" y="5733256"/>
                <a:ext cx="43152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0.05</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6" name="矩形 85">
                <a:extLst>
                  <a:ext uri="{FF2B5EF4-FFF2-40B4-BE49-F238E27FC236}">
                    <a16:creationId xmlns:a16="http://schemas.microsoft.com/office/drawing/2014/main" id="{2471BC62-DCD0-4E94-82EE-7E716780AE34}"/>
                  </a:ext>
                </a:extLst>
              </p:cNvPr>
              <p:cNvSpPr/>
              <p:nvPr/>
            </p:nvSpPr>
            <p:spPr>
              <a:xfrm>
                <a:off x="8087841" y="5733256"/>
                <a:ext cx="43152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0.05</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01" name="矩形 100">
                <a:extLst>
                  <a:ext uri="{FF2B5EF4-FFF2-40B4-BE49-F238E27FC236}">
                    <a16:creationId xmlns:a16="http://schemas.microsoft.com/office/drawing/2014/main" id="{3E603E6C-F939-487E-936D-4CB84319FABD}"/>
                  </a:ext>
                </a:extLst>
              </p:cNvPr>
              <p:cNvSpPr/>
              <p:nvPr/>
            </p:nvSpPr>
            <p:spPr>
              <a:xfrm>
                <a:off x="10032057" y="5733256"/>
                <a:ext cx="43152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0.25</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02" name="矩形 101">
                <a:extLst>
                  <a:ext uri="{FF2B5EF4-FFF2-40B4-BE49-F238E27FC236}">
                    <a16:creationId xmlns:a16="http://schemas.microsoft.com/office/drawing/2014/main" id="{92B653CE-D72D-46D1-80C8-0A4CA8DB09B3}"/>
                  </a:ext>
                </a:extLst>
              </p:cNvPr>
              <p:cNvSpPr/>
              <p:nvPr/>
            </p:nvSpPr>
            <p:spPr>
              <a:xfrm>
                <a:off x="10464105" y="5733256"/>
                <a:ext cx="36099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0.5</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03" name="矩形 102">
                <a:extLst>
                  <a:ext uri="{FF2B5EF4-FFF2-40B4-BE49-F238E27FC236}">
                    <a16:creationId xmlns:a16="http://schemas.microsoft.com/office/drawing/2014/main" id="{8127DD77-A067-4E7F-BEBF-0093DAD1BA12}"/>
                  </a:ext>
                </a:extLst>
              </p:cNvPr>
              <p:cNvSpPr/>
              <p:nvPr/>
            </p:nvSpPr>
            <p:spPr>
              <a:xfrm>
                <a:off x="10824145" y="5733256"/>
                <a:ext cx="36099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0.2</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04" name="矩形 103">
                <a:extLst>
                  <a:ext uri="{FF2B5EF4-FFF2-40B4-BE49-F238E27FC236}">
                    <a16:creationId xmlns:a16="http://schemas.microsoft.com/office/drawing/2014/main" id="{4FED6479-E15E-44ED-80CC-0C790538EEC7}"/>
                  </a:ext>
                </a:extLst>
              </p:cNvPr>
              <p:cNvSpPr/>
              <p:nvPr/>
            </p:nvSpPr>
            <p:spPr>
              <a:xfrm>
                <a:off x="11256193" y="5733256"/>
                <a:ext cx="43152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0.05</a:t>
                </a:r>
                <a:endParaRPr kumimoji="0" lang="zh-TW" altLang="en-US" sz="10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sp>
          <p:nvSpPr>
            <p:cNvPr id="106" name="矩形 105">
              <a:extLst>
                <a:ext uri="{FF2B5EF4-FFF2-40B4-BE49-F238E27FC236}">
                  <a16:creationId xmlns:a16="http://schemas.microsoft.com/office/drawing/2014/main" id="{D83F16DB-0173-4F40-88AF-E58A5A39B8ED}"/>
                </a:ext>
              </a:extLst>
            </p:cNvPr>
            <p:cNvSpPr/>
            <p:nvPr/>
          </p:nvSpPr>
          <p:spPr>
            <a:xfrm>
              <a:off x="10392097" y="5085184"/>
              <a:ext cx="288032" cy="504056"/>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7" name="矩形 106">
              <a:extLst>
                <a:ext uri="{FF2B5EF4-FFF2-40B4-BE49-F238E27FC236}">
                  <a16:creationId xmlns:a16="http://schemas.microsoft.com/office/drawing/2014/main" id="{EB79B94F-FC5D-46EF-99AF-1FA65D473AE3}"/>
                </a:ext>
              </a:extLst>
            </p:cNvPr>
            <p:cNvSpPr/>
            <p:nvPr/>
          </p:nvSpPr>
          <p:spPr>
            <a:xfrm>
              <a:off x="10824145" y="5445224"/>
              <a:ext cx="288032" cy="144016"/>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8" name="矩形 107">
              <a:extLst>
                <a:ext uri="{FF2B5EF4-FFF2-40B4-BE49-F238E27FC236}">
                  <a16:creationId xmlns:a16="http://schemas.microsoft.com/office/drawing/2014/main" id="{9E89BBDA-2770-48EA-8F4D-7799DA1AC342}"/>
                </a:ext>
              </a:extLst>
            </p:cNvPr>
            <p:cNvSpPr/>
            <p:nvPr/>
          </p:nvSpPr>
          <p:spPr>
            <a:xfrm>
              <a:off x="11256193" y="5517232"/>
              <a:ext cx="288032" cy="72008"/>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4" name="文字方塊 3">
            <a:extLst>
              <a:ext uri="{FF2B5EF4-FFF2-40B4-BE49-F238E27FC236}">
                <a16:creationId xmlns:a16="http://schemas.microsoft.com/office/drawing/2014/main" id="{EEEFEC0C-F13E-49CD-AAAF-09E91CE33157}"/>
              </a:ext>
            </a:extLst>
          </p:cNvPr>
          <p:cNvSpPr txBox="1"/>
          <p:nvPr/>
        </p:nvSpPr>
        <p:spPr>
          <a:xfrm>
            <a:off x="551384" y="1988840"/>
            <a:ext cx="14401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-0.2*log(0.2)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 name="文字方塊 4">
            <a:extLst>
              <a:ext uri="{FF2B5EF4-FFF2-40B4-BE49-F238E27FC236}">
                <a16:creationId xmlns:a16="http://schemas.microsoft.com/office/drawing/2014/main" id="{B757DE95-CEB1-4773-9CA6-3F257CEE3019}"/>
              </a:ext>
            </a:extLst>
          </p:cNvPr>
          <p:cNvSpPr txBox="1"/>
          <p:nvPr/>
        </p:nvSpPr>
        <p:spPr>
          <a:xfrm>
            <a:off x="6240016" y="1988840"/>
            <a:ext cx="86409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1</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4" name="文字方塊 53">
            <a:extLst>
              <a:ext uri="{FF2B5EF4-FFF2-40B4-BE49-F238E27FC236}">
                <a16:creationId xmlns:a16="http://schemas.microsoft.com/office/drawing/2014/main" id="{8E5CD63F-50C8-4B2D-898F-99D9288C7315}"/>
              </a:ext>
            </a:extLst>
          </p:cNvPr>
          <p:cNvSpPr txBox="1"/>
          <p:nvPr/>
        </p:nvSpPr>
        <p:spPr>
          <a:xfrm>
            <a:off x="6240016" y="2431921"/>
            <a:ext cx="86409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2</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5" name="文字方塊 54">
            <a:extLst>
              <a:ext uri="{FF2B5EF4-FFF2-40B4-BE49-F238E27FC236}">
                <a16:creationId xmlns:a16="http://schemas.microsoft.com/office/drawing/2014/main" id="{F96EDA65-2A16-465E-9210-C0F6E1C86A6F}"/>
              </a:ext>
            </a:extLst>
          </p:cNvPr>
          <p:cNvSpPr txBox="1"/>
          <p:nvPr/>
        </p:nvSpPr>
        <p:spPr>
          <a:xfrm>
            <a:off x="6240016" y="2924944"/>
            <a:ext cx="86409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3</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9" name="文字方塊 58">
            <a:extLst>
              <a:ext uri="{FF2B5EF4-FFF2-40B4-BE49-F238E27FC236}">
                <a16:creationId xmlns:a16="http://schemas.microsoft.com/office/drawing/2014/main" id="{4F8A059A-38A9-4274-A1C9-3DB5644086D5}"/>
              </a:ext>
            </a:extLst>
          </p:cNvPr>
          <p:cNvSpPr txBox="1"/>
          <p:nvPr/>
        </p:nvSpPr>
        <p:spPr>
          <a:xfrm>
            <a:off x="6240016" y="3368025"/>
            <a:ext cx="86409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4</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0" name="文字方塊 59">
            <a:extLst>
              <a:ext uri="{FF2B5EF4-FFF2-40B4-BE49-F238E27FC236}">
                <a16:creationId xmlns:a16="http://schemas.microsoft.com/office/drawing/2014/main" id="{134BD1CC-2E58-4012-913A-6DAFE8E71164}"/>
              </a:ext>
            </a:extLst>
          </p:cNvPr>
          <p:cNvSpPr txBox="1"/>
          <p:nvPr/>
        </p:nvSpPr>
        <p:spPr>
          <a:xfrm>
            <a:off x="551384" y="2420888"/>
            <a:ext cx="14401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-0.7*log(0.7)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65" name="文字方塊 64">
            <a:extLst>
              <a:ext uri="{FF2B5EF4-FFF2-40B4-BE49-F238E27FC236}">
                <a16:creationId xmlns:a16="http://schemas.microsoft.com/office/drawing/2014/main" id="{FFDE98BF-EA96-4447-87A0-68337C306724}"/>
              </a:ext>
            </a:extLst>
          </p:cNvPr>
          <p:cNvSpPr txBox="1"/>
          <p:nvPr/>
        </p:nvSpPr>
        <p:spPr>
          <a:xfrm>
            <a:off x="551384" y="2924944"/>
            <a:ext cx="14401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-0.05*log(0.05)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68" name="文字方塊 67">
            <a:extLst>
              <a:ext uri="{FF2B5EF4-FFF2-40B4-BE49-F238E27FC236}">
                <a16:creationId xmlns:a16="http://schemas.microsoft.com/office/drawing/2014/main" id="{11437F59-E4D3-458C-9082-C54A3E889A26}"/>
              </a:ext>
            </a:extLst>
          </p:cNvPr>
          <p:cNvSpPr txBox="1"/>
          <p:nvPr/>
        </p:nvSpPr>
        <p:spPr>
          <a:xfrm>
            <a:off x="551384" y="3356992"/>
            <a:ext cx="14401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-0.05*log(0.05)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69" name="圖片 68">
            <a:extLst>
              <a:ext uri="{FF2B5EF4-FFF2-40B4-BE49-F238E27FC236}">
                <a16:creationId xmlns:a16="http://schemas.microsoft.com/office/drawing/2014/main" id="{F7C38BB1-EB85-422A-BCF8-5C83172A3D03}"/>
              </a:ext>
            </a:extLst>
          </p:cNvPr>
          <p:cNvPicPr>
            <a:picLocks noChangeAspect="1"/>
          </p:cNvPicPr>
          <p:nvPr/>
        </p:nvPicPr>
        <p:blipFill rotWithShape="1">
          <a:blip r:embed="rId4"/>
          <a:srcRect l="61132"/>
          <a:stretch/>
        </p:blipFill>
        <p:spPr>
          <a:xfrm>
            <a:off x="8544272" y="1916832"/>
            <a:ext cx="1959189" cy="536397"/>
          </a:xfrm>
          <a:prstGeom prst="rect">
            <a:avLst/>
          </a:prstGeom>
        </p:spPr>
      </p:pic>
      <p:sp>
        <p:nvSpPr>
          <p:cNvPr id="74" name="文字方塊 73">
            <a:extLst>
              <a:ext uri="{FF2B5EF4-FFF2-40B4-BE49-F238E27FC236}">
                <a16:creationId xmlns:a16="http://schemas.microsoft.com/office/drawing/2014/main" id="{EAFE526C-ABBD-4D24-8471-1CA0AD5452F6}"/>
              </a:ext>
            </a:extLst>
          </p:cNvPr>
          <p:cNvSpPr txBox="1"/>
          <p:nvPr/>
        </p:nvSpPr>
        <p:spPr>
          <a:xfrm>
            <a:off x="8400256" y="2636912"/>
            <a:ext cx="3431704" cy="16312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Cross entropy on </a:t>
            </a:r>
            <a:r>
              <a:rPr kumimoji="0" lang="zh-TW" altLang="en-US"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演算法</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1(P1) over </a:t>
            </a:r>
            <a:r>
              <a:rPr kumimoji="0" lang="zh-TW" altLang="en-US"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演算法</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2(P2):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000" b="1" i="0" u="none" strike="noStrike" kern="1200" cap="none" spc="0" normalizeH="0" baseline="0" noProof="0" dirty="0">
                <a:ln>
                  <a:noFill/>
                </a:ln>
                <a:solidFill>
                  <a:srgbClr val="5FBD73">
                    <a:lumMod val="50000"/>
                  </a:srgbClr>
                </a:solidFill>
                <a:effectLst/>
                <a:uLnTx/>
                <a:uFillTx/>
                <a:latin typeface="微軟正黑體" panose="020B0604030504040204" pitchFamily="34" charset="-120"/>
                <a:ea typeface="微軟正黑體" panose="020B0604030504040204" pitchFamily="34" charset="-120"/>
                <a:cs typeface="+mn-cs"/>
              </a:rPr>
              <a:t>0.2</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a:t>
            </a:r>
            <a:r>
              <a:rPr kumimoji="0" lang="en-US" altLang="zh-TW" sz="10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0.25</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 -</a:t>
            </a:r>
            <a:r>
              <a:rPr kumimoji="0" lang="en-US" altLang="zh-TW" sz="1000" b="1" i="0" u="none" strike="noStrike" kern="1200" cap="none" spc="0" normalizeH="0" baseline="0" noProof="0" dirty="0">
                <a:ln>
                  <a:noFill/>
                </a:ln>
                <a:solidFill>
                  <a:srgbClr val="296536"/>
                </a:solidFill>
                <a:effectLst/>
                <a:uLnTx/>
                <a:uFillTx/>
                <a:latin typeface="微軟正黑體" panose="020B0604030504040204" pitchFamily="34" charset="-120"/>
                <a:ea typeface="微軟正黑體" panose="020B0604030504040204" pitchFamily="34" charset="-120"/>
                <a:cs typeface="+mn-cs"/>
              </a:rPr>
              <a:t>0.7</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a:t>
            </a:r>
            <a:r>
              <a:rPr kumimoji="0" lang="en-US" altLang="zh-TW" sz="10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0.5</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000" b="1" i="0" u="none" strike="noStrike" kern="1200" cap="none" spc="0" normalizeH="0" baseline="0" noProof="0" dirty="0">
                <a:ln>
                  <a:noFill/>
                </a:ln>
                <a:solidFill>
                  <a:srgbClr val="296536"/>
                </a:solidFill>
                <a:effectLst/>
                <a:uLnTx/>
                <a:uFillTx/>
                <a:latin typeface="微軟正黑體" panose="020B0604030504040204" pitchFamily="34" charset="-120"/>
                <a:ea typeface="微軟正黑體" panose="020B0604030504040204" pitchFamily="34" charset="-120"/>
                <a:cs typeface="+mn-cs"/>
              </a:rPr>
              <a:t>0.05</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a:t>
            </a:r>
            <a:r>
              <a:rPr kumimoji="0" lang="en-US" altLang="zh-TW" sz="10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0.2</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 -</a:t>
            </a:r>
            <a:r>
              <a:rPr kumimoji="0" lang="en-US" altLang="zh-TW" sz="1000" b="1" i="0" u="none" strike="noStrike" kern="1200" cap="none" spc="0" normalizeH="0" baseline="0" noProof="0" dirty="0">
                <a:ln>
                  <a:noFill/>
                </a:ln>
                <a:solidFill>
                  <a:srgbClr val="296536"/>
                </a:solidFill>
                <a:effectLst/>
                <a:uLnTx/>
                <a:uFillTx/>
                <a:latin typeface="微軟正黑體" panose="020B0604030504040204" pitchFamily="34" charset="-120"/>
                <a:ea typeface="微軟正黑體" panose="020B0604030504040204" pitchFamily="34" charset="-120"/>
                <a:cs typeface="+mn-cs"/>
              </a:rPr>
              <a:t>0.05</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a:t>
            </a:r>
            <a:r>
              <a:rPr kumimoji="0" lang="en-US" altLang="zh-TW" sz="10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0.05</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0.431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Cross entropy on </a:t>
            </a:r>
            <a:r>
              <a:rPr kumimoji="0" lang="zh-TW" altLang="en-US"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演算法</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2(P2) over </a:t>
            </a:r>
            <a:r>
              <a:rPr kumimoji="0" lang="zh-TW" altLang="en-US"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演算法</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1(P1):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0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0.25</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a:t>
            </a:r>
            <a:r>
              <a:rPr kumimoji="0" lang="en-US" altLang="zh-TW" sz="1000" b="1" i="0" u="none" strike="noStrike" kern="1200" cap="none" spc="0" normalizeH="0" baseline="0" noProof="0" dirty="0">
                <a:ln>
                  <a:noFill/>
                </a:ln>
                <a:solidFill>
                  <a:srgbClr val="5FBD73">
                    <a:lumMod val="50000"/>
                  </a:srgbClr>
                </a:solidFill>
                <a:effectLst/>
                <a:uLnTx/>
                <a:uFillTx/>
                <a:latin typeface="微軟正黑體" panose="020B0604030504040204" pitchFamily="34" charset="-120"/>
                <a:ea typeface="微軟正黑體" panose="020B0604030504040204" pitchFamily="34" charset="-120"/>
                <a:cs typeface="+mn-cs"/>
              </a:rPr>
              <a:t>0.2</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 -</a:t>
            </a:r>
            <a:r>
              <a:rPr kumimoji="0" lang="en-US" altLang="zh-TW" sz="10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0.5</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a:t>
            </a:r>
            <a:r>
              <a:rPr kumimoji="0" lang="en-US" altLang="zh-TW" sz="1000" b="1" i="0" u="none" strike="noStrike" kern="1200" cap="none" spc="0" normalizeH="0" baseline="0" noProof="0" dirty="0">
                <a:ln>
                  <a:noFill/>
                </a:ln>
                <a:solidFill>
                  <a:srgbClr val="296536"/>
                </a:solidFill>
                <a:effectLst/>
                <a:uLnTx/>
                <a:uFillTx/>
                <a:latin typeface="微軟正黑體" panose="020B0604030504040204" pitchFamily="34" charset="-120"/>
                <a:ea typeface="微軟正黑體" panose="020B0604030504040204" pitchFamily="34" charset="-120"/>
                <a:cs typeface="+mn-cs"/>
              </a:rPr>
              <a:t>0.7</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0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0.2</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a:t>
            </a:r>
            <a:r>
              <a:rPr kumimoji="0" lang="en-US" altLang="zh-TW" sz="1000" b="1" i="0" u="none" strike="noStrike" kern="1200" cap="none" spc="0" normalizeH="0" baseline="0" noProof="0" dirty="0">
                <a:ln>
                  <a:noFill/>
                </a:ln>
                <a:solidFill>
                  <a:srgbClr val="296536"/>
                </a:solidFill>
                <a:effectLst/>
                <a:uLnTx/>
                <a:uFillTx/>
                <a:latin typeface="微軟正黑體" panose="020B0604030504040204" pitchFamily="34" charset="-120"/>
                <a:ea typeface="微軟正黑體" panose="020B0604030504040204" pitchFamily="34" charset="-120"/>
                <a:cs typeface="+mn-cs"/>
              </a:rPr>
              <a:t>0.05</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 -</a:t>
            </a:r>
            <a:r>
              <a:rPr kumimoji="0" lang="en-US" altLang="zh-TW" sz="10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0.05</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a:t>
            </a:r>
            <a:r>
              <a:rPr kumimoji="0" lang="en-US" altLang="zh-TW" sz="1000" b="1" i="0" u="none" strike="noStrike" kern="1200" cap="none" spc="0" normalizeH="0" baseline="0" noProof="0" dirty="0">
                <a:ln>
                  <a:noFill/>
                </a:ln>
                <a:solidFill>
                  <a:srgbClr val="296536"/>
                </a:solidFill>
                <a:effectLst/>
                <a:uLnTx/>
                <a:uFillTx/>
                <a:latin typeface="微軟正黑體" panose="020B0604030504040204" pitchFamily="34" charset="-120"/>
                <a:ea typeface="微軟正黑體" panose="020B0604030504040204" pitchFamily="34" charset="-120"/>
                <a:cs typeface="+mn-cs"/>
              </a:rPr>
              <a:t>0.05</a:t>
            </a: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0.577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2" name="矩形 91">
            <a:extLst>
              <a:ext uri="{FF2B5EF4-FFF2-40B4-BE49-F238E27FC236}">
                <a16:creationId xmlns:a16="http://schemas.microsoft.com/office/drawing/2014/main" id="{CC307F33-C347-42ED-A09C-A8307A2AFCD6}"/>
              </a:ext>
            </a:extLst>
          </p:cNvPr>
          <p:cNvSpPr/>
          <p:nvPr/>
        </p:nvSpPr>
        <p:spPr>
          <a:xfrm>
            <a:off x="767408" y="1484784"/>
            <a:ext cx="105663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Entropy</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93" name="矩形 92">
            <a:extLst>
              <a:ext uri="{FF2B5EF4-FFF2-40B4-BE49-F238E27FC236}">
                <a16:creationId xmlns:a16="http://schemas.microsoft.com/office/drawing/2014/main" id="{80C6D3EE-D740-4B89-924F-7C84C29B9923}"/>
              </a:ext>
            </a:extLst>
          </p:cNvPr>
          <p:cNvSpPr/>
          <p:nvPr/>
        </p:nvSpPr>
        <p:spPr>
          <a:xfrm>
            <a:off x="8688288" y="1556792"/>
            <a:ext cx="178273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Cross Entropy </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6" name="矩形 5">
            <a:extLst>
              <a:ext uri="{FF2B5EF4-FFF2-40B4-BE49-F238E27FC236}">
                <a16:creationId xmlns:a16="http://schemas.microsoft.com/office/drawing/2014/main" id="{98C98E8B-479D-42E9-85FD-AEFC44DBF113}"/>
              </a:ext>
            </a:extLst>
          </p:cNvPr>
          <p:cNvSpPr/>
          <p:nvPr/>
        </p:nvSpPr>
        <p:spPr>
          <a:xfrm>
            <a:off x="5447928" y="1988840"/>
            <a:ext cx="576064" cy="288032"/>
          </a:xfrm>
          <a:prstGeom prst="rect">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0.25</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4" name="矩形 93">
            <a:extLst>
              <a:ext uri="{FF2B5EF4-FFF2-40B4-BE49-F238E27FC236}">
                <a16:creationId xmlns:a16="http://schemas.microsoft.com/office/drawing/2014/main" id="{EB15AC11-D5B3-45FA-AB5E-BA4FD746778F}"/>
              </a:ext>
            </a:extLst>
          </p:cNvPr>
          <p:cNvSpPr/>
          <p:nvPr/>
        </p:nvSpPr>
        <p:spPr>
          <a:xfrm>
            <a:off x="5447928" y="2492896"/>
            <a:ext cx="576064" cy="288032"/>
          </a:xfrm>
          <a:prstGeom prst="rect">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0.5</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5" name="矩形 94">
            <a:extLst>
              <a:ext uri="{FF2B5EF4-FFF2-40B4-BE49-F238E27FC236}">
                <a16:creationId xmlns:a16="http://schemas.microsoft.com/office/drawing/2014/main" id="{9EF7812F-2B2F-4BED-8BB3-DAC49EA40927}"/>
              </a:ext>
            </a:extLst>
          </p:cNvPr>
          <p:cNvSpPr/>
          <p:nvPr/>
        </p:nvSpPr>
        <p:spPr>
          <a:xfrm>
            <a:off x="5447928" y="2924944"/>
            <a:ext cx="576064" cy="288032"/>
          </a:xfrm>
          <a:prstGeom prst="rect">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0.2</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6" name="矩形 95">
            <a:extLst>
              <a:ext uri="{FF2B5EF4-FFF2-40B4-BE49-F238E27FC236}">
                <a16:creationId xmlns:a16="http://schemas.microsoft.com/office/drawing/2014/main" id="{81A7E171-6E8E-4F12-B336-545A2C67B16E}"/>
              </a:ext>
            </a:extLst>
          </p:cNvPr>
          <p:cNvSpPr/>
          <p:nvPr/>
        </p:nvSpPr>
        <p:spPr>
          <a:xfrm>
            <a:off x="5447928" y="3356992"/>
            <a:ext cx="576064" cy="288032"/>
          </a:xfrm>
          <a:prstGeom prst="rect">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0.05</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7" name="矩形 96">
            <a:extLst>
              <a:ext uri="{FF2B5EF4-FFF2-40B4-BE49-F238E27FC236}">
                <a16:creationId xmlns:a16="http://schemas.microsoft.com/office/drawing/2014/main" id="{94314F44-A240-44D0-804D-886EAF3F49C6}"/>
              </a:ext>
            </a:extLst>
          </p:cNvPr>
          <p:cNvSpPr/>
          <p:nvPr/>
        </p:nvSpPr>
        <p:spPr>
          <a:xfrm>
            <a:off x="2351584" y="1988840"/>
            <a:ext cx="576064" cy="288032"/>
          </a:xfrm>
          <a:prstGeom prst="rect">
            <a:avLst/>
          </a:prstGeom>
          <a:solidFill>
            <a:srgbClr val="D5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0.2</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8" name="矩形 97">
            <a:extLst>
              <a:ext uri="{FF2B5EF4-FFF2-40B4-BE49-F238E27FC236}">
                <a16:creationId xmlns:a16="http://schemas.microsoft.com/office/drawing/2014/main" id="{A86C007F-4163-4B09-ADB9-711FC7FC3906}"/>
              </a:ext>
            </a:extLst>
          </p:cNvPr>
          <p:cNvSpPr/>
          <p:nvPr/>
        </p:nvSpPr>
        <p:spPr>
          <a:xfrm>
            <a:off x="2351584" y="2492896"/>
            <a:ext cx="576064" cy="288032"/>
          </a:xfrm>
          <a:prstGeom prst="rect">
            <a:avLst/>
          </a:prstGeom>
          <a:solidFill>
            <a:srgbClr val="D5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0.7</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9" name="矩形 98">
            <a:extLst>
              <a:ext uri="{FF2B5EF4-FFF2-40B4-BE49-F238E27FC236}">
                <a16:creationId xmlns:a16="http://schemas.microsoft.com/office/drawing/2014/main" id="{9331B82A-850E-4A50-B538-0ABD3B5A396D}"/>
              </a:ext>
            </a:extLst>
          </p:cNvPr>
          <p:cNvSpPr/>
          <p:nvPr/>
        </p:nvSpPr>
        <p:spPr>
          <a:xfrm>
            <a:off x="2351584" y="2924944"/>
            <a:ext cx="576064" cy="288032"/>
          </a:xfrm>
          <a:prstGeom prst="rect">
            <a:avLst/>
          </a:prstGeom>
          <a:solidFill>
            <a:srgbClr val="D5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0.05</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00" name="矩形 99">
            <a:extLst>
              <a:ext uri="{FF2B5EF4-FFF2-40B4-BE49-F238E27FC236}">
                <a16:creationId xmlns:a16="http://schemas.microsoft.com/office/drawing/2014/main" id="{5C1B952C-BF8C-4954-9F28-34AC7790D991}"/>
              </a:ext>
            </a:extLst>
          </p:cNvPr>
          <p:cNvSpPr/>
          <p:nvPr/>
        </p:nvSpPr>
        <p:spPr>
          <a:xfrm>
            <a:off x="2351584" y="3356992"/>
            <a:ext cx="576064" cy="288032"/>
          </a:xfrm>
          <a:prstGeom prst="rect">
            <a:avLst/>
          </a:prstGeom>
          <a:solidFill>
            <a:srgbClr val="D5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0.05</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09" name="矩形 108">
            <a:extLst>
              <a:ext uri="{FF2B5EF4-FFF2-40B4-BE49-F238E27FC236}">
                <a16:creationId xmlns:a16="http://schemas.microsoft.com/office/drawing/2014/main" id="{7684DE11-87D2-4C67-81D9-C61649704EEE}"/>
              </a:ext>
            </a:extLst>
          </p:cNvPr>
          <p:cNvSpPr/>
          <p:nvPr/>
        </p:nvSpPr>
        <p:spPr>
          <a:xfrm>
            <a:off x="2351584" y="1484784"/>
            <a:ext cx="576064"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P1</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10" name="矩形 109">
            <a:extLst>
              <a:ext uri="{FF2B5EF4-FFF2-40B4-BE49-F238E27FC236}">
                <a16:creationId xmlns:a16="http://schemas.microsoft.com/office/drawing/2014/main" id="{C52AEE0C-43AB-4186-AAE7-D4DAE2F65324}"/>
              </a:ext>
            </a:extLst>
          </p:cNvPr>
          <p:cNvSpPr/>
          <p:nvPr/>
        </p:nvSpPr>
        <p:spPr>
          <a:xfrm>
            <a:off x="5447928" y="1484784"/>
            <a:ext cx="576064"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P2</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12" name="矩形 111">
            <a:extLst>
              <a:ext uri="{FF2B5EF4-FFF2-40B4-BE49-F238E27FC236}">
                <a16:creationId xmlns:a16="http://schemas.microsoft.com/office/drawing/2014/main" id="{D996F16B-6EAC-463E-A4CA-191312F93F5C}"/>
              </a:ext>
            </a:extLst>
          </p:cNvPr>
          <p:cNvSpPr/>
          <p:nvPr/>
        </p:nvSpPr>
        <p:spPr>
          <a:xfrm>
            <a:off x="3647728" y="2420888"/>
            <a:ext cx="116487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err="1">
                <a:ln>
                  <a:noFill/>
                </a:ln>
                <a:solidFill>
                  <a:srgbClr val="D8D8D8">
                    <a:lumMod val="10000"/>
                  </a:srgbClr>
                </a:solidFill>
                <a:effectLst/>
                <a:uLnTx/>
                <a:uFillTx/>
                <a:latin typeface="Century Gothic" panose="020F0302020204030204"/>
                <a:ea typeface="新細明體" panose="02020500000000000000" pitchFamily="18" charset="-120"/>
                <a:cs typeface="+mn-cs"/>
              </a:rPr>
              <a:t>Lce</a:t>
            </a: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(P1, P2)</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21" name="文字方塊 120">
            <a:extLst>
              <a:ext uri="{FF2B5EF4-FFF2-40B4-BE49-F238E27FC236}">
                <a16:creationId xmlns:a16="http://schemas.microsoft.com/office/drawing/2014/main" id="{06590E92-53E4-412A-81A3-F563A470777B}"/>
              </a:ext>
            </a:extLst>
          </p:cNvPr>
          <p:cNvSpPr txBox="1"/>
          <p:nvPr/>
        </p:nvSpPr>
        <p:spPr>
          <a:xfrm>
            <a:off x="6312024" y="1988840"/>
            <a:ext cx="1440160" cy="276999"/>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-0.25*log(0.25)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2" name="文字方塊 121">
            <a:extLst>
              <a:ext uri="{FF2B5EF4-FFF2-40B4-BE49-F238E27FC236}">
                <a16:creationId xmlns:a16="http://schemas.microsoft.com/office/drawing/2014/main" id="{69B1E44E-2A2B-4B8D-986B-EB048B381F5C}"/>
              </a:ext>
            </a:extLst>
          </p:cNvPr>
          <p:cNvSpPr txBox="1"/>
          <p:nvPr/>
        </p:nvSpPr>
        <p:spPr>
          <a:xfrm>
            <a:off x="6312024" y="2420888"/>
            <a:ext cx="1440160" cy="276999"/>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-0.5*log(0.5)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3" name="文字方塊 122">
            <a:extLst>
              <a:ext uri="{FF2B5EF4-FFF2-40B4-BE49-F238E27FC236}">
                <a16:creationId xmlns:a16="http://schemas.microsoft.com/office/drawing/2014/main" id="{409FCB53-3987-4A67-89C2-45DB5E171DC1}"/>
              </a:ext>
            </a:extLst>
          </p:cNvPr>
          <p:cNvSpPr txBox="1"/>
          <p:nvPr/>
        </p:nvSpPr>
        <p:spPr>
          <a:xfrm>
            <a:off x="6312024" y="2924944"/>
            <a:ext cx="1440160" cy="276999"/>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-0.2*log(0.2)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4" name="文字方塊 123">
            <a:extLst>
              <a:ext uri="{FF2B5EF4-FFF2-40B4-BE49-F238E27FC236}">
                <a16:creationId xmlns:a16="http://schemas.microsoft.com/office/drawing/2014/main" id="{C17AD2DE-F0E1-4635-8F62-E917840AD8C7}"/>
              </a:ext>
            </a:extLst>
          </p:cNvPr>
          <p:cNvSpPr txBox="1"/>
          <p:nvPr/>
        </p:nvSpPr>
        <p:spPr>
          <a:xfrm>
            <a:off x="6312024" y="3356992"/>
            <a:ext cx="1440160" cy="276999"/>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-0.05*log(0.05)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grpSp>
        <p:nvGrpSpPr>
          <p:cNvPr id="17" name="群組 16">
            <a:extLst>
              <a:ext uri="{FF2B5EF4-FFF2-40B4-BE49-F238E27FC236}">
                <a16:creationId xmlns:a16="http://schemas.microsoft.com/office/drawing/2014/main" id="{A8782D6E-F05D-4860-9BFA-7FA4BE02B9AA}"/>
              </a:ext>
            </a:extLst>
          </p:cNvPr>
          <p:cNvGrpSpPr/>
          <p:nvPr/>
        </p:nvGrpSpPr>
        <p:grpSpPr>
          <a:xfrm>
            <a:off x="0" y="3212976"/>
            <a:ext cx="2017605" cy="479376"/>
            <a:chOff x="-98069" y="3267332"/>
            <a:chExt cx="2017605" cy="479376"/>
          </a:xfrm>
        </p:grpSpPr>
        <p:cxnSp>
          <p:nvCxnSpPr>
            <p:cNvPr id="14" name="直線接點 13">
              <a:extLst>
                <a:ext uri="{FF2B5EF4-FFF2-40B4-BE49-F238E27FC236}">
                  <a16:creationId xmlns:a16="http://schemas.microsoft.com/office/drawing/2014/main" id="{3E90A634-19A3-403D-A644-DBD43C35EF56}"/>
                </a:ext>
              </a:extLst>
            </p:cNvPr>
            <p:cNvCxnSpPr/>
            <p:nvPr/>
          </p:nvCxnSpPr>
          <p:spPr>
            <a:xfrm>
              <a:off x="119336" y="3717032"/>
              <a:ext cx="1800200" cy="0"/>
            </a:xfrm>
            <a:prstGeom prst="line">
              <a:avLst/>
            </a:prstGeom>
            <a:ln w="28575">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16" name="弧形 15">
              <a:extLst>
                <a:ext uri="{FF2B5EF4-FFF2-40B4-BE49-F238E27FC236}">
                  <a16:creationId xmlns:a16="http://schemas.microsoft.com/office/drawing/2014/main" id="{465CCDA5-527A-4564-829C-E05DB170A6BA}"/>
                </a:ext>
              </a:extLst>
            </p:cNvPr>
            <p:cNvSpPr/>
            <p:nvPr/>
          </p:nvSpPr>
          <p:spPr>
            <a:xfrm rot="4076454">
              <a:off x="-72867" y="3242130"/>
              <a:ext cx="479376" cy="529780"/>
            </a:xfrm>
            <a:prstGeom prst="arc">
              <a:avLst>
                <a:gd name="adj1" fmla="val 15204184"/>
                <a:gd name="adj2" fmla="val 0"/>
              </a:avLst>
            </a:prstGeom>
            <a:ln w="28575">
              <a:solidFill>
                <a:schemeClr val="accent6">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737572"/>
                </a:solidFill>
                <a:effectLst/>
                <a:uLnTx/>
                <a:uFillTx/>
                <a:latin typeface="Century Gothic" panose="020F0302020204030204"/>
                <a:ea typeface="新細明體" panose="02020500000000000000" pitchFamily="18" charset="-120"/>
                <a:cs typeface="+mn-cs"/>
              </a:endParaRPr>
            </a:p>
          </p:txBody>
        </p:sp>
      </p:grpSp>
      <p:grpSp>
        <p:nvGrpSpPr>
          <p:cNvPr id="87" name="群組 86">
            <a:extLst>
              <a:ext uri="{FF2B5EF4-FFF2-40B4-BE49-F238E27FC236}">
                <a16:creationId xmlns:a16="http://schemas.microsoft.com/office/drawing/2014/main" id="{C674EBAB-ADFB-4F59-9FDE-67A4944BACFC}"/>
              </a:ext>
            </a:extLst>
          </p:cNvPr>
          <p:cNvGrpSpPr/>
          <p:nvPr/>
        </p:nvGrpSpPr>
        <p:grpSpPr>
          <a:xfrm flipH="1">
            <a:off x="6312024" y="3212976"/>
            <a:ext cx="2017605" cy="479376"/>
            <a:chOff x="-98069" y="3267332"/>
            <a:chExt cx="2017605" cy="479376"/>
          </a:xfrm>
        </p:grpSpPr>
        <p:cxnSp>
          <p:nvCxnSpPr>
            <p:cNvPr id="88" name="直線接點 87">
              <a:extLst>
                <a:ext uri="{FF2B5EF4-FFF2-40B4-BE49-F238E27FC236}">
                  <a16:creationId xmlns:a16="http://schemas.microsoft.com/office/drawing/2014/main" id="{8BAD499E-D943-471E-877A-B6DE075717EF}"/>
                </a:ext>
              </a:extLst>
            </p:cNvPr>
            <p:cNvCxnSpPr/>
            <p:nvPr/>
          </p:nvCxnSpPr>
          <p:spPr>
            <a:xfrm>
              <a:off x="119336" y="3717032"/>
              <a:ext cx="1800200" cy="0"/>
            </a:xfrm>
            <a:prstGeom prst="line">
              <a:avLst/>
            </a:prstGeom>
            <a:ln w="28575">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89" name="弧形 88">
              <a:extLst>
                <a:ext uri="{FF2B5EF4-FFF2-40B4-BE49-F238E27FC236}">
                  <a16:creationId xmlns:a16="http://schemas.microsoft.com/office/drawing/2014/main" id="{6D978FCC-469C-4294-A00F-FCDA391B2FF7}"/>
                </a:ext>
              </a:extLst>
            </p:cNvPr>
            <p:cNvSpPr/>
            <p:nvPr/>
          </p:nvSpPr>
          <p:spPr>
            <a:xfrm rot="4076454">
              <a:off x="-72867" y="3242130"/>
              <a:ext cx="479376" cy="529780"/>
            </a:xfrm>
            <a:prstGeom prst="arc">
              <a:avLst>
                <a:gd name="adj1" fmla="val 15204184"/>
                <a:gd name="adj2" fmla="val 0"/>
              </a:avLst>
            </a:prstGeom>
            <a:ln w="28575">
              <a:solidFill>
                <a:schemeClr val="accent6">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737572"/>
                </a:solidFill>
                <a:effectLst/>
                <a:uLnTx/>
                <a:uFillTx/>
                <a:latin typeface="Century Gothic" panose="020F0302020204030204"/>
                <a:ea typeface="新細明體" panose="02020500000000000000" pitchFamily="18" charset="-120"/>
                <a:cs typeface="+mn-cs"/>
              </a:endParaRPr>
            </a:p>
          </p:txBody>
        </p:sp>
      </p:grpSp>
      <p:sp>
        <p:nvSpPr>
          <p:cNvPr id="18" name="加號 17">
            <a:extLst>
              <a:ext uri="{FF2B5EF4-FFF2-40B4-BE49-F238E27FC236}">
                <a16:creationId xmlns:a16="http://schemas.microsoft.com/office/drawing/2014/main" id="{CD8466B1-2D64-4279-98F1-E9E32329B733}"/>
              </a:ext>
            </a:extLst>
          </p:cNvPr>
          <p:cNvSpPr/>
          <p:nvPr/>
        </p:nvSpPr>
        <p:spPr>
          <a:xfrm>
            <a:off x="119336" y="3284984"/>
            <a:ext cx="360040" cy="360040"/>
          </a:xfrm>
          <a:prstGeom prst="mathPlus">
            <a:avLst>
              <a:gd name="adj1" fmla="val 4707"/>
            </a:avLst>
          </a:prstGeom>
          <a:solidFill>
            <a:schemeClr val="accent6">
              <a:lumMod val="10000"/>
            </a:schemeClr>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0" name="加號 89">
            <a:extLst>
              <a:ext uri="{FF2B5EF4-FFF2-40B4-BE49-F238E27FC236}">
                <a16:creationId xmlns:a16="http://schemas.microsoft.com/office/drawing/2014/main" id="{B2C4AC60-3318-4D64-BD07-58154AEAD037}"/>
              </a:ext>
            </a:extLst>
          </p:cNvPr>
          <p:cNvSpPr/>
          <p:nvPr/>
        </p:nvSpPr>
        <p:spPr>
          <a:xfrm>
            <a:off x="7824192" y="3284984"/>
            <a:ext cx="360040" cy="360040"/>
          </a:xfrm>
          <a:prstGeom prst="mathPlus">
            <a:avLst>
              <a:gd name="adj1" fmla="val 4707"/>
            </a:avLst>
          </a:prstGeom>
          <a:solidFill>
            <a:schemeClr val="accent6">
              <a:lumMod val="10000"/>
            </a:schemeClr>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5" name="文字方塊 104">
            <a:extLst>
              <a:ext uri="{FF2B5EF4-FFF2-40B4-BE49-F238E27FC236}">
                <a16:creationId xmlns:a16="http://schemas.microsoft.com/office/drawing/2014/main" id="{83694FBC-0EE3-4E08-BEE6-0D281FE864CD}"/>
              </a:ext>
            </a:extLst>
          </p:cNvPr>
          <p:cNvSpPr txBox="1"/>
          <p:nvPr/>
        </p:nvSpPr>
        <p:spPr>
          <a:xfrm>
            <a:off x="407368" y="3717032"/>
            <a:ext cx="1440160"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0.378</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1" name="文字方塊 110">
            <a:extLst>
              <a:ext uri="{FF2B5EF4-FFF2-40B4-BE49-F238E27FC236}">
                <a16:creationId xmlns:a16="http://schemas.microsoft.com/office/drawing/2014/main" id="{F877497D-56C4-4C09-9624-1D28A1D43847}"/>
              </a:ext>
            </a:extLst>
          </p:cNvPr>
          <p:cNvSpPr txBox="1"/>
          <p:nvPr/>
        </p:nvSpPr>
        <p:spPr>
          <a:xfrm>
            <a:off x="6240016" y="3717032"/>
            <a:ext cx="1440160"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0.430</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9" name="矩形 18">
            <a:extLst>
              <a:ext uri="{FF2B5EF4-FFF2-40B4-BE49-F238E27FC236}">
                <a16:creationId xmlns:a16="http://schemas.microsoft.com/office/drawing/2014/main" id="{E7BCC06F-DB46-41AC-BE24-A1230FA35CA5}"/>
              </a:ext>
            </a:extLst>
          </p:cNvPr>
          <p:cNvSpPr/>
          <p:nvPr/>
        </p:nvSpPr>
        <p:spPr>
          <a:xfrm>
            <a:off x="7104112" y="4509120"/>
            <a:ext cx="4878288" cy="1200329"/>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Cross-entropy is greater than entropy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Cross-entropy on distribution 1 over 2 &gt; Entropy on distribution 1 Cross-entropy on distribution 2 over 1 &gt; Entropy on distribution 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If two distribution become closer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 Value of cross-entropy is closer to entropy</a:t>
            </a:r>
            <a:endParaRPr kumimoji="0" lang="zh-TW" altLang="en-US" sz="12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endParaRPr>
          </a:p>
        </p:txBody>
      </p:sp>
      <p:sp>
        <p:nvSpPr>
          <p:cNvPr id="113" name="矩形: 圓角 112">
            <a:extLst>
              <a:ext uri="{FF2B5EF4-FFF2-40B4-BE49-F238E27FC236}">
                <a16:creationId xmlns:a16="http://schemas.microsoft.com/office/drawing/2014/main" id="{17B2196B-F7DC-4815-8CAA-75DCA68830C3}"/>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Logistic Regression</a:t>
            </a:r>
          </a:p>
        </p:txBody>
      </p:sp>
    </p:spTree>
    <p:extLst>
      <p:ext uri="{BB962C8B-B14F-4D97-AF65-F5344CB8AC3E}">
        <p14:creationId xmlns:p14="http://schemas.microsoft.com/office/powerpoint/2010/main" val="82001037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資訊獲利（</a:t>
            </a: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Information Gain</a:t>
            </a:r>
            <a:r>
              <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以資訊複雜度出發，探討新 特徵能否降低整體複雜度， 進而更容易判斷</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99F9E931-BA29-4544-BC7A-77C66A0D388C}"/>
              </a:ext>
            </a:extLst>
          </p:cNvPr>
          <p:cNvSpPr/>
          <p:nvPr/>
        </p:nvSpPr>
        <p:spPr>
          <a:xfrm>
            <a:off x="1919536" y="1412776"/>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0EC9ADF6-DED7-475E-95E3-5318D707C479}"/>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sp>
        <p:nvSpPr>
          <p:cNvPr id="17" name="文字方塊 16">
            <a:extLst>
              <a:ext uri="{FF2B5EF4-FFF2-40B4-BE49-F238E27FC236}">
                <a16:creationId xmlns:a16="http://schemas.microsoft.com/office/drawing/2014/main" id="{A4629659-371E-4C98-BA17-78F9D6AB42FD}"/>
              </a:ext>
            </a:extLst>
          </p:cNvPr>
          <p:cNvSpPr txBox="1"/>
          <p:nvPr/>
        </p:nvSpPr>
        <p:spPr>
          <a:xfrm>
            <a:off x="390524" y="1340768"/>
            <a:ext cx="5345436" cy="1338828"/>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Information Gain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值越大代表說純度提升越大，也就是說分類的效果較好，所以說模型會在所有試過的方法中選擇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Gain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最大的方法做資料的切割</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6" name="圖片 5">
            <a:extLst>
              <a:ext uri="{FF2B5EF4-FFF2-40B4-BE49-F238E27FC236}">
                <a16:creationId xmlns:a16="http://schemas.microsoft.com/office/drawing/2014/main" id="{7617FB5E-8D83-47CE-8A87-FD8BB424565D}"/>
              </a:ext>
            </a:extLst>
          </p:cNvPr>
          <p:cNvPicPr>
            <a:picLocks noChangeAspect="1"/>
          </p:cNvPicPr>
          <p:nvPr/>
        </p:nvPicPr>
        <p:blipFill>
          <a:blip r:embed="rId3"/>
          <a:stretch>
            <a:fillRect/>
          </a:stretch>
        </p:blipFill>
        <p:spPr>
          <a:xfrm>
            <a:off x="6168008" y="1412776"/>
            <a:ext cx="5569949" cy="3384376"/>
          </a:xfrm>
          <a:prstGeom prst="rect">
            <a:avLst/>
          </a:prstGeom>
        </p:spPr>
      </p:pic>
      <p:pic>
        <p:nvPicPr>
          <p:cNvPr id="19" name="圖片 18">
            <a:extLst>
              <a:ext uri="{FF2B5EF4-FFF2-40B4-BE49-F238E27FC236}">
                <a16:creationId xmlns:a16="http://schemas.microsoft.com/office/drawing/2014/main" id="{05B5DFF7-246D-4965-9CC4-F17FD89534C2}"/>
              </a:ext>
            </a:extLst>
          </p:cNvPr>
          <p:cNvPicPr>
            <a:picLocks noChangeAspect="1"/>
          </p:cNvPicPr>
          <p:nvPr/>
        </p:nvPicPr>
        <p:blipFill>
          <a:blip r:embed="rId4"/>
          <a:stretch>
            <a:fillRect/>
          </a:stretch>
        </p:blipFill>
        <p:spPr>
          <a:xfrm>
            <a:off x="6240016" y="5085184"/>
            <a:ext cx="5452885" cy="576064"/>
          </a:xfrm>
          <a:prstGeom prst="rect">
            <a:avLst/>
          </a:prstGeom>
        </p:spPr>
      </p:pic>
      <p:grpSp>
        <p:nvGrpSpPr>
          <p:cNvPr id="2" name="群組 1">
            <a:extLst>
              <a:ext uri="{FF2B5EF4-FFF2-40B4-BE49-F238E27FC236}">
                <a16:creationId xmlns:a16="http://schemas.microsoft.com/office/drawing/2014/main" id="{F61FDCE1-0BDD-4F7D-B3FB-89F3766649B0}"/>
              </a:ext>
            </a:extLst>
          </p:cNvPr>
          <p:cNvGrpSpPr/>
          <p:nvPr/>
        </p:nvGrpSpPr>
        <p:grpSpPr>
          <a:xfrm>
            <a:off x="407368" y="2564904"/>
            <a:ext cx="6129113" cy="3456384"/>
            <a:chOff x="479376" y="3429000"/>
            <a:chExt cx="6129113" cy="3456384"/>
          </a:xfrm>
        </p:grpSpPr>
        <p:pic>
          <p:nvPicPr>
            <p:cNvPr id="11" name="圖片 10">
              <a:extLst>
                <a:ext uri="{FF2B5EF4-FFF2-40B4-BE49-F238E27FC236}">
                  <a16:creationId xmlns:a16="http://schemas.microsoft.com/office/drawing/2014/main" id="{F2808AE3-3645-4750-9324-58FC58912A56}"/>
                </a:ext>
              </a:extLst>
            </p:cNvPr>
            <p:cNvPicPr>
              <a:picLocks noChangeAspect="1"/>
            </p:cNvPicPr>
            <p:nvPr/>
          </p:nvPicPr>
          <p:blipFill>
            <a:blip r:embed="rId5"/>
            <a:stretch>
              <a:fillRect/>
            </a:stretch>
          </p:blipFill>
          <p:spPr>
            <a:xfrm>
              <a:off x="479376" y="3429000"/>
              <a:ext cx="3240360" cy="874898"/>
            </a:xfrm>
            <a:prstGeom prst="rect">
              <a:avLst/>
            </a:prstGeom>
          </p:spPr>
        </p:pic>
        <p:pic>
          <p:nvPicPr>
            <p:cNvPr id="18" name="圖片 17">
              <a:extLst>
                <a:ext uri="{FF2B5EF4-FFF2-40B4-BE49-F238E27FC236}">
                  <a16:creationId xmlns:a16="http://schemas.microsoft.com/office/drawing/2014/main" id="{B374AEB0-DEC3-4014-A00D-43B3F32EF3C1}"/>
                </a:ext>
              </a:extLst>
            </p:cNvPr>
            <p:cNvPicPr>
              <a:picLocks noChangeAspect="1"/>
            </p:cNvPicPr>
            <p:nvPr/>
          </p:nvPicPr>
          <p:blipFill>
            <a:blip r:embed="rId6"/>
            <a:stretch>
              <a:fillRect/>
            </a:stretch>
          </p:blipFill>
          <p:spPr>
            <a:xfrm>
              <a:off x="551384" y="4293096"/>
              <a:ext cx="5283194" cy="720080"/>
            </a:xfrm>
            <a:prstGeom prst="rect">
              <a:avLst/>
            </a:prstGeom>
          </p:spPr>
        </p:pic>
        <p:pic>
          <p:nvPicPr>
            <p:cNvPr id="5" name="圖片 4">
              <a:extLst>
                <a:ext uri="{FF2B5EF4-FFF2-40B4-BE49-F238E27FC236}">
                  <a16:creationId xmlns:a16="http://schemas.microsoft.com/office/drawing/2014/main" id="{1A24F3BD-C84A-443D-B545-3CAA4B2267E2}"/>
                </a:ext>
              </a:extLst>
            </p:cNvPr>
            <p:cNvPicPr>
              <a:picLocks noChangeAspect="1"/>
            </p:cNvPicPr>
            <p:nvPr/>
          </p:nvPicPr>
          <p:blipFill>
            <a:blip r:embed="rId7"/>
            <a:stretch>
              <a:fillRect/>
            </a:stretch>
          </p:blipFill>
          <p:spPr>
            <a:xfrm>
              <a:off x="479376" y="5445224"/>
              <a:ext cx="4004144" cy="1440160"/>
            </a:xfrm>
            <a:prstGeom prst="rect">
              <a:avLst/>
            </a:prstGeom>
          </p:spPr>
        </p:pic>
        <p:cxnSp>
          <p:nvCxnSpPr>
            <p:cNvPr id="21" name="直線單箭頭接點 20">
              <a:extLst>
                <a:ext uri="{FF2B5EF4-FFF2-40B4-BE49-F238E27FC236}">
                  <a16:creationId xmlns:a16="http://schemas.microsoft.com/office/drawing/2014/main" id="{D92996C7-ABF7-4D48-9B7C-F20025576285}"/>
                </a:ext>
              </a:extLst>
            </p:cNvPr>
            <p:cNvCxnSpPr>
              <a:cxnSpLocks/>
            </p:cNvCxnSpPr>
            <p:nvPr/>
          </p:nvCxnSpPr>
          <p:spPr>
            <a:xfrm flipV="1">
              <a:off x="4511824" y="3717032"/>
              <a:ext cx="720080" cy="50405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4FE47746-C90B-4A29-91C7-ACDB1B14F8C7}"/>
                </a:ext>
              </a:extLst>
            </p:cNvPr>
            <p:cNvSpPr/>
            <p:nvPr/>
          </p:nvSpPr>
          <p:spPr>
            <a:xfrm>
              <a:off x="4079776" y="4149080"/>
              <a:ext cx="504056" cy="50405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6" name="文字方塊 25">
              <a:extLst>
                <a:ext uri="{FF2B5EF4-FFF2-40B4-BE49-F238E27FC236}">
                  <a16:creationId xmlns:a16="http://schemas.microsoft.com/office/drawing/2014/main" id="{F4CFFE88-AFC5-467A-BCA2-3815A718331C}"/>
                </a:ext>
              </a:extLst>
            </p:cNvPr>
            <p:cNvSpPr txBox="1"/>
            <p:nvPr/>
          </p:nvSpPr>
          <p:spPr>
            <a:xfrm>
              <a:off x="4583832" y="3429000"/>
              <a:ext cx="202465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Subset of Red or Blue ball</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grpSp>
      <p:pic>
        <p:nvPicPr>
          <p:cNvPr id="20" name="圖片 19">
            <a:extLst>
              <a:ext uri="{FF2B5EF4-FFF2-40B4-BE49-F238E27FC236}">
                <a16:creationId xmlns:a16="http://schemas.microsoft.com/office/drawing/2014/main" id="{6073B1EF-CB0B-4DFF-959D-DDB94DD8ECF0}"/>
              </a:ext>
            </a:extLst>
          </p:cNvPr>
          <p:cNvPicPr>
            <a:picLocks noChangeAspect="1"/>
          </p:cNvPicPr>
          <p:nvPr/>
        </p:nvPicPr>
        <p:blipFill>
          <a:blip r:embed="rId8"/>
          <a:stretch>
            <a:fillRect/>
          </a:stretch>
        </p:blipFill>
        <p:spPr>
          <a:xfrm>
            <a:off x="551384" y="4077072"/>
            <a:ext cx="5328592" cy="217091"/>
          </a:xfrm>
          <a:prstGeom prst="rect">
            <a:avLst/>
          </a:prstGeom>
        </p:spPr>
      </p:pic>
      <p:sp>
        <p:nvSpPr>
          <p:cNvPr id="4" name="矩形: 圓角 3">
            <a:extLst>
              <a:ext uri="{FF2B5EF4-FFF2-40B4-BE49-F238E27FC236}">
                <a16:creationId xmlns:a16="http://schemas.microsoft.com/office/drawing/2014/main" id="{649AB693-0323-4C87-98BE-B2C5BC6F3387}"/>
              </a:ext>
            </a:extLst>
          </p:cNvPr>
          <p:cNvSpPr/>
          <p:nvPr/>
        </p:nvSpPr>
        <p:spPr>
          <a:xfrm>
            <a:off x="407368" y="3501008"/>
            <a:ext cx="5544616" cy="936104"/>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矩形 21">
            <a:extLst>
              <a:ext uri="{FF2B5EF4-FFF2-40B4-BE49-F238E27FC236}">
                <a16:creationId xmlns:a16="http://schemas.microsoft.com/office/drawing/2014/main" id="{9D61EB28-56B2-4DFE-8B7B-C168BA33F620}"/>
              </a:ext>
            </a:extLst>
          </p:cNvPr>
          <p:cNvSpPr/>
          <p:nvPr/>
        </p:nvSpPr>
        <p:spPr>
          <a:xfrm>
            <a:off x="6879635" y="5924550"/>
            <a:ext cx="4434227" cy="369332"/>
          </a:xfrm>
          <a:prstGeom prst="rect">
            <a:avLst/>
          </a:prstGeom>
          <a:solidFill>
            <a:srgbClr val="00206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AA914A"/>
                </a:solidFill>
                <a:effectLst/>
                <a:uLnTx/>
                <a:uFillTx/>
                <a:latin typeface="Century Gothic" panose="020F0302020204030204"/>
                <a:ea typeface="新細明體" panose="02020500000000000000" pitchFamily="18" charset="-120"/>
                <a:cs typeface="+mn-cs"/>
              </a:rPr>
              <a:t>代表演算法 </a:t>
            </a:r>
            <a:r>
              <a:rPr kumimoji="0" lang="en-US" altLang="zh-TW" sz="1800" b="1" i="0" u="none" strike="noStrike" kern="1200" cap="none" spc="0" normalizeH="0" baseline="0" noProof="0" dirty="0">
                <a:ln>
                  <a:noFill/>
                </a:ln>
                <a:solidFill>
                  <a:srgbClr val="AA914A"/>
                </a:solidFill>
                <a:effectLst/>
                <a:uLnTx/>
                <a:uFillTx/>
                <a:latin typeface="Century Gothic" panose="020F0302020204030204"/>
                <a:ea typeface="新細明體" panose="02020500000000000000" pitchFamily="18" charset="-120"/>
                <a:cs typeface="+mn-cs"/>
              </a:rPr>
              <a:t>ID3 (Iterative </a:t>
            </a:r>
            <a:r>
              <a:rPr kumimoji="0" lang="en-US" altLang="zh-TW" sz="1800" b="1" i="0" u="none" strike="noStrike" kern="1200" cap="none" spc="0" normalizeH="0" baseline="0" noProof="0" dirty="0" err="1">
                <a:ln>
                  <a:noFill/>
                </a:ln>
                <a:solidFill>
                  <a:srgbClr val="AA914A"/>
                </a:solidFill>
                <a:effectLst/>
                <a:uLnTx/>
                <a:uFillTx/>
                <a:latin typeface="Century Gothic" panose="020F0302020204030204"/>
                <a:ea typeface="新細明體" panose="02020500000000000000" pitchFamily="18" charset="-120"/>
                <a:cs typeface="+mn-cs"/>
              </a:rPr>
              <a:t>Dichotomiser</a:t>
            </a:r>
            <a:r>
              <a:rPr kumimoji="0" lang="en-US" altLang="zh-TW" sz="1800" b="1" i="0" u="none" strike="noStrike" kern="1200" cap="none" spc="0" normalizeH="0" baseline="0" noProof="0" dirty="0">
                <a:ln>
                  <a:noFill/>
                </a:ln>
                <a:solidFill>
                  <a:srgbClr val="AA914A"/>
                </a:solidFill>
                <a:effectLst/>
                <a:uLnTx/>
                <a:uFillTx/>
                <a:latin typeface="Century Gothic" panose="020F0302020204030204"/>
                <a:ea typeface="新細明體" panose="02020500000000000000" pitchFamily="18" charset="-120"/>
                <a:cs typeface="+mn-cs"/>
              </a:rPr>
              <a:t>)</a:t>
            </a:r>
            <a:endParaRPr kumimoji="0" lang="zh-TW" altLang="en-US" sz="1800" b="1" i="0" u="none" strike="noStrike" kern="1200" cap="none" spc="0" normalizeH="0" baseline="0" noProof="0" dirty="0">
              <a:ln>
                <a:noFill/>
              </a:ln>
              <a:solidFill>
                <a:srgbClr val="AA914A"/>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409846066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吉尼係數（</a:t>
            </a: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Gini impurity</a:t>
            </a:r>
            <a:r>
              <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 </a:t>
            </a: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or Gini Index </a:t>
            </a:r>
            <a:r>
              <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判斷預測結果是否有區分清楚，降低不純度，來衡量特徵對於判斷目標的幫助</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99F9E931-BA29-4544-BC7A-77C66A0D388C}"/>
              </a:ext>
            </a:extLst>
          </p:cNvPr>
          <p:cNvSpPr/>
          <p:nvPr/>
        </p:nvSpPr>
        <p:spPr>
          <a:xfrm>
            <a:off x="1919536" y="1412776"/>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0EC9ADF6-DED7-475E-95E3-5318D707C479}"/>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sp>
        <p:nvSpPr>
          <p:cNvPr id="9" name="文字方塊 8">
            <a:extLst>
              <a:ext uri="{FF2B5EF4-FFF2-40B4-BE49-F238E27FC236}">
                <a16:creationId xmlns:a16="http://schemas.microsoft.com/office/drawing/2014/main" id="{1A9F7B9E-85DA-4993-874E-9F65287784A9}"/>
              </a:ext>
            </a:extLst>
          </p:cNvPr>
          <p:cNvSpPr txBox="1"/>
          <p:nvPr/>
        </p:nvSpPr>
        <p:spPr>
          <a:xfrm>
            <a:off x="390524" y="1340768"/>
            <a:ext cx="5345436" cy="1431161"/>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endPar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Gini impurity :</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吉尼係數又可以稱為</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吉尼不純度（</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Gini impurity</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，該係數也是用來評估資料的凌亂程度，該係數值會落於</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[0, 0.5]</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區間</a:t>
            </a:r>
            <a:br>
              <a:rPr kumimoji="0" lang="zh-TW" altLang="en-US" sz="1200" b="0" i="0" u="none" strike="noStrike" kern="1200" cap="none" spc="0" normalizeH="0" baseline="0" noProof="0" dirty="0">
                <a:ln>
                  <a:noFill/>
                </a:ln>
                <a:solidFill>
                  <a:srgbClr val="737572"/>
                </a:solidFill>
                <a:effectLst/>
                <a:highlight>
                  <a:srgbClr val="FFFFFF"/>
                </a:highlight>
                <a:uLnTx/>
                <a:uFillTx/>
                <a:latin typeface="Century Gothic" panose="020F0302020204030204"/>
                <a:ea typeface="新細明體" panose="02020500000000000000" pitchFamily="18" charset="-120"/>
                <a:cs typeface="+mn-cs"/>
              </a:rPr>
            </a:b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 name="圖片 1">
            <a:extLst>
              <a:ext uri="{FF2B5EF4-FFF2-40B4-BE49-F238E27FC236}">
                <a16:creationId xmlns:a16="http://schemas.microsoft.com/office/drawing/2014/main" id="{64E0B0E4-BCD2-4706-8F68-AD4C0763694E}"/>
              </a:ext>
            </a:extLst>
          </p:cNvPr>
          <p:cNvPicPr>
            <a:picLocks noChangeAspect="1"/>
          </p:cNvPicPr>
          <p:nvPr/>
        </p:nvPicPr>
        <p:blipFill>
          <a:blip r:embed="rId3"/>
          <a:stretch>
            <a:fillRect/>
          </a:stretch>
        </p:blipFill>
        <p:spPr>
          <a:xfrm>
            <a:off x="6137312" y="1268760"/>
            <a:ext cx="5439425" cy="3456384"/>
          </a:xfrm>
          <a:prstGeom prst="rect">
            <a:avLst/>
          </a:prstGeom>
        </p:spPr>
      </p:pic>
      <p:pic>
        <p:nvPicPr>
          <p:cNvPr id="5" name="圖片 4">
            <a:extLst>
              <a:ext uri="{FF2B5EF4-FFF2-40B4-BE49-F238E27FC236}">
                <a16:creationId xmlns:a16="http://schemas.microsoft.com/office/drawing/2014/main" id="{F74110EA-B645-491F-8292-1B1C45731A97}"/>
              </a:ext>
            </a:extLst>
          </p:cNvPr>
          <p:cNvPicPr>
            <a:picLocks noChangeAspect="1"/>
          </p:cNvPicPr>
          <p:nvPr/>
        </p:nvPicPr>
        <p:blipFill>
          <a:blip r:embed="rId4"/>
          <a:stretch>
            <a:fillRect/>
          </a:stretch>
        </p:blipFill>
        <p:spPr>
          <a:xfrm>
            <a:off x="7104112" y="5013176"/>
            <a:ext cx="3703500" cy="503818"/>
          </a:xfrm>
          <a:prstGeom prst="rect">
            <a:avLst/>
          </a:prstGeom>
        </p:spPr>
      </p:pic>
      <p:pic>
        <p:nvPicPr>
          <p:cNvPr id="16" name="圖片 15">
            <a:extLst>
              <a:ext uri="{FF2B5EF4-FFF2-40B4-BE49-F238E27FC236}">
                <a16:creationId xmlns:a16="http://schemas.microsoft.com/office/drawing/2014/main" id="{AEA4DFA4-CB9A-4115-ACFC-1AEA72EC8AF3}"/>
              </a:ext>
            </a:extLst>
          </p:cNvPr>
          <p:cNvPicPr>
            <a:picLocks noChangeAspect="1"/>
          </p:cNvPicPr>
          <p:nvPr/>
        </p:nvPicPr>
        <p:blipFill rotWithShape="1">
          <a:blip r:embed="rId5"/>
          <a:srcRect t="20606"/>
          <a:stretch/>
        </p:blipFill>
        <p:spPr>
          <a:xfrm>
            <a:off x="767408" y="2636912"/>
            <a:ext cx="4595872" cy="2322215"/>
          </a:xfrm>
          <a:prstGeom prst="rect">
            <a:avLst/>
          </a:prstGeom>
        </p:spPr>
      </p:pic>
      <p:pic>
        <p:nvPicPr>
          <p:cNvPr id="12" name="圖片 11">
            <a:extLst>
              <a:ext uri="{FF2B5EF4-FFF2-40B4-BE49-F238E27FC236}">
                <a16:creationId xmlns:a16="http://schemas.microsoft.com/office/drawing/2014/main" id="{E0964E33-D887-4574-91E0-E3B4971FDB8F}"/>
              </a:ext>
            </a:extLst>
          </p:cNvPr>
          <p:cNvPicPr>
            <a:picLocks noChangeAspect="1"/>
          </p:cNvPicPr>
          <p:nvPr/>
        </p:nvPicPr>
        <p:blipFill>
          <a:blip r:embed="rId6"/>
          <a:stretch>
            <a:fillRect/>
          </a:stretch>
        </p:blipFill>
        <p:spPr>
          <a:xfrm>
            <a:off x="551384" y="5085184"/>
            <a:ext cx="5256584" cy="287470"/>
          </a:xfrm>
          <a:prstGeom prst="rect">
            <a:avLst/>
          </a:prstGeom>
        </p:spPr>
      </p:pic>
      <p:sp>
        <p:nvSpPr>
          <p:cNvPr id="18" name="矩形: 圓角 17">
            <a:extLst>
              <a:ext uri="{FF2B5EF4-FFF2-40B4-BE49-F238E27FC236}">
                <a16:creationId xmlns:a16="http://schemas.microsoft.com/office/drawing/2014/main" id="{BF0C71A7-9AFC-46D9-9176-F1039217AAC8}"/>
              </a:ext>
            </a:extLst>
          </p:cNvPr>
          <p:cNvSpPr/>
          <p:nvPr/>
        </p:nvSpPr>
        <p:spPr>
          <a:xfrm>
            <a:off x="407368" y="4941168"/>
            <a:ext cx="5544616" cy="936104"/>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矩形 16">
            <a:extLst>
              <a:ext uri="{FF2B5EF4-FFF2-40B4-BE49-F238E27FC236}">
                <a16:creationId xmlns:a16="http://schemas.microsoft.com/office/drawing/2014/main" id="{B24D7154-65EE-42C9-8EF3-D6A78C240683}"/>
              </a:ext>
            </a:extLst>
          </p:cNvPr>
          <p:cNvSpPr/>
          <p:nvPr/>
        </p:nvSpPr>
        <p:spPr>
          <a:xfrm>
            <a:off x="6096000" y="5924550"/>
            <a:ext cx="5992346" cy="369332"/>
          </a:xfrm>
          <a:prstGeom prst="rect">
            <a:avLst/>
          </a:prstGeom>
          <a:solidFill>
            <a:srgbClr val="00206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AA914A"/>
                </a:solidFill>
                <a:effectLst/>
                <a:uLnTx/>
                <a:uFillTx/>
                <a:latin typeface="Century Gothic" panose="020F0302020204030204"/>
                <a:ea typeface="新細明體" panose="02020500000000000000" pitchFamily="18" charset="-120"/>
                <a:cs typeface="+mn-cs"/>
              </a:rPr>
              <a:t>代表演算法 </a:t>
            </a:r>
            <a:r>
              <a:rPr kumimoji="0" lang="en-US" altLang="zh-TW" sz="1800" b="1" i="0" u="none" strike="noStrike" kern="1200" cap="none" spc="0" normalizeH="0" baseline="0" noProof="0" dirty="0">
                <a:ln>
                  <a:noFill/>
                </a:ln>
                <a:solidFill>
                  <a:srgbClr val="AA914A"/>
                </a:solidFill>
                <a:effectLst/>
                <a:uLnTx/>
                <a:uFillTx/>
                <a:latin typeface="Century Gothic" panose="020F0302020204030204"/>
                <a:ea typeface="新細明體" panose="02020500000000000000" pitchFamily="18" charset="-120"/>
                <a:cs typeface="+mn-cs"/>
              </a:rPr>
              <a:t>CART (Classification and Regression Tree)</a:t>
            </a:r>
            <a:endParaRPr kumimoji="0" lang="zh-TW" altLang="en-US" sz="1800" b="1" i="0" u="none" strike="noStrike" kern="1200" cap="none" spc="0" normalizeH="0" baseline="0" noProof="0" dirty="0">
              <a:ln>
                <a:noFill/>
              </a:ln>
              <a:solidFill>
                <a:srgbClr val="AA914A"/>
              </a:solidFill>
              <a:effectLst/>
              <a:uLnTx/>
              <a:uFillTx/>
              <a:latin typeface="Century Gothic" panose="020F0302020204030204"/>
              <a:ea typeface="新細明體" panose="02020500000000000000" pitchFamily="18" charset="-120"/>
              <a:cs typeface="+mn-cs"/>
            </a:endParaRPr>
          </a:p>
        </p:txBody>
      </p:sp>
      <p:pic>
        <p:nvPicPr>
          <p:cNvPr id="4" name="圖片 3">
            <a:extLst>
              <a:ext uri="{FF2B5EF4-FFF2-40B4-BE49-F238E27FC236}">
                <a16:creationId xmlns:a16="http://schemas.microsoft.com/office/drawing/2014/main" id="{6486CBDE-5A38-4D44-815F-5104289DEBCE}"/>
              </a:ext>
            </a:extLst>
          </p:cNvPr>
          <p:cNvPicPr>
            <a:picLocks noChangeAspect="1"/>
          </p:cNvPicPr>
          <p:nvPr/>
        </p:nvPicPr>
        <p:blipFill>
          <a:blip r:embed="rId7"/>
          <a:stretch>
            <a:fillRect/>
          </a:stretch>
        </p:blipFill>
        <p:spPr>
          <a:xfrm>
            <a:off x="1818173" y="5642354"/>
            <a:ext cx="2723006" cy="360975"/>
          </a:xfrm>
          <a:prstGeom prst="rect">
            <a:avLst/>
          </a:prstGeom>
        </p:spPr>
      </p:pic>
      <p:sp>
        <p:nvSpPr>
          <p:cNvPr id="6" name="等於 5">
            <a:extLst>
              <a:ext uri="{FF2B5EF4-FFF2-40B4-BE49-F238E27FC236}">
                <a16:creationId xmlns:a16="http://schemas.microsoft.com/office/drawing/2014/main" id="{C476A690-7109-4A05-B6FC-D2A55FF9DD47}"/>
              </a:ext>
            </a:extLst>
          </p:cNvPr>
          <p:cNvSpPr/>
          <p:nvPr/>
        </p:nvSpPr>
        <p:spPr>
          <a:xfrm rot="5400000">
            <a:off x="3140776" y="5424337"/>
            <a:ext cx="262466" cy="184666"/>
          </a:xfrm>
          <a:prstGeom prst="mathEqual">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737572"/>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261760739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熵＆基尼不純度</a:t>
            </a: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a:t>
            </a:r>
            <a:r>
              <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以不同觀點衡量不確定性</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判斷預測結果是否有區分清楚，降低不純度，來衡量特徵對於判斷目標的幫助</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99F9E931-BA29-4544-BC7A-77C66A0D388C}"/>
              </a:ext>
            </a:extLst>
          </p:cNvPr>
          <p:cNvSpPr/>
          <p:nvPr/>
        </p:nvSpPr>
        <p:spPr>
          <a:xfrm>
            <a:off x="1919536" y="1412776"/>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0EC9ADF6-DED7-475E-95E3-5318D707C479}"/>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pic>
        <p:nvPicPr>
          <p:cNvPr id="6" name="圖片 5">
            <a:extLst>
              <a:ext uri="{FF2B5EF4-FFF2-40B4-BE49-F238E27FC236}">
                <a16:creationId xmlns:a16="http://schemas.microsoft.com/office/drawing/2014/main" id="{FEF9C186-CDE9-B63C-466B-C1FF1EC36749}"/>
              </a:ext>
            </a:extLst>
          </p:cNvPr>
          <p:cNvPicPr>
            <a:picLocks noChangeAspect="1"/>
          </p:cNvPicPr>
          <p:nvPr/>
        </p:nvPicPr>
        <p:blipFill>
          <a:blip r:embed="rId3"/>
          <a:stretch>
            <a:fillRect/>
          </a:stretch>
        </p:blipFill>
        <p:spPr>
          <a:xfrm>
            <a:off x="2567608" y="1988840"/>
            <a:ext cx="6973273" cy="3115110"/>
          </a:xfrm>
          <a:prstGeom prst="rect">
            <a:avLst/>
          </a:prstGeom>
        </p:spPr>
      </p:pic>
    </p:spTree>
    <p:extLst>
      <p:ext uri="{BB962C8B-B14F-4D97-AF65-F5344CB8AC3E}">
        <p14:creationId xmlns:p14="http://schemas.microsoft.com/office/powerpoint/2010/main" val="356002513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ID3 Iterative </a:t>
            </a:r>
            <a:r>
              <a:rPr kumimoji="0" lang="en-US" altLang="zh-TW" sz="3000" b="0" i="0" u="none" strike="noStrike" kern="1200" cap="none" spc="150" normalizeH="0" baseline="0" noProof="0" dirty="0" err="1">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Dichotomiser</a:t>
            </a:r>
            <a:endPar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資訊獲利</a:t>
            </a: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99F9E931-BA29-4544-BC7A-77C66A0D388C}"/>
              </a:ext>
            </a:extLst>
          </p:cNvPr>
          <p:cNvSpPr/>
          <p:nvPr/>
        </p:nvSpPr>
        <p:spPr>
          <a:xfrm>
            <a:off x="1919536" y="1412776"/>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0EC9ADF6-DED7-475E-95E3-5318D707C479}"/>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graphicFrame>
        <p:nvGraphicFramePr>
          <p:cNvPr id="2" name="表格 1">
            <a:extLst>
              <a:ext uri="{FF2B5EF4-FFF2-40B4-BE49-F238E27FC236}">
                <a16:creationId xmlns:a16="http://schemas.microsoft.com/office/drawing/2014/main" id="{5B05E16B-7C5B-4C85-9C4C-EA7094979280}"/>
              </a:ext>
            </a:extLst>
          </p:cNvPr>
          <p:cNvGraphicFramePr>
            <a:graphicFrameLocks noGrp="1"/>
          </p:cNvGraphicFramePr>
          <p:nvPr/>
        </p:nvGraphicFramePr>
        <p:xfrm>
          <a:off x="1215494" y="2450852"/>
          <a:ext cx="3911600" cy="3143250"/>
        </p:xfrm>
        <a:graphic>
          <a:graphicData uri="http://schemas.openxmlformats.org/drawingml/2006/table">
            <a:tbl>
              <a:tblPr/>
              <a:tblGrid>
                <a:gridCol w="408911">
                  <a:extLst>
                    <a:ext uri="{9D8B030D-6E8A-4147-A177-3AD203B41FA5}">
                      <a16:colId xmlns:a16="http://schemas.microsoft.com/office/drawing/2014/main" val="2394363771"/>
                    </a:ext>
                  </a:extLst>
                </a:gridCol>
                <a:gridCol w="760765">
                  <a:extLst>
                    <a:ext uri="{9D8B030D-6E8A-4147-A177-3AD203B41FA5}">
                      <a16:colId xmlns:a16="http://schemas.microsoft.com/office/drawing/2014/main" val="643688937"/>
                    </a:ext>
                  </a:extLst>
                </a:gridCol>
                <a:gridCol w="583253">
                  <a:extLst>
                    <a:ext uri="{9D8B030D-6E8A-4147-A177-3AD203B41FA5}">
                      <a16:colId xmlns:a16="http://schemas.microsoft.com/office/drawing/2014/main" val="254458539"/>
                    </a:ext>
                  </a:extLst>
                </a:gridCol>
                <a:gridCol w="789294">
                  <a:extLst>
                    <a:ext uri="{9D8B030D-6E8A-4147-A177-3AD203B41FA5}">
                      <a16:colId xmlns:a16="http://schemas.microsoft.com/office/drawing/2014/main" val="3224860533"/>
                    </a:ext>
                  </a:extLst>
                </a:gridCol>
                <a:gridCol w="621291">
                  <a:extLst>
                    <a:ext uri="{9D8B030D-6E8A-4147-A177-3AD203B41FA5}">
                      <a16:colId xmlns:a16="http://schemas.microsoft.com/office/drawing/2014/main" val="1945456467"/>
                    </a:ext>
                  </a:extLst>
                </a:gridCol>
                <a:gridCol w="748086">
                  <a:extLst>
                    <a:ext uri="{9D8B030D-6E8A-4147-A177-3AD203B41FA5}">
                      <a16:colId xmlns:a16="http://schemas.microsoft.com/office/drawing/2014/main" val="3116508234"/>
                    </a:ext>
                  </a:extLst>
                </a:gridCol>
              </a:tblGrid>
              <a:tr h="209550">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Day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Outlook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Temp.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Humidity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Wind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Decision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extLst>
                  <a:ext uri="{0D108BD9-81ED-4DB2-BD59-A6C34878D82A}">
                    <a16:rowId xmlns:a16="http://schemas.microsoft.com/office/drawing/2014/main" val="3967204608"/>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Hot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9660626"/>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Hot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1142663"/>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Overcast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Hot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9909281"/>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2944481"/>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Cool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6292114"/>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Cool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01825486"/>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Overcast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Cool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2206309"/>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5482845"/>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Cool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9709944"/>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1430312"/>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4260271"/>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Overcast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75880"/>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Overcast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Hot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88306655"/>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7471461"/>
                  </a:ext>
                </a:extLst>
              </a:tr>
            </a:tbl>
          </a:graphicData>
        </a:graphic>
      </p:graphicFrame>
      <p:sp>
        <p:nvSpPr>
          <p:cNvPr id="14" name="文字方塊 13">
            <a:extLst>
              <a:ext uri="{FF2B5EF4-FFF2-40B4-BE49-F238E27FC236}">
                <a16:creationId xmlns:a16="http://schemas.microsoft.com/office/drawing/2014/main" id="{4D28FA10-582A-49F2-96F2-F7F02335B9BF}"/>
              </a:ext>
            </a:extLst>
          </p:cNvPr>
          <p:cNvSpPr txBox="1"/>
          <p:nvPr/>
        </p:nvSpPr>
        <p:spPr>
          <a:xfrm>
            <a:off x="390523" y="1572825"/>
            <a:ext cx="5561543"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過去 </a:t>
            </a:r>
            <a:r>
              <a:rPr kumimoji="0" lang="en-US" altLang="zh-TW" sz="18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14</a:t>
            </a:r>
            <a:r>
              <a:rPr kumimoji="0" lang="zh-TW" altLang="en-US" sz="18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天所收集的紀錄，</a:t>
            </a:r>
            <a:endParaRPr kumimoji="0" lang="en-US" altLang="zh-TW" sz="18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有關打網球的決策因子資料表</a:t>
            </a:r>
            <a:endParaRPr kumimoji="0" lang="en-US" altLang="zh-TW" sz="18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12" name="文字方塊 11">
            <a:extLst>
              <a:ext uri="{FF2B5EF4-FFF2-40B4-BE49-F238E27FC236}">
                <a16:creationId xmlns:a16="http://schemas.microsoft.com/office/drawing/2014/main" id="{A00007BC-0CC9-46B2-8D89-D7A6694BEA5F}"/>
              </a:ext>
            </a:extLst>
          </p:cNvPr>
          <p:cNvSpPr txBox="1"/>
          <p:nvPr/>
        </p:nvSpPr>
        <p:spPr>
          <a:xfrm>
            <a:off x="6239934" y="1340768"/>
            <a:ext cx="5561543" cy="2908489"/>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情境</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假設有一套天氣評估系統，它有一些評估屬性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如</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風力、濕 度、</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，用以評估該天氣是否適合打網球。 </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以風力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(Wind)</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為例，它在所有的訓練資料中所會出現的值為</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weak, strong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若目前的資料集合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有</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14</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筆資料，其中有</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9</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個正例與</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5</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個反例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記 為</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[9+, 5-])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這</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14</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個範例資料中，關於風力的資料</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Wind = weak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有</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8</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筆資料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err="1">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a:t>
            </a:r>
            <a:r>
              <a:rPr kumimoji="0" lang="en-US" altLang="zh-TW" sz="1200" b="1" i="0" u="none" strike="noStrike" kern="1200" cap="none" spc="0" normalizeH="0" baseline="0" noProof="0" dirty="0" err="1">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weak</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，其中有</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6</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個正例與</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2</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個反例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[6+, 2-]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Wind = strong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有</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6</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筆資料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err="1">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a:t>
            </a:r>
            <a:r>
              <a:rPr kumimoji="0" lang="en-US" altLang="zh-TW" sz="1200" b="1" i="0" u="none" strike="noStrike" kern="1200" cap="none" spc="0" normalizeH="0" baseline="0" noProof="0" dirty="0" err="1">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strong</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，其中有</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3</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個正例與</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3</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個反例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[3+, 3-]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我們想要得知風力這個屬性的資訊獲利為多少。</a:t>
            </a:r>
          </a:p>
        </p:txBody>
      </p:sp>
      <p:pic>
        <p:nvPicPr>
          <p:cNvPr id="6" name="圖片 5">
            <a:extLst>
              <a:ext uri="{FF2B5EF4-FFF2-40B4-BE49-F238E27FC236}">
                <a16:creationId xmlns:a16="http://schemas.microsoft.com/office/drawing/2014/main" id="{ABD7E72D-FFD9-4028-BA8A-D06128A49A31}"/>
              </a:ext>
            </a:extLst>
          </p:cNvPr>
          <p:cNvPicPr>
            <a:picLocks noChangeAspect="1"/>
          </p:cNvPicPr>
          <p:nvPr/>
        </p:nvPicPr>
        <p:blipFill>
          <a:blip r:embed="rId3"/>
          <a:stretch>
            <a:fillRect/>
          </a:stretch>
        </p:blipFill>
        <p:spPr>
          <a:xfrm>
            <a:off x="7668436" y="4361300"/>
            <a:ext cx="2711697" cy="1246505"/>
          </a:xfrm>
          <a:prstGeom prst="rect">
            <a:avLst/>
          </a:prstGeom>
        </p:spPr>
      </p:pic>
    </p:spTree>
    <p:extLst>
      <p:ext uri="{BB962C8B-B14F-4D97-AF65-F5344CB8AC3E}">
        <p14:creationId xmlns:p14="http://schemas.microsoft.com/office/powerpoint/2010/main" val="320420199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ID3 Iterative </a:t>
            </a:r>
            <a:r>
              <a:rPr kumimoji="0" lang="en-US" altLang="zh-TW" sz="3000" b="0" i="0" u="none" strike="noStrike" kern="1200" cap="none" spc="150" normalizeH="0" baseline="0" noProof="0" dirty="0" err="1">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Dichotomiser</a:t>
            </a:r>
            <a:endPar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資訊獲利</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0EC9ADF6-DED7-475E-95E3-5318D707C479}"/>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pic>
        <p:nvPicPr>
          <p:cNvPr id="4" name="圖片 3">
            <a:extLst>
              <a:ext uri="{FF2B5EF4-FFF2-40B4-BE49-F238E27FC236}">
                <a16:creationId xmlns:a16="http://schemas.microsoft.com/office/drawing/2014/main" id="{0DA98F62-E6B7-48D7-ADEF-82F476311DA8}"/>
              </a:ext>
            </a:extLst>
          </p:cNvPr>
          <p:cNvPicPr>
            <a:picLocks noChangeAspect="1"/>
          </p:cNvPicPr>
          <p:nvPr/>
        </p:nvPicPr>
        <p:blipFill>
          <a:blip r:embed="rId3"/>
          <a:stretch>
            <a:fillRect/>
          </a:stretch>
        </p:blipFill>
        <p:spPr>
          <a:xfrm>
            <a:off x="525977" y="1873829"/>
            <a:ext cx="5071533" cy="2768480"/>
          </a:xfrm>
          <a:prstGeom prst="rect">
            <a:avLst/>
          </a:prstGeom>
        </p:spPr>
      </p:pic>
      <p:sp>
        <p:nvSpPr>
          <p:cNvPr id="11" name="矩形 10">
            <a:extLst>
              <a:ext uri="{FF2B5EF4-FFF2-40B4-BE49-F238E27FC236}">
                <a16:creationId xmlns:a16="http://schemas.microsoft.com/office/drawing/2014/main" id="{656AFD9E-18B3-4BDD-8EA6-BFDEFB19D870}"/>
              </a:ext>
            </a:extLst>
          </p:cNvPr>
          <p:cNvSpPr/>
          <p:nvPr/>
        </p:nvSpPr>
        <p:spPr>
          <a:xfrm>
            <a:off x="803412" y="1479097"/>
            <a:ext cx="494366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Which attribute is the best for classification?</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6" name="矩形 15">
            <a:extLst>
              <a:ext uri="{FF2B5EF4-FFF2-40B4-BE49-F238E27FC236}">
                <a16:creationId xmlns:a16="http://schemas.microsoft.com/office/drawing/2014/main" id="{5F9E7DA7-D9A4-411F-8045-DB3EF7E6A053}"/>
              </a:ext>
            </a:extLst>
          </p:cNvPr>
          <p:cNvSpPr/>
          <p:nvPr/>
        </p:nvSpPr>
        <p:spPr>
          <a:xfrm>
            <a:off x="6128075" y="1479712"/>
            <a:ext cx="5843792" cy="221599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rPr>
              <a:t>Summarize the ID3 algorithm as illustrated below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rPr>
              <a:t>Entropy(S) = ∑ – p(I) . log</a:t>
            </a:r>
            <a:r>
              <a:rPr kumimoji="0" lang="en-US" altLang="zh-TW" sz="1400" b="1" i="0" u="none" strike="noStrike" kern="1200" cap="none" spc="0" normalizeH="0" baseline="-25000" noProof="0" dirty="0">
                <a:ln>
                  <a:noFill/>
                </a:ln>
                <a:solidFill>
                  <a:srgbClr val="555555"/>
                </a:solidFill>
                <a:effectLst/>
                <a:uLnTx/>
                <a:uFillTx/>
                <a:latin typeface="Rubik"/>
                <a:ea typeface="新細明體" panose="02020500000000000000" pitchFamily="18" charset="-120"/>
                <a:cs typeface="+mn-cs"/>
              </a:rPr>
              <a:t>2</a:t>
            </a:r>
            <a:r>
              <a:rPr kumimoji="0" lang="en-US" altLang="zh-TW" sz="1400" b="1"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rPr>
              <a:t>p(I)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rPr>
              <a:t>Gain(S, A) = Entropy(S) – ∑ [ p(S|A) . Entropy(S|A)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1"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計算總熵</a:t>
            </a:r>
            <a:r>
              <a:rPr kumimoji="0" lang="en-US" altLang="zh-TW" sz="18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altLang="zh-TW" sz="1400" b="1"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rPr>
              <a:t>Entropy(Decision) = – p(Yes) . log</a:t>
            </a:r>
            <a:r>
              <a:rPr kumimoji="0" lang="es-ES" altLang="zh-TW" sz="1400" b="1" i="0" u="none" strike="noStrike" kern="1200" cap="none" spc="0" normalizeH="0" baseline="-25000" noProof="0" dirty="0">
                <a:ln>
                  <a:noFill/>
                </a:ln>
                <a:solidFill>
                  <a:srgbClr val="555555"/>
                </a:solidFill>
                <a:effectLst/>
                <a:uLnTx/>
                <a:uFillTx/>
                <a:latin typeface="Rubik"/>
                <a:ea typeface="新細明體" panose="02020500000000000000" pitchFamily="18" charset="-120"/>
                <a:cs typeface="+mn-cs"/>
              </a:rPr>
              <a:t>2</a:t>
            </a:r>
            <a:r>
              <a:rPr kumimoji="0" lang="es-ES" altLang="zh-TW" sz="1400" b="1"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rPr>
              <a:t>p(Yes) – p(No) . log</a:t>
            </a:r>
            <a:r>
              <a:rPr kumimoji="0" lang="es-ES" altLang="zh-TW" sz="1400" b="1" i="0" u="none" strike="noStrike" kern="1200" cap="none" spc="0" normalizeH="0" baseline="-25000" noProof="0" dirty="0">
                <a:ln>
                  <a:noFill/>
                </a:ln>
                <a:solidFill>
                  <a:srgbClr val="555555"/>
                </a:solidFill>
                <a:effectLst/>
                <a:uLnTx/>
                <a:uFillTx/>
                <a:latin typeface="Rubik"/>
                <a:ea typeface="新細明體" panose="02020500000000000000" pitchFamily="18" charset="-120"/>
                <a:cs typeface="+mn-cs"/>
              </a:rPr>
              <a:t>2</a:t>
            </a:r>
            <a:r>
              <a:rPr kumimoji="0" lang="es-ES" altLang="zh-TW" sz="1400" b="1"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rPr>
              <a:t>p(No)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altLang="zh-TW" sz="1400" b="1"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rPr>
              <a:t>Entropy(Decision) = – (9/14) . log</a:t>
            </a:r>
            <a:r>
              <a:rPr kumimoji="0" lang="es-ES" altLang="zh-TW" sz="1400" b="1" i="0" u="none" strike="noStrike" kern="1200" cap="none" spc="0" normalizeH="0" baseline="-25000" noProof="0" dirty="0">
                <a:ln>
                  <a:noFill/>
                </a:ln>
                <a:solidFill>
                  <a:srgbClr val="555555"/>
                </a:solidFill>
                <a:effectLst/>
                <a:uLnTx/>
                <a:uFillTx/>
                <a:latin typeface="Rubik"/>
                <a:ea typeface="新細明體" panose="02020500000000000000" pitchFamily="18" charset="-120"/>
                <a:cs typeface="+mn-cs"/>
              </a:rPr>
              <a:t>2</a:t>
            </a:r>
            <a:r>
              <a:rPr kumimoji="0" lang="es-ES" altLang="zh-TW" sz="1400" b="1"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rPr>
              <a:t>(9/14) – (5/14) . log</a:t>
            </a:r>
            <a:r>
              <a:rPr kumimoji="0" lang="es-ES" altLang="zh-TW" sz="1400" b="1" i="0" u="none" strike="noStrike" kern="1200" cap="none" spc="0" normalizeH="0" baseline="-25000" noProof="0" dirty="0">
                <a:ln>
                  <a:noFill/>
                </a:ln>
                <a:solidFill>
                  <a:srgbClr val="555555"/>
                </a:solidFill>
                <a:effectLst/>
                <a:uLnTx/>
                <a:uFillTx/>
                <a:latin typeface="Rubik"/>
                <a:ea typeface="新細明體" panose="02020500000000000000" pitchFamily="18" charset="-120"/>
                <a:cs typeface="+mn-cs"/>
              </a:rPr>
              <a:t>2</a:t>
            </a:r>
            <a:r>
              <a:rPr kumimoji="0" lang="es-ES" altLang="zh-TW" sz="1400" b="1"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rPr>
              <a:t>(5/14) = 0.940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pic>
        <p:nvPicPr>
          <p:cNvPr id="18" name="圖片 17">
            <a:extLst>
              <a:ext uri="{FF2B5EF4-FFF2-40B4-BE49-F238E27FC236}">
                <a16:creationId xmlns:a16="http://schemas.microsoft.com/office/drawing/2014/main" id="{C8785067-B8AA-4085-BE88-E7071FC6A9BC}"/>
              </a:ext>
            </a:extLst>
          </p:cNvPr>
          <p:cNvPicPr>
            <a:picLocks noChangeAspect="1"/>
          </p:cNvPicPr>
          <p:nvPr/>
        </p:nvPicPr>
        <p:blipFill>
          <a:blip r:embed="rId4"/>
          <a:stretch>
            <a:fillRect/>
          </a:stretch>
        </p:blipFill>
        <p:spPr>
          <a:xfrm>
            <a:off x="1792160" y="4667962"/>
            <a:ext cx="2711697" cy="1246505"/>
          </a:xfrm>
          <a:prstGeom prst="rect">
            <a:avLst/>
          </a:prstGeom>
        </p:spPr>
      </p:pic>
      <p:pic>
        <p:nvPicPr>
          <p:cNvPr id="19" name="圖片 18">
            <a:extLst>
              <a:ext uri="{FF2B5EF4-FFF2-40B4-BE49-F238E27FC236}">
                <a16:creationId xmlns:a16="http://schemas.microsoft.com/office/drawing/2014/main" id="{C117FCC6-B922-4716-B8EF-6ED5CC55F3D2}"/>
              </a:ext>
            </a:extLst>
          </p:cNvPr>
          <p:cNvPicPr>
            <a:picLocks noChangeAspect="1"/>
          </p:cNvPicPr>
          <p:nvPr/>
        </p:nvPicPr>
        <p:blipFill rotWithShape="1">
          <a:blip r:embed="rId5"/>
          <a:srcRect r="40559" b="-7395"/>
          <a:stretch/>
        </p:blipFill>
        <p:spPr>
          <a:xfrm>
            <a:off x="7233868" y="3421313"/>
            <a:ext cx="2996149" cy="576064"/>
          </a:xfrm>
          <a:prstGeom prst="rect">
            <a:avLst/>
          </a:prstGeom>
        </p:spPr>
      </p:pic>
      <p:sp>
        <p:nvSpPr>
          <p:cNvPr id="5" name="矩形 4">
            <a:extLst>
              <a:ext uri="{FF2B5EF4-FFF2-40B4-BE49-F238E27FC236}">
                <a16:creationId xmlns:a16="http://schemas.microsoft.com/office/drawing/2014/main" id="{DF649ED8-87B3-4230-99B9-64250B101B0B}"/>
              </a:ext>
            </a:extLst>
          </p:cNvPr>
          <p:cNvSpPr/>
          <p:nvPr/>
        </p:nvSpPr>
        <p:spPr>
          <a:xfrm>
            <a:off x="6128075" y="3997377"/>
            <a:ext cx="5843792" cy="144655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計算風力屬性資訊獲利</a:t>
            </a:r>
            <a:r>
              <a:rPr kumimoji="0" lang="en-US" altLang="zh-TW" sz="18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Gain(Decision, Wind)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Entropy(Decision) – ∑ [ p(</a:t>
            </a:r>
            <a:r>
              <a:rPr kumimoji="0" lang="en-US" altLang="zh-TW" sz="1400" b="1" i="0" u="none" strike="noStrike" kern="1200" cap="none" spc="0" normalizeH="0" baseline="0" noProof="0" dirty="0" err="1">
                <a:ln>
                  <a:noFill/>
                </a:ln>
                <a:solidFill>
                  <a:srgbClr val="0070C0"/>
                </a:solidFill>
                <a:effectLst/>
                <a:uLnTx/>
                <a:uFillTx/>
                <a:latin typeface="Rubik"/>
                <a:ea typeface="新細明體" panose="02020500000000000000" pitchFamily="18" charset="-120"/>
                <a:cs typeface="+mn-cs"/>
              </a:rPr>
              <a:t>Decision|Wind</a:t>
            </a:r>
            <a:r>
              <a:rPr kumimoji="0" lang="en-US" altLang="zh-TW"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 </a:t>
            </a:r>
            <a:r>
              <a:rPr kumimoji="0" lang="zh-TW" altLang="en-US"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a:t>
            </a:r>
            <a:r>
              <a:rPr kumimoji="0" lang="en-US" altLang="zh-TW"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 Entropy(</a:t>
            </a:r>
            <a:r>
              <a:rPr kumimoji="0" lang="en-US" altLang="zh-TW" sz="1400" b="1" i="0" u="none" strike="noStrike" kern="1200" cap="none" spc="0" normalizeH="0" baseline="0" noProof="0" dirty="0" err="1">
                <a:ln>
                  <a:noFill/>
                </a:ln>
                <a:solidFill>
                  <a:srgbClr val="0070C0"/>
                </a:solidFill>
                <a:effectLst/>
                <a:uLnTx/>
                <a:uFillTx/>
                <a:latin typeface="Rubik"/>
                <a:ea typeface="新細明體" panose="02020500000000000000" pitchFamily="18" charset="-120"/>
                <a:cs typeface="+mn-cs"/>
              </a:rPr>
              <a:t>Decision|Wind</a:t>
            </a:r>
            <a:r>
              <a:rPr kumimoji="0" lang="en-US" altLang="zh-TW"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1"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555555"/>
                </a:solidFill>
                <a:effectLst/>
                <a:uLnTx/>
                <a:uFillTx/>
                <a:latin typeface="Rubik"/>
                <a:ea typeface="新細明體" panose="02020500000000000000" pitchFamily="18" charset="-120"/>
                <a:cs typeface="+mn-cs"/>
              </a:rPr>
              <a:t>Wind attribute has two labels: weak and strong. So reflect it to the formula.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1"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6" name="矩形 5">
            <a:extLst>
              <a:ext uri="{FF2B5EF4-FFF2-40B4-BE49-F238E27FC236}">
                <a16:creationId xmlns:a16="http://schemas.microsoft.com/office/drawing/2014/main" id="{4655FCBC-2745-4214-89AD-A13D8BDC1131}"/>
              </a:ext>
            </a:extLst>
          </p:cNvPr>
          <p:cNvSpPr/>
          <p:nvPr/>
        </p:nvSpPr>
        <p:spPr>
          <a:xfrm>
            <a:off x="6128075" y="5226400"/>
            <a:ext cx="5071533"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Gain(Decision, Wind)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Entropy(Decision)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 [ p(</a:t>
            </a:r>
            <a:r>
              <a:rPr kumimoji="0" lang="en-US" altLang="zh-TW" sz="1400" b="1" i="0" u="none" strike="noStrike" kern="1200" cap="none" spc="0" normalizeH="0" baseline="0" noProof="0" dirty="0" err="1">
                <a:ln>
                  <a:noFill/>
                </a:ln>
                <a:solidFill>
                  <a:srgbClr val="0070C0"/>
                </a:solidFill>
                <a:effectLst/>
                <a:uLnTx/>
                <a:uFillTx/>
                <a:latin typeface="Rubik"/>
                <a:ea typeface="新細明體" panose="02020500000000000000" pitchFamily="18" charset="-120"/>
                <a:cs typeface="+mn-cs"/>
              </a:rPr>
              <a:t>Decision|Wind</a:t>
            </a:r>
            <a:r>
              <a:rPr kumimoji="0" lang="en-US" altLang="zh-TW"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=Weak) * Entropy(</a:t>
            </a:r>
            <a:r>
              <a:rPr kumimoji="0" lang="en-US" altLang="zh-TW" sz="1400" b="1" i="0" u="none" strike="noStrike" kern="1200" cap="none" spc="0" normalizeH="0" baseline="0" noProof="0" dirty="0" err="1">
                <a:ln>
                  <a:noFill/>
                </a:ln>
                <a:solidFill>
                  <a:srgbClr val="0070C0"/>
                </a:solidFill>
                <a:effectLst/>
                <a:uLnTx/>
                <a:uFillTx/>
                <a:latin typeface="Rubik"/>
                <a:ea typeface="新細明體" panose="02020500000000000000" pitchFamily="18" charset="-120"/>
                <a:cs typeface="+mn-cs"/>
              </a:rPr>
              <a:t>Decision|Wind</a:t>
            </a:r>
            <a:r>
              <a:rPr kumimoji="0" lang="en-US" altLang="zh-TW"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=Weak)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 [ p(</a:t>
            </a:r>
            <a:r>
              <a:rPr kumimoji="0" lang="en-US" altLang="zh-TW" sz="1400" b="1" i="0" u="none" strike="noStrike" kern="1200" cap="none" spc="0" normalizeH="0" baseline="0" noProof="0" dirty="0" err="1">
                <a:ln>
                  <a:noFill/>
                </a:ln>
                <a:solidFill>
                  <a:srgbClr val="0070C0"/>
                </a:solidFill>
                <a:effectLst/>
                <a:uLnTx/>
                <a:uFillTx/>
                <a:latin typeface="Rubik"/>
                <a:ea typeface="新細明體" panose="02020500000000000000" pitchFamily="18" charset="-120"/>
                <a:cs typeface="+mn-cs"/>
              </a:rPr>
              <a:t>Decision|Wind</a:t>
            </a:r>
            <a:r>
              <a:rPr kumimoji="0" lang="en-US" altLang="zh-TW"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=Strong) * Entropy(</a:t>
            </a:r>
            <a:r>
              <a:rPr kumimoji="0" lang="en-US" altLang="zh-TW" sz="1400" b="1" i="0" u="none" strike="noStrike" kern="1200" cap="none" spc="0" normalizeH="0" baseline="0" noProof="0" dirty="0" err="1">
                <a:ln>
                  <a:noFill/>
                </a:ln>
                <a:solidFill>
                  <a:srgbClr val="0070C0"/>
                </a:solidFill>
                <a:effectLst/>
                <a:uLnTx/>
                <a:uFillTx/>
                <a:latin typeface="Rubik"/>
                <a:ea typeface="新細明體" panose="02020500000000000000" pitchFamily="18" charset="-120"/>
                <a:cs typeface="+mn-cs"/>
              </a:rPr>
              <a:t>Decision|Wind</a:t>
            </a:r>
            <a:r>
              <a:rPr kumimoji="0" lang="en-US" altLang="zh-TW" sz="1400" b="1" i="0" u="none" strike="noStrike" kern="1200" cap="none" spc="0" normalizeH="0" baseline="0" noProof="0" dirty="0">
                <a:ln>
                  <a:noFill/>
                </a:ln>
                <a:solidFill>
                  <a:srgbClr val="0070C0"/>
                </a:solidFill>
                <a:effectLst/>
                <a:uLnTx/>
                <a:uFillTx/>
                <a:latin typeface="Rubik"/>
                <a:ea typeface="新細明體" panose="02020500000000000000" pitchFamily="18" charset="-120"/>
                <a:cs typeface="+mn-cs"/>
              </a:rPr>
              <a:t>=Strong) ]</a:t>
            </a:r>
          </a:p>
        </p:txBody>
      </p:sp>
      <p:sp>
        <p:nvSpPr>
          <p:cNvPr id="9" name="箭號: 弧形右彎 8">
            <a:extLst>
              <a:ext uri="{FF2B5EF4-FFF2-40B4-BE49-F238E27FC236}">
                <a16:creationId xmlns:a16="http://schemas.microsoft.com/office/drawing/2014/main" id="{2AF420B2-6508-4727-94E1-65E05CD75C24}"/>
              </a:ext>
            </a:extLst>
          </p:cNvPr>
          <p:cNvSpPr/>
          <p:nvPr/>
        </p:nvSpPr>
        <p:spPr>
          <a:xfrm>
            <a:off x="5698067" y="4444037"/>
            <a:ext cx="397933" cy="1259417"/>
          </a:xfrm>
          <a:prstGeom prst="curvedRightArrow">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737572"/>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201148663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ID3 Iterative </a:t>
            </a:r>
            <a:r>
              <a:rPr kumimoji="0" lang="en-US" altLang="zh-TW" sz="3000" b="0" i="0" u="none" strike="noStrike" kern="1200" cap="none" spc="150" normalizeH="0" baseline="0" noProof="0" dirty="0" err="1">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Dichotomiser</a:t>
            </a:r>
            <a:endPar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判斷預測結果是否有區分清楚，提高資訊獲利，來衡量特徵對於判斷目標的幫助</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99F9E931-BA29-4544-BC7A-77C66A0D388C}"/>
              </a:ext>
            </a:extLst>
          </p:cNvPr>
          <p:cNvSpPr/>
          <p:nvPr/>
        </p:nvSpPr>
        <p:spPr>
          <a:xfrm>
            <a:off x="1919536" y="1412776"/>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0EC9ADF6-DED7-475E-95E3-5318D707C479}"/>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graphicFrame>
        <p:nvGraphicFramePr>
          <p:cNvPr id="16" name="表格 15">
            <a:extLst>
              <a:ext uri="{FF2B5EF4-FFF2-40B4-BE49-F238E27FC236}">
                <a16:creationId xmlns:a16="http://schemas.microsoft.com/office/drawing/2014/main" id="{BF4E5BF4-9AEE-4CA8-A8B2-01670657E67B}"/>
              </a:ext>
            </a:extLst>
          </p:cNvPr>
          <p:cNvGraphicFramePr>
            <a:graphicFrameLocks noGrp="1"/>
          </p:cNvGraphicFramePr>
          <p:nvPr/>
        </p:nvGraphicFramePr>
        <p:xfrm>
          <a:off x="1215494" y="1853924"/>
          <a:ext cx="3911600" cy="3143250"/>
        </p:xfrm>
        <a:graphic>
          <a:graphicData uri="http://schemas.openxmlformats.org/drawingml/2006/table">
            <a:tbl>
              <a:tblPr/>
              <a:tblGrid>
                <a:gridCol w="408911">
                  <a:extLst>
                    <a:ext uri="{9D8B030D-6E8A-4147-A177-3AD203B41FA5}">
                      <a16:colId xmlns:a16="http://schemas.microsoft.com/office/drawing/2014/main" val="2394363771"/>
                    </a:ext>
                  </a:extLst>
                </a:gridCol>
                <a:gridCol w="760765">
                  <a:extLst>
                    <a:ext uri="{9D8B030D-6E8A-4147-A177-3AD203B41FA5}">
                      <a16:colId xmlns:a16="http://schemas.microsoft.com/office/drawing/2014/main" val="643688937"/>
                    </a:ext>
                  </a:extLst>
                </a:gridCol>
                <a:gridCol w="583253">
                  <a:extLst>
                    <a:ext uri="{9D8B030D-6E8A-4147-A177-3AD203B41FA5}">
                      <a16:colId xmlns:a16="http://schemas.microsoft.com/office/drawing/2014/main" val="254458539"/>
                    </a:ext>
                  </a:extLst>
                </a:gridCol>
                <a:gridCol w="789294">
                  <a:extLst>
                    <a:ext uri="{9D8B030D-6E8A-4147-A177-3AD203B41FA5}">
                      <a16:colId xmlns:a16="http://schemas.microsoft.com/office/drawing/2014/main" val="3224860533"/>
                    </a:ext>
                  </a:extLst>
                </a:gridCol>
                <a:gridCol w="621291">
                  <a:extLst>
                    <a:ext uri="{9D8B030D-6E8A-4147-A177-3AD203B41FA5}">
                      <a16:colId xmlns:a16="http://schemas.microsoft.com/office/drawing/2014/main" val="1945456467"/>
                    </a:ext>
                  </a:extLst>
                </a:gridCol>
                <a:gridCol w="748086">
                  <a:extLst>
                    <a:ext uri="{9D8B030D-6E8A-4147-A177-3AD203B41FA5}">
                      <a16:colId xmlns:a16="http://schemas.microsoft.com/office/drawing/2014/main" val="3116508234"/>
                    </a:ext>
                  </a:extLst>
                </a:gridCol>
              </a:tblGrid>
              <a:tr h="209550">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Day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Outlook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Temp.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Humidity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Wind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Decision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extLst>
                  <a:ext uri="{0D108BD9-81ED-4DB2-BD59-A6C34878D82A}">
                    <a16:rowId xmlns:a16="http://schemas.microsoft.com/office/drawing/2014/main" val="3967204608"/>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Hot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9660626"/>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Hot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1142663"/>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Overcast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Hot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9909281"/>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2944481"/>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Cool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6292114"/>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Cool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01825486"/>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Overcast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Cool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2206309"/>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5482845"/>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Cool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9709944"/>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1430312"/>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4260271"/>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Overcast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75880"/>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Overcast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Hot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88306655"/>
                  </a:ext>
                </a:extLst>
              </a:tr>
              <a:tr h="209550">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7471461"/>
                  </a:ext>
                </a:extLst>
              </a:tr>
            </a:tbl>
          </a:graphicData>
        </a:graphic>
      </p:graphicFrame>
      <p:sp>
        <p:nvSpPr>
          <p:cNvPr id="12" name="矩形 11">
            <a:extLst>
              <a:ext uri="{FF2B5EF4-FFF2-40B4-BE49-F238E27FC236}">
                <a16:creationId xmlns:a16="http://schemas.microsoft.com/office/drawing/2014/main" id="{1F3EAD4C-3DEB-42EC-82F3-361A43F4DC3F}"/>
              </a:ext>
            </a:extLst>
          </p:cNvPr>
          <p:cNvSpPr/>
          <p:nvPr/>
        </p:nvSpPr>
        <p:spPr>
          <a:xfrm>
            <a:off x="1600200" y="2078539"/>
            <a:ext cx="778933" cy="303106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矩形 16">
            <a:extLst>
              <a:ext uri="{FF2B5EF4-FFF2-40B4-BE49-F238E27FC236}">
                <a16:creationId xmlns:a16="http://schemas.microsoft.com/office/drawing/2014/main" id="{3FA5E385-78B4-4EC4-8598-903384CCA908}"/>
              </a:ext>
            </a:extLst>
          </p:cNvPr>
          <p:cNvSpPr/>
          <p:nvPr/>
        </p:nvSpPr>
        <p:spPr>
          <a:xfrm>
            <a:off x="2374373" y="2078539"/>
            <a:ext cx="597428" cy="3031066"/>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8" name="矩形 17">
            <a:extLst>
              <a:ext uri="{FF2B5EF4-FFF2-40B4-BE49-F238E27FC236}">
                <a16:creationId xmlns:a16="http://schemas.microsoft.com/office/drawing/2014/main" id="{B13121D0-C6B0-41C0-9FB0-823C5ADFACDA}"/>
              </a:ext>
            </a:extLst>
          </p:cNvPr>
          <p:cNvSpPr/>
          <p:nvPr/>
        </p:nvSpPr>
        <p:spPr>
          <a:xfrm>
            <a:off x="2971800" y="2078539"/>
            <a:ext cx="774173" cy="303106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矩形 18">
            <a:extLst>
              <a:ext uri="{FF2B5EF4-FFF2-40B4-BE49-F238E27FC236}">
                <a16:creationId xmlns:a16="http://schemas.microsoft.com/office/drawing/2014/main" id="{52527E6B-3625-430B-B0C8-0594F27E3CED}"/>
              </a:ext>
            </a:extLst>
          </p:cNvPr>
          <p:cNvSpPr/>
          <p:nvPr/>
        </p:nvSpPr>
        <p:spPr>
          <a:xfrm>
            <a:off x="3745973" y="2078539"/>
            <a:ext cx="648227" cy="3031066"/>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1" name="矩形 20">
            <a:extLst>
              <a:ext uri="{FF2B5EF4-FFF2-40B4-BE49-F238E27FC236}">
                <a16:creationId xmlns:a16="http://schemas.microsoft.com/office/drawing/2014/main" id="{49D553CB-23FB-4A9A-8F58-CF5A04DC2735}"/>
              </a:ext>
            </a:extLst>
          </p:cNvPr>
          <p:cNvSpPr/>
          <p:nvPr/>
        </p:nvSpPr>
        <p:spPr>
          <a:xfrm>
            <a:off x="1508430" y="5150290"/>
            <a:ext cx="865943"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Sunny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Overcast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Rain</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2" name="矩形 21">
            <a:extLst>
              <a:ext uri="{FF2B5EF4-FFF2-40B4-BE49-F238E27FC236}">
                <a16:creationId xmlns:a16="http://schemas.microsoft.com/office/drawing/2014/main" id="{99740362-4603-439A-B3D4-AA59088D90C9}"/>
              </a:ext>
            </a:extLst>
          </p:cNvPr>
          <p:cNvSpPr/>
          <p:nvPr/>
        </p:nvSpPr>
        <p:spPr>
          <a:xfrm>
            <a:off x="2305351" y="5150290"/>
            <a:ext cx="527709"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Hot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Cool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Mild</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3" name="矩形 22">
            <a:extLst>
              <a:ext uri="{FF2B5EF4-FFF2-40B4-BE49-F238E27FC236}">
                <a16:creationId xmlns:a16="http://schemas.microsoft.com/office/drawing/2014/main" id="{341AB1A0-7D90-4DA0-B876-5042554A14C2}"/>
              </a:ext>
            </a:extLst>
          </p:cNvPr>
          <p:cNvSpPr/>
          <p:nvPr/>
        </p:nvSpPr>
        <p:spPr>
          <a:xfrm>
            <a:off x="2971800" y="5150290"/>
            <a:ext cx="745397"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High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Normal</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4" name="矩形 23">
            <a:extLst>
              <a:ext uri="{FF2B5EF4-FFF2-40B4-BE49-F238E27FC236}">
                <a16:creationId xmlns:a16="http://schemas.microsoft.com/office/drawing/2014/main" id="{8BB4ABAD-BEB4-4060-A21E-E05403159000}"/>
              </a:ext>
            </a:extLst>
          </p:cNvPr>
          <p:cNvSpPr/>
          <p:nvPr/>
        </p:nvSpPr>
        <p:spPr>
          <a:xfrm>
            <a:off x="3745973" y="5150290"/>
            <a:ext cx="68211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Weak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Strong</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5" name="矩形 24">
            <a:extLst>
              <a:ext uri="{FF2B5EF4-FFF2-40B4-BE49-F238E27FC236}">
                <a16:creationId xmlns:a16="http://schemas.microsoft.com/office/drawing/2014/main" id="{AAF948CA-37BA-44F2-B7C4-3751F4AD7FFB}"/>
              </a:ext>
            </a:extLst>
          </p:cNvPr>
          <p:cNvSpPr/>
          <p:nvPr/>
        </p:nvSpPr>
        <p:spPr>
          <a:xfrm>
            <a:off x="6798733" y="1798659"/>
            <a:ext cx="1218301" cy="41114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Outlook</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6" name="矩形 25">
            <a:extLst>
              <a:ext uri="{FF2B5EF4-FFF2-40B4-BE49-F238E27FC236}">
                <a16:creationId xmlns:a16="http://schemas.microsoft.com/office/drawing/2014/main" id="{24D7B5F3-CBF8-444F-B57F-85D7FB8E9B2C}"/>
              </a:ext>
            </a:extLst>
          </p:cNvPr>
          <p:cNvSpPr/>
          <p:nvPr/>
        </p:nvSpPr>
        <p:spPr>
          <a:xfrm>
            <a:off x="9688673" y="1798659"/>
            <a:ext cx="1218301" cy="411141"/>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Temp</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7" name="矩形 26">
            <a:extLst>
              <a:ext uri="{FF2B5EF4-FFF2-40B4-BE49-F238E27FC236}">
                <a16:creationId xmlns:a16="http://schemas.microsoft.com/office/drawing/2014/main" id="{81343823-4377-4587-8A23-B904A6B0E3A5}"/>
              </a:ext>
            </a:extLst>
          </p:cNvPr>
          <p:cNvSpPr/>
          <p:nvPr/>
        </p:nvSpPr>
        <p:spPr>
          <a:xfrm>
            <a:off x="6798733" y="4104439"/>
            <a:ext cx="1218301" cy="411141"/>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Humidity</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8" name="矩形 27">
            <a:extLst>
              <a:ext uri="{FF2B5EF4-FFF2-40B4-BE49-F238E27FC236}">
                <a16:creationId xmlns:a16="http://schemas.microsoft.com/office/drawing/2014/main" id="{B443084D-D268-4F62-8448-15FEC7A9E99D}"/>
              </a:ext>
            </a:extLst>
          </p:cNvPr>
          <p:cNvSpPr/>
          <p:nvPr/>
        </p:nvSpPr>
        <p:spPr>
          <a:xfrm>
            <a:off x="9688672" y="4104439"/>
            <a:ext cx="1218301" cy="411141"/>
          </a:xfrm>
          <a:prstGeom prst="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Wind</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30" name="直線單箭頭接點 29">
            <a:extLst>
              <a:ext uri="{FF2B5EF4-FFF2-40B4-BE49-F238E27FC236}">
                <a16:creationId xmlns:a16="http://schemas.microsoft.com/office/drawing/2014/main" id="{5331FEFC-6C98-4781-8A4C-2AAC416BBDAE}"/>
              </a:ext>
            </a:extLst>
          </p:cNvPr>
          <p:cNvCxnSpPr>
            <a:cxnSpLocks/>
            <a:stCxn id="25" idx="2"/>
          </p:cNvCxnSpPr>
          <p:nvPr/>
        </p:nvCxnSpPr>
        <p:spPr>
          <a:xfrm flipH="1">
            <a:off x="6375175" y="2209800"/>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89C8AC5F-1250-4F4E-A57A-36013ACD3F28}"/>
              </a:ext>
            </a:extLst>
          </p:cNvPr>
          <p:cNvCxnSpPr>
            <a:cxnSpLocks/>
          </p:cNvCxnSpPr>
          <p:nvPr/>
        </p:nvCxnSpPr>
        <p:spPr>
          <a:xfrm flipH="1">
            <a:off x="9265113" y="2209800"/>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直線單箭頭接點 32">
            <a:extLst>
              <a:ext uri="{FF2B5EF4-FFF2-40B4-BE49-F238E27FC236}">
                <a16:creationId xmlns:a16="http://schemas.microsoft.com/office/drawing/2014/main" id="{60072765-CC10-433B-A476-A88FD3E0AE01}"/>
              </a:ext>
            </a:extLst>
          </p:cNvPr>
          <p:cNvCxnSpPr>
            <a:cxnSpLocks/>
          </p:cNvCxnSpPr>
          <p:nvPr/>
        </p:nvCxnSpPr>
        <p:spPr>
          <a:xfrm flipH="1">
            <a:off x="9265113" y="4531204"/>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直線單箭頭接點 33">
            <a:extLst>
              <a:ext uri="{FF2B5EF4-FFF2-40B4-BE49-F238E27FC236}">
                <a16:creationId xmlns:a16="http://schemas.microsoft.com/office/drawing/2014/main" id="{B73232AF-1ECA-45F9-8BFD-2184D6A385B5}"/>
              </a:ext>
            </a:extLst>
          </p:cNvPr>
          <p:cNvCxnSpPr>
            <a:cxnSpLocks/>
          </p:cNvCxnSpPr>
          <p:nvPr/>
        </p:nvCxnSpPr>
        <p:spPr>
          <a:xfrm flipH="1">
            <a:off x="6375173" y="4531204"/>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直線單箭頭接點 34">
            <a:extLst>
              <a:ext uri="{FF2B5EF4-FFF2-40B4-BE49-F238E27FC236}">
                <a16:creationId xmlns:a16="http://schemas.microsoft.com/office/drawing/2014/main" id="{5C701B65-30E1-4893-AA02-AC5BC8AC34AC}"/>
              </a:ext>
            </a:extLst>
          </p:cNvPr>
          <p:cNvCxnSpPr>
            <a:cxnSpLocks/>
          </p:cNvCxnSpPr>
          <p:nvPr/>
        </p:nvCxnSpPr>
        <p:spPr>
          <a:xfrm>
            <a:off x="10297822" y="2209800"/>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E639BF14-D46C-4C6B-B8C1-0459CA763A5C}"/>
              </a:ext>
            </a:extLst>
          </p:cNvPr>
          <p:cNvCxnSpPr>
            <a:cxnSpLocks/>
          </p:cNvCxnSpPr>
          <p:nvPr/>
        </p:nvCxnSpPr>
        <p:spPr>
          <a:xfrm>
            <a:off x="7396584" y="2209800"/>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直線單箭頭接點 36">
            <a:extLst>
              <a:ext uri="{FF2B5EF4-FFF2-40B4-BE49-F238E27FC236}">
                <a16:creationId xmlns:a16="http://schemas.microsoft.com/office/drawing/2014/main" id="{0FD47373-1119-4881-BE4A-C75A12B8CB98}"/>
              </a:ext>
            </a:extLst>
          </p:cNvPr>
          <p:cNvCxnSpPr>
            <a:cxnSpLocks/>
          </p:cNvCxnSpPr>
          <p:nvPr/>
        </p:nvCxnSpPr>
        <p:spPr>
          <a:xfrm>
            <a:off x="7396584" y="4515580"/>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直線單箭頭接點 37">
            <a:extLst>
              <a:ext uri="{FF2B5EF4-FFF2-40B4-BE49-F238E27FC236}">
                <a16:creationId xmlns:a16="http://schemas.microsoft.com/office/drawing/2014/main" id="{84E1537F-0F6E-48B8-88D5-A5C254C2C7A4}"/>
              </a:ext>
            </a:extLst>
          </p:cNvPr>
          <p:cNvCxnSpPr>
            <a:cxnSpLocks/>
          </p:cNvCxnSpPr>
          <p:nvPr/>
        </p:nvCxnSpPr>
        <p:spPr>
          <a:xfrm>
            <a:off x="10297821" y="4515580"/>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53DDA911-E9EB-4F15-8AB3-A56F650505B5}"/>
              </a:ext>
            </a:extLst>
          </p:cNvPr>
          <p:cNvCxnSpPr>
            <a:cxnSpLocks/>
          </p:cNvCxnSpPr>
          <p:nvPr/>
        </p:nvCxnSpPr>
        <p:spPr>
          <a:xfrm>
            <a:off x="7407882" y="2209800"/>
            <a:ext cx="0"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8422A14C-FD3A-4D84-B6E9-D8CE8078982A}"/>
              </a:ext>
            </a:extLst>
          </p:cNvPr>
          <p:cNvCxnSpPr>
            <a:cxnSpLocks/>
          </p:cNvCxnSpPr>
          <p:nvPr/>
        </p:nvCxnSpPr>
        <p:spPr>
          <a:xfrm>
            <a:off x="10297821" y="2209800"/>
            <a:ext cx="0"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矩形 43">
            <a:extLst>
              <a:ext uri="{FF2B5EF4-FFF2-40B4-BE49-F238E27FC236}">
                <a16:creationId xmlns:a16="http://schemas.microsoft.com/office/drawing/2014/main" id="{11A998B7-B15D-4F3D-AA64-B049C1AE7FA2}"/>
              </a:ext>
            </a:extLst>
          </p:cNvPr>
          <p:cNvSpPr/>
          <p:nvPr/>
        </p:nvSpPr>
        <p:spPr>
          <a:xfrm>
            <a:off x="6148164" y="2978834"/>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3</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4" name="矩形 73">
            <a:extLst>
              <a:ext uri="{FF2B5EF4-FFF2-40B4-BE49-F238E27FC236}">
                <a16:creationId xmlns:a16="http://schemas.microsoft.com/office/drawing/2014/main" id="{86BC61BC-AACF-4441-865A-5C654C68732F}"/>
              </a:ext>
            </a:extLst>
          </p:cNvPr>
          <p:cNvSpPr/>
          <p:nvPr/>
        </p:nvSpPr>
        <p:spPr>
          <a:xfrm>
            <a:off x="7053523" y="2978834"/>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0</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5" name="矩形 74">
            <a:extLst>
              <a:ext uri="{FF2B5EF4-FFF2-40B4-BE49-F238E27FC236}">
                <a16:creationId xmlns:a16="http://schemas.microsoft.com/office/drawing/2014/main" id="{9BA36F0C-4F19-42D9-9B93-92C7CDE84744}"/>
              </a:ext>
            </a:extLst>
          </p:cNvPr>
          <p:cNvSpPr/>
          <p:nvPr/>
        </p:nvSpPr>
        <p:spPr>
          <a:xfrm>
            <a:off x="8017034" y="2978834"/>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2</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6" name="矩形 75">
            <a:extLst>
              <a:ext uri="{FF2B5EF4-FFF2-40B4-BE49-F238E27FC236}">
                <a16:creationId xmlns:a16="http://schemas.microsoft.com/office/drawing/2014/main" id="{EAB84A2F-9970-44CD-B6E6-57327A3414C3}"/>
              </a:ext>
            </a:extLst>
          </p:cNvPr>
          <p:cNvSpPr/>
          <p:nvPr/>
        </p:nvSpPr>
        <p:spPr>
          <a:xfrm>
            <a:off x="6343641" y="2331551"/>
            <a:ext cx="646331"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Sunny</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77" name="矩形 76">
            <a:extLst>
              <a:ext uri="{FF2B5EF4-FFF2-40B4-BE49-F238E27FC236}">
                <a16:creationId xmlns:a16="http://schemas.microsoft.com/office/drawing/2014/main" id="{D4F7CCA9-5818-4C02-8229-C7368BE55EF9}"/>
              </a:ext>
            </a:extLst>
          </p:cNvPr>
          <p:cNvSpPr/>
          <p:nvPr/>
        </p:nvSpPr>
        <p:spPr>
          <a:xfrm>
            <a:off x="6989972" y="2331551"/>
            <a:ext cx="83555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Overcast</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78" name="矩形 77">
            <a:extLst>
              <a:ext uri="{FF2B5EF4-FFF2-40B4-BE49-F238E27FC236}">
                <a16:creationId xmlns:a16="http://schemas.microsoft.com/office/drawing/2014/main" id="{74D9A062-599D-4E01-9566-C8DF65DEE7A3}"/>
              </a:ext>
            </a:extLst>
          </p:cNvPr>
          <p:cNvSpPr/>
          <p:nvPr/>
        </p:nvSpPr>
        <p:spPr>
          <a:xfrm>
            <a:off x="7814493" y="2331551"/>
            <a:ext cx="51167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Rain</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79" name="矩形 78">
            <a:extLst>
              <a:ext uri="{FF2B5EF4-FFF2-40B4-BE49-F238E27FC236}">
                <a16:creationId xmlns:a16="http://schemas.microsoft.com/office/drawing/2014/main" id="{8A2B3DD6-5B12-4FB2-A46C-98ADB47F45A1}"/>
              </a:ext>
            </a:extLst>
          </p:cNvPr>
          <p:cNvSpPr/>
          <p:nvPr/>
        </p:nvSpPr>
        <p:spPr>
          <a:xfrm>
            <a:off x="9287967" y="2331551"/>
            <a:ext cx="46519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Hot</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80" name="矩形 79">
            <a:extLst>
              <a:ext uri="{FF2B5EF4-FFF2-40B4-BE49-F238E27FC236}">
                <a16:creationId xmlns:a16="http://schemas.microsoft.com/office/drawing/2014/main" id="{13AECAE8-67FE-4302-9E1A-023DFFE082A1}"/>
              </a:ext>
            </a:extLst>
          </p:cNvPr>
          <p:cNvSpPr/>
          <p:nvPr/>
        </p:nvSpPr>
        <p:spPr>
          <a:xfrm>
            <a:off x="10008627" y="2331551"/>
            <a:ext cx="519694"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Mild</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81" name="矩形 80">
            <a:extLst>
              <a:ext uri="{FF2B5EF4-FFF2-40B4-BE49-F238E27FC236}">
                <a16:creationId xmlns:a16="http://schemas.microsoft.com/office/drawing/2014/main" id="{D1CF9506-D19B-4DA9-9D27-DDB66B83B762}"/>
              </a:ext>
            </a:extLst>
          </p:cNvPr>
          <p:cNvSpPr/>
          <p:nvPr/>
        </p:nvSpPr>
        <p:spPr>
          <a:xfrm>
            <a:off x="10758819" y="2331551"/>
            <a:ext cx="52770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Cool</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82" name="矩形 81">
            <a:extLst>
              <a:ext uri="{FF2B5EF4-FFF2-40B4-BE49-F238E27FC236}">
                <a16:creationId xmlns:a16="http://schemas.microsoft.com/office/drawing/2014/main" id="{2FE85C9B-6B90-45E1-8963-52A94CDA3731}"/>
              </a:ext>
            </a:extLst>
          </p:cNvPr>
          <p:cNvSpPr/>
          <p:nvPr/>
        </p:nvSpPr>
        <p:spPr>
          <a:xfrm>
            <a:off x="9398717" y="4602647"/>
            <a:ext cx="600677"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Weak</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84" name="矩形 83">
            <a:extLst>
              <a:ext uri="{FF2B5EF4-FFF2-40B4-BE49-F238E27FC236}">
                <a16:creationId xmlns:a16="http://schemas.microsoft.com/office/drawing/2014/main" id="{15FC0536-B78C-4262-8207-031528876326}"/>
              </a:ext>
            </a:extLst>
          </p:cNvPr>
          <p:cNvSpPr/>
          <p:nvPr/>
        </p:nvSpPr>
        <p:spPr>
          <a:xfrm>
            <a:off x="10758819" y="4602647"/>
            <a:ext cx="68211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Strong</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85" name="矩形 84">
            <a:extLst>
              <a:ext uri="{FF2B5EF4-FFF2-40B4-BE49-F238E27FC236}">
                <a16:creationId xmlns:a16="http://schemas.microsoft.com/office/drawing/2014/main" id="{16773B7D-2A5C-489B-957F-17342E4C67F4}"/>
              </a:ext>
            </a:extLst>
          </p:cNvPr>
          <p:cNvSpPr/>
          <p:nvPr/>
        </p:nvSpPr>
        <p:spPr>
          <a:xfrm>
            <a:off x="6402141" y="4602647"/>
            <a:ext cx="54373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High</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86" name="矩形 85">
            <a:extLst>
              <a:ext uri="{FF2B5EF4-FFF2-40B4-BE49-F238E27FC236}">
                <a16:creationId xmlns:a16="http://schemas.microsoft.com/office/drawing/2014/main" id="{A681F27B-14BF-4784-9382-99DCE7868A80}"/>
              </a:ext>
            </a:extLst>
          </p:cNvPr>
          <p:cNvSpPr/>
          <p:nvPr/>
        </p:nvSpPr>
        <p:spPr>
          <a:xfrm>
            <a:off x="7762243" y="4602647"/>
            <a:ext cx="745397"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Normal</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87" name="矩形 86">
            <a:extLst>
              <a:ext uri="{FF2B5EF4-FFF2-40B4-BE49-F238E27FC236}">
                <a16:creationId xmlns:a16="http://schemas.microsoft.com/office/drawing/2014/main" id="{9564E46D-C364-4A1B-B47B-07E86DFF13B7}"/>
              </a:ext>
            </a:extLst>
          </p:cNvPr>
          <p:cNvSpPr/>
          <p:nvPr/>
        </p:nvSpPr>
        <p:spPr>
          <a:xfrm>
            <a:off x="8933607" y="2978834"/>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2</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8" name="矩形 87">
            <a:extLst>
              <a:ext uri="{FF2B5EF4-FFF2-40B4-BE49-F238E27FC236}">
                <a16:creationId xmlns:a16="http://schemas.microsoft.com/office/drawing/2014/main" id="{471F0753-5F86-4552-BF7B-F7598CCDCFD6}"/>
              </a:ext>
            </a:extLst>
          </p:cNvPr>
          <p:cNvSpPr/>
          <p:nvPr/>
        </p:nvSpPr>
        <p:spPr>
          <a:xfrm>
            <a:off x="9838966" y="2978834"/>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2</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9" name="矩形 88">
            <a:extLst>
              <a:ext uri="{FF2B5EF4-FFF2-40B4-BE49-F238E27FC236}">
                <a16:creationId xmlns:a16="http://schemas.microsoft.com/office/drawing/2014/main" id="{76B77DAD-0343-4018-BF27-9FAD13F1A455}"/>
              </a:ext>
            </a:extLst>
          </p:cNvPr>
          <p:cNvSpPr/>
          <p:nvPr/>
        </p:nvSpPr>
        <p:spPr>
          <a:xfrm>
            <a:off x="10802477" y="2978834"/>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1</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3" name="矩形 92">
            <a:extLst>
              <a:ext uri="{FF2B5EF4-FFF2-40B4-BE49-F238E27FC236}">
                <a16:creationId xmlns:a16="http://schemas.microsoft.com/office/drawing/2014/main" id="{836EB074-1966-45ED-AC50-C6B4188D9FB5}"/>
              </a:ext>
            </a:extLst>
          </p:cNvPr>
          <p:cNvSpPr/>
          <p:nvPr/>
        </p:nvSpPr>
        <p:spPr>
          <a:xfrm>
            <a:off x="10802477" y="5260970"/>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3</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4" name="矩形 93">
            <a:extLst>
              <a:ext uri="{FF2B5EF4-FFF2-40B4-BE49-F238E27FC236}">
                <a16:creationId xmlns:a16="http://schemas.microsoft.com/office/drawing/2014/main" id="{F46DB6BF-080D-46CB-96C4-3E690873D402}"/>
              </a:ext>
            </a:extLst>
          </p:cNvPr>
          <p:cNvSpPr/>
          <p:nvPr/>
        </p:nvSpPr>
        <p:spPr>
          <a:xfrm>
            <a:off x="8933607" y="5233254"/>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2</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5" name="矩形 94">
            <a:extLst>
              <a:ext uri="{FF2B5EF4-FFF2-40B4-BE49-F238E27FC236}">
                <a16:creationId xmlns:a16="http://schemas.microsoft.com/office/drawing/2014/main" id="{E3978190-A33B-497E-A40B-8183B3579477}"/>
              </a:ext>
            </a:extLst>
          </p:cNvPr>
          <p:cNvSpPr/>
          <p:nvPr/>
        </p:nvSpPr>
        <p:spPr>
          <a:xfrm>
            <a:off x="7964870" y="5260970"/>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1</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6" name="矩形 95">
            <a:extLst>
              <a:ext uri="{FF2B5EF4-FFF2-40B4-BE49-F238E27FC236}">
                <a16:creationId xmlns:a16="http://schemas.microsoft.com/office/drawing/2014/main" id="{006B8F01-928A-4C1A-B955-70EF5850ADB5}"/>
              </a:ext>
            </a:extLst>
          </p:cNvPr>
          <p:cNvSpPr/>
          <p:nvPr/>
        </p:nvSpPr>
        <p:spPr>
          <a:xfrm>
            <a:off x="6096000" y="5233254"/>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4</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7" name="矩形 96">
            <a:extLst>
              <a:ext uri="{FF2B5EF4-FFF2-40B4-BE49-F238E27FC236}">
                <a16:creationId xmlns:a16="http://schemas.microsoft.com/office/drawing/2014/main" id="{2B8A9380-DE41-43EB-A4E2-EA593AF9FA0C}"/>
              </a:ext>
            </a:extLst>
          </p:cNvPr>
          <p:cNvSpPr/>
          <p:nvPr/>
        </p:nvSpPr>
        <p:spPr>
          <a:xfrm>
            <a:off x="6480992" y="3485472"/>
            <a:ext cx="2004075" cy="276999"/>
          </a:xfrm>
          <a:prstGeom prst="rect">
            <a:avLst/>
          </a:prstGeom>
          <a:solidFill>
            <a:srgbClr val="FFC00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Gain(S, Outlook) = 0.246</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8" name="矩形 97">
            <a:extLst>
              <a:ext uri="{FF2B5EF4-FFF2-40B4-BE49-F238E27FC236}">
                <a16:creationId xmlns:a16="http://schemas.microsoft.com/office/drawing/2014/main" id="{3C730E31-56CB-4200-93BE-5506E1C46076}"/>
              </a:ext>
            </a:extLst>
          </p:cNvPr>
          <p:cNvSpPr/>
          <p:nvPr/>
        </p:nvSpPr>
        <p:spPr>
          <a:xfrm>
            <a:off x="9295783" y="3485472"/>
            <a:ext cx="2342244"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Gain(S, Temperature) = 0.029</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9" name="矩形 98">
            <a:extLst>
              <a:ext uri="{FF2B5EF4-FFF2-40B4-BE49-F238E27FC236}">
                <a16:creationId xmlns:a16="http://schemas.microsoft.com/office/drawing/2014/main" id="{3AD077DB-ACE3-4EC9-ADC7-AE47EBAC98B1}"/>
              </a:ext>
            </a:extLst>
          </p:cNvPr>
          <p:cNvSpPr/>
          <p:nvPr/>
        </p:nvSpPr>
        <p:spPr>
          <a:xfrm>
            <a:off x="9431220" y="5771528"/>
            <a:ext cx="1792478"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Gain(S, Wind) = 0.048</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00" name="矩形 99">
            <a:extLst>
              <a:ext uri="{FF2B5EF4-FFF2-40B4-BE49-F238E27FC236}">
                <a16:creationId xmlns:a16="http://schemas.microsoft.com/office/drawing/2014/main" id="{E9094EC7-F583-4F94-B046-A6855A5C3BBA}"/>
              </a:ext>
            </a:extLst>
          </p:cNvPr>
          <p:cNvSpPr/>
          <p:nvPr/>
        </p:nvSpPr>
        <p:spPr>
          <a:xfrm>
            <a:off x="6311907" y="5771528"/>
            <a:ext cx="2085827"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Gain(S, Humidity) = 0.151</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5587576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ID3 Iterative </a:t>
            </a:r>
            <a:r>
              <a:rPr kumimoji="0" lang="en-US" altLang="zh-TW" sz="3000" b="0" i="0" u="none" strike="noStrike" kern="1200" cap="none" spc="150" normalizeH="0" baseline="0" noProof="0" dirty="0" err="1">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Dichotomiser</a:t>
            </a:r>
            <a:endPar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a:ln>
                  <a:noFill/>
                </a:ln>
                <a:solidFill>
                  <a:srgbClr val="D8D8D8">
                    <a:lumMod val="10000"/>
                  </a:srgbClr>
                </a:solidFill>
                <a:effectLst/>
                <a:uLnTx/>
                <a:uFillTx/>
                <a:latin typeface="Century Gothic" panose="020F0302020204030204"/>
                <a:ea typeface="新細明體" panose="02020500000000000000" pitchFamily="18" charset="-120"/>
                <a:cs typeface="+mn-cs"/>
              </a:rPr>
              <a:t>判斷預測結果是否有區分清楚，提高資訊獲利，來衡量特徵對於判斷目標的幫助</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99F9E931-BA29-4544-BC7A-77C66A0D388C}"/>
              </a:ext>
            </a:extLst>
          </p:cNvPr>
          <p:cNvSpPr/>
          <p:nvPr/>
        </p:nvSpPr>
        <p:spPr>
          <a:xfrm>
            <a:off x="1919536" y="1412776"/>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0EC9ADF6-DED7-475E-95E3-5318D707C479}"/>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sp>
        <p:nvSpPr>
          <p:cNvPr id="25" name="矩形 24">
            <a:extLst>
              <a:ext uri="{FF2B5EF4-FFF2-40B4-BE49-F238E27FC236}">
                <a16:creationId xmlns:a16="http://schemas.microsoft.com/office/drawing/2014/main" id="{AAF948CA-37BA-44F2-B7C4-3751F4AD7FFB}"/>
              </a:ext>
            </a:extLst>
          </p:cNvPr>
          <p:cNvSpPr/>
          <p:nvPr/>
        </p:nvSpPr>
        <p:spPr>
          <a:xfrm>
            <a:off x="5376332" y="1412776"/>
            <a:ext cx="1218301" cy="41114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Outlook</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30" name="直線單箭頭接點 29">
            <a:extLst>
              <a:ext uri="{FF2B5EF4-FFF2-40B4-BE49-F238E27FC236}">
                <a16:creationId xmlns:a16="http://schemas.microsoft.com/office/drawing/2014/main" id="{5331FEFC-6C98-4781-8A4C-2AAC416BBDAE}"/>
              </a:ext>
            </a:extLst>
          </p:cNvPr>
          <p:cNvCxnSpPr>
            <a:cxnSpLocks/>
            <a:stCxn id="25" idx="2"/>
          </p:cNvCxnSpPr>
          <p:nvPr/>
        </p:nvCxnSpPr>
        <p:spPr>
          <a:xfrm flipH="1">
            <a:off x="4952774" y="1823917"/>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E639BF14-D46C-4C6B-B8C1-0459CA763A5C}"/>
              </a:ext>
            </a:extLst>
          </p:cNvPr>
          <p:cNvCxnSpPr>
            <a:cxnSpLocks/>
          </p:cNvCxnSpPr>
          <p:nvPr/>
        </p:nvCxnSpPr>
        <p:spPr>
          <a:xfrm>
            <a:off x="5974183" y="1823917"/>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53DDA911-E9EB-4F15-8AB3-A56F650505B5}"/>
              </a:ext>
            </a:extLst>
          </p:cNvPr>
          <p:cNvCxnSpPr>
            <a:cxnSpLocks/>
          </p:cNvCxnSpPr>
          <p:nvPr/>
        </p:nvCxnSpPr>
        <p:spPr>
          <a:xfrm>
            <a:off x="5985481" y="1823917"/>
            <a:ext cx="0"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矩形 43">
            <a:extLst>
              <a:ext uri="{FF2B5EF4-FFF2-40B4-BE49-F238E27FC236}">
                <a16:creationId xmlns:a16="http://schemas.microsoft.com/office/drawing/2014/main" id="{11A998B7-B15D-4F3D-AA64-B049C1AE7FA2}"/>
              </a:ext>
            </a:extLst>
          </p:cNvPr>
          <p:cNvSpPr/>
          <p:nvPr/>
        </p:nvSpPr>
        <p:spPr>
          <a:xfrm>
            <a:off x="4725763" y="2592951"/>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3</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4" name="矩形 73">
            <a:extLst>
              <a:ext uri="{FF2B5EF4-FFF2-40B4-BE49-F238E27FC236}">
                <a16:creationId xmlns:a16="http://schemas.microsoft.com/office/drawing/2014/main" id="{86BC61BC-AACF-4441-865A-5C654C68732F}"/>
              </a:ext>
            </a:extLst>
          </p:cNvPr>
          <p:cNvSpPr/>
          <p:nvPr/>
        </p:nvSpPr>
        <p:spPr>
          <a:xfrm>
            <a:off x="5631122" y="2592951"/>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0</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5" name="矩形 74">
            <a:extLst>
              <a:ext uri="{FF2B5EF4-FFF2-40B4-BE49-F238E27FC236}">
                <a16:creationId xmlns:a16="http://schemas.microsoft.com/office/drawing/2014/main" id="{9BA36F0C-4F19-42D9-9B93-92C7CDE84744}"/>
              </a:ext>
            </a:extLst>
          </p:cNvPr>
          <p:cNvSpPr/>
          <p:nvPr/>
        </p:nvSpPr>
        <p:spPr>
          <a:xfrm>
            <a:off x="6594633" y="2592951"/>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2</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6" name="矩形 75">
            <a:extLst>
              <a:ext uri="{FF2B5EF4-FFF2-40B4-BE49-F238E27FC236}">
                <a16:creationId xmlns:a16="http://schemas.microsoft.com/office/drawing/2014/main" id="{EAB84A2F-9970-44CD-B6E6-57327A3414C3}"/>
              </a:ext>
            </a:extLst>
          </p:cNvPr>
          <p:cNvSpPr/>
          <p:nvPr/>
        </p:nvSpPr>
        <p:spPr>
          <a:xfrm>
            <a:off x="4921240" y="1945668"/>
            <a:ext cx="646331"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Sunny</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77" name="矩形 76">
            <a:extLst>
              <a:ext uri="{FF2B5EF4-FFF2-40B4-BE49-F238E27FC236}">
                <a16:creationId xmlns:a16="http://schemas.microsoft.com/office/drawing/2014/main" id="{D4F7CCA9-5818-4C02-8229-C7368BE55EF9}"/>
              </a:ext>
            </a:extLst>
          </p:cNvPr>
          <p:cNvSpPr/>
          <p:nvPr/>
        </p:nvSpPr>
        <p:spPr>
          <a:xfrm>
            <a:off x="5567571" y="1945668"/>
            <a:ext cx="83555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Overcast</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78" name="矩形 77">
            <a:extLst>
              <a:ext uri="{FF2B5EF4-FFF2-40B4-BE49-F238E27FC236}">
                <a16:creationId xmlns:a16="http://schemas.microsoft.com/office/drawing/2014/main" id="{74D9A062-599D-4E01-9566-C8DF65DEE7A3}"/>
              </a:ext>
            </a:extLst>
          </p:cNvPr>
          <p:cNvSpPr/>
          <p:nvPr/>
        </p:nvSpPr>
        <p:spPr>
          <a:xfrm>
            <a:off x="6392092" y="1945668"/>
            <a:ext cx="51167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Rain</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graphicFrame>
        <p:nvGraphicFramePr>
          <p:cNvPr id="2" name="表格 1">
            <a:extLst>
              <a:ext uri="{FF2B5EF4-FFF2-40B4-BE49-F238E27FC236}">
                <a16:creationId xmlns:a16="http://schemas.microsoft.com/office/drawing/2014/main" id="{A5C50547-4A0B-479F-BAC0-BCC5467A56B8}"/>
              </a:ext>
            </a:extLst>
          </p:cNvPr>
          <p:cNvGraphicFramePr>
            <a:graphicFrameLocks noGrp="1"/>
          </p:cNvGraphicFramePr>
          <p:nvPr/>
        </p:nvGraphicFramePr>
        <p:xfrm>
          <a:off x="332789" y="2618010"/>
          <a:ext cx="3443257" cy="1240155"/>
        </p:xfrm>
        <a:graphic>
          <a:graphicData uri="http://schemas.openxmlformats.org/drawingml/2006/table">
            <a:tbl>
              <a:tblPr/>
              <a:tblGrid>
                <a:gridCol w="334963">
                  <a:extLst>
                    <a:ext uri="{9D8B030D-6E8A-4147-A177-3AD203B41FA5}">
                      <a16:colId xmlns:a16="http://schemas.microsoft.com/office/drawing/2014/main" val="1870567216"/>
                    </a:ext>
                  </a:extLst>
                </a:gridCol>
                <a:gridCol w="685276">
                  <a:extLst>
                    <a:ext uri="{9D8B030D-6E8A-4147-A177-3AD203B41FA5}">
                      <a16:colId xmlns:a16="http://schemas.microsoft.com/office/drawing/2014/main" val="914444676"/>
                    </a:ext>
                  </a:extLst>
                </a:gridCol>
                <a:gridCol w="484696">
                  <a:extLst>
                    <a:ext uri="{9D8B030D-6E8A-4147-A177-3AD203B41FA5}">
                      <a16:colId xmlns:a16="http://schemas.microsoft.com/office/drawing/2014/main" val="3125600241"/>
                    </a:ext>
                  </a:extLst>
                </a:gridCol>
                <a:gridCol w="717550">
                  <a:extLst>
                    <a:ext uri="{9D8B030D-6E8A-4147-A177-3AD203B41FA5}">
                      <a16:colId xmlns:a16="http://schemas.microsoft.com/office/drawing/2014/main" val="3921602844"/>
                    </a:ext>
                  </a:extLst>
                </a:gridCol>
                <a:gridCol w="535496">
                  <a:extLst>
                    <a:ext uri="{9D8B030D-6E8A-4147-A177-3AD203B41FA5}">
                      <a16:colId xmlns:a16="http://schemas.microsoft.com/office/drawing/2014/main" val="39870176"/>
                    </a:ext>
                  </a:extLst>
                </a:gridCol>
                <a:gridCol w="685276">
                  <a:extLst>
                    <a:ext uri="{9D8B030D-6E8A-4147-A177-3AD203B41FA5}">
                      <a16:colId xmlns:a16="http://schemas.microsoft.com/office/drawing/2014/main" val="474920840"/>
                    </a:ext>
                  </a:extLst>
                </a:gridCol>
              </a:tblGrid>
              <a:tr h="0">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Day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Outlook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Temp.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Humidity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Wind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Decision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664391"/>
                  </a:ext>
                </a:extLst>
              </a:tr>
              <a:tr h="209550">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Hot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2348862"/>
                  </a:ext>
                </a:extLst>
              </a:tr>
              <a:tr h="209550">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Hot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129319"/>
                  </a:ext>
                </a:extLst>
              </a:tr>
              <a:tr h="209550">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1868507"/>
                  </a:ext>
                </a:extLst>
              </a:tr>
              <a:tr h="209550">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Cool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0379810"/>
                  </a:ext>
                </a:extLst>
              </a:tr>
              <a:tr h="209550">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Sunny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1238512"/>
                  </a:ext>
                </a:extLst>
              </a:tr>
            </a:tbl>
          </a:graphicData>
        </a:graphic>
      </p:graphicFrame>
      <p:graphicFrame>
        <p:nvGraphicFramePr>
          <p:cNvPr id="4" name="表格 3">
            <a:extLst>
              <a:ext uri="{FF2B5EF4-FFF2-40B4-BE49-F238E27FC236}">
                <a16:creationId xmlns:a16="http://schemas.microsoft.com/office/drawing/2014/main" id="{80F88941-DE6B-479A-971C-542B0B5C78ED}"/>
              </a:ext>
            </a:extLst>
          </p:cNvPr>
          <p:cNvGraphicFramePr>
            <a:graphicFrameLocks noGrp="1"/>
          </p:cNvGraphicFramePr>
          <p:nvPr/>
        </p:nvGraphicFramePr>
        <p:xfrm>
          <a:off x="8234677" y="2543715"/>
          <a:ext cx="3443256" cy="1314450"/>
        </p:xfrm>
        <a:graphic>
          <a:graphicData uri="http://schemas.openxmlformats.org/drawingml/2006/table">
            <a:tbl>
              <a:tblPr/>
              <a:tblGrid>
                <a:gridCol w="342682">
                  <a:extLst>
                    <a:ext uri="{9D8B030D-6E8A-4147-A177-3AD203B41FA5}">
                      <a16:colId xmlns:a16="http://schemas.microsoft.com/office/drawing/2014/main" val="1594900738"/>
                    </a:ext>
                  </a:extLst>
                </a:gridCol>
                <a:gridCol w="639686">
                  <a:extLst>
                    <a:ext uri="{9D8B030D-6E8A-4147-A177-3AD203B41FA5}">
                      <a16:colId xmlns:a16="http://schemas.microsoft.com/office/drawing/2014/main" val="2311215571"/>
                    </a:ext>
                  </a:extLst>
                </a:gridCol>
                <a:gridCol w="482244">
                  <a:extLst>
                    <a:ext uri="{9D8B030D-6E8A-4147-A177-3AD203B41FA5}">
                      <a16:colId xmlns:a16="http://schemas.microsoft.com/office/drawing/2014/main" val="2613494916"/>
                    </a:ext>
                  </a:extLst>
                </a:gridCol>
                <a:gridCol w="734086">
                  <a:extLst>
                    <a:ext uri="{9D8B030D-6E8A-4147-A177-3AD203B41FA5}">
                      <a16:colId xmlns:a16="http://schemas.microsoft.com/office/drawing/2014/main" val="3234197509"/>
                    </a:ext>
                  </a:extLst>
                </a:gridCol>
                <a:gridCol w="547837">
                  <a:extLst>
                    <a:ext uri="{9D8B030D-6E8A-4147-A177-3AD203B41FA5}">
                      <a16:colId xmlns:a16="http://schemas.microsoft.com/office/drawing/2014/main" val="4136018044"/>
                    </a:ext>
                  </a:extLst>
                </a:gridCol>
                <a:gridCol w="696721">
                  <a:extLst>
                    <a:ext uri="{9D8B030D-6E8A-4147-A177-3AD203B41FA5}">
                      <a16:colId xmlns:a16="http://schemas.microsoft.com/office/drawing/2014/main" val="2302569604"/>
                    </a:ext>
                  </a:extLst>
                </a:gridCol>
              </a:tblGrid>
              <a:tr h="219075">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Day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Outlook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Temp.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Humidity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Wind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Decision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85372858"/>
                  </a:ext>
                </a:extLst>
              </a:tr>
              <a:tr h="219075">
                <a:tc>
                  <a:txBody>
                    <a:bodyPr/>
                    <a:lstStyle/>
                    <a:p>
                      <a:pPr marL="0" algn="l" defTabSz="914172" rtl="0" eaLnBrk="1" fontAlgn="ctr" latinLnBrk="0" hangingPunct="1"/>
                      <a:r>
                        <a:rPr lang="en-US" altLang="zh-TW"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98271118"/>
                  </a:ext>
                </a:extLst>
              </a:tr>
              <a:tr h="219075">
                <a:tc>
                  <a:txBody>
                    <a:bodyPr/>
                    <a:lstStyle/>
                    <a:p>
                      <a:pPr marL="0" algn="l" defTabSz="914172" rtl="0" eaLnBrk="1" fontAlgn="ctr" latinLnBrk="0" hangingPunct="1"/>
                      <a:r>
                        <a:rPr lang="en-US" altLang="zh-TW"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Cool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636324545"/>
                  </a:ext>
                </a:extLst>
              </a:tr>
              <a:tr h="219075">
                <a:tc>
                  <a:txBody>
                    <a:bodyPr/>
                    <a:lstStyle/>
                    <a:p>
                      <a:pPr marL="0" algn="l" defTabSz="914172" rtl="0" eaLnBrk="1" fontAlgn="ctr" latinLnBrk="0" hangingPunct="1"/>
                      <a:r>
                        <a:rPr lang="en-US" altLang="zh-TW"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Cool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28748924"/>
                  </a:ext>
                </a:extLst>
              </a:tr>
              <a:tr h="219075">
                <a:tc>
                  <a:txBody>
                    <a:bodyPr/>
                    <a:lstStyle/>
                    <a:p>
                      <a:pPr marL="0" algn="l" defTabSz="914172" rtl="0" eaLnBrk="1" fontAlgn="ctr" latinLnBrk="0" hangingPunct="1"/>
                      <a:r>
                        <a:rPr lang="en-US" altLang="zh-TW"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Weak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921984932"/>
                  </a:ext>
                </a:extLst>
              </a:tr>
              <a:tr h="219075">
                <a:tc>
                  <a:txBody>
                    <a:bodyPr/>
                    <a:lstStyle/>
                    <a:p>
                      <a:pPr marL="0" algn="l" defTabSz="914172" rtl="0" eaLnBrk="1" fontAlgn="ctr" latinLnBrk="0" hangingPunct="1"/>
                      <a:r>
                        <a:rPr lang="en-US" altLang="zh-TW"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14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Mild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a:solidFill>
                            <a:srgbClr val="000000"/>
                          </a:solidFill>
                          <a:effectLst/>
                          <a:latin typeface="微軟正黑體" panose="020B0604030504040204" pitchFamily="34" charset="-120"/>
                          <a:ea typeface="微軟正黑體" panose="020B0604030504040204" pitchFamily="34" charset="-120"/>
                          <a:cs typeface="+mn-cs"/>
                        </a:rPr>
                        <a:t>Strong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172" rtl="0" eaLnBrk="1" fontAlgn="ctr" latinLnBrk="0" hangingPunct="1"/>
                      <a:r>
                        <a:rPr 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853352211"/>
                  </a:ext>
                </a:extLst>
              </a:tr>
            </a:tbl>
          </a:graphicData>
        </a:graphic>
      </p:graphicFrame>
      <p:pic>
        <p:nvPicPr>
          <p:cNvPr id="2050" name="Picture 2" descr="免費矢量| 葉子">
            <a:extLst>
              <a:ext uri="{FF2B5EF4-FFF2-40B4-BE49-F238E27FC236}">
                <a16:creationId xmlns:a16="http://schemas.microsoft.com/office/drawing/2014/main" id="{F85D2A22-E488-4DD8-A05F-3775A139A74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816737" y="2206639"/>
            <a:ext cx="748479" cy="616181"/>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圓角 4">
            <a:extLst>
              <a:ext uri="{FF2B5EF4-FFF2-40B4-BE49-F238E27FC236}">
                <a16:creationId xmlns:a16="http://schemas.microsoft.com/office/drawing/2014/main" id="{6F2AE5B2-49DA-49C7-9812-7A27A9FB4993}"/>
              </a:ext>
            </a:extLst>
          </p:cNvPr>
          <p:cNvSpPr/>
          <p:nvPr/>
        </p:nvSpPr>
        <p:spPr>
          <a:xfrm>
            <a:off x="4555067" y="2552050"/>
            <a:ext cx="1001463" cy="502566"/>
          </a:xfrm>
          <a:prstGeom prst="roundRect">
            <a:avLst/>
          </a:prstGeom>
          <a:noFill/>
          <a:ln>
            <a:solidFill>
              <a:srgbClr val="AA9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9" name="直線單箭頭接點 8">
            <a:extLst>
              <a:ext uri="{FF2B5EF4-FFF2-40B4-BE49-F238E27FC236}">
                <a16:creationId xmlns:a16="http://schemas.microsoft.com/office/drawing/2014/main" id="{62F3659D-8594-43A4-971B-F6AB8E2CDE08}"/>
              </a:ext>
            </a:extLst>
          </p:cNvPr>
          <p:cNvCxnSpPr>
            <a:cxnSpLocks/>
            <a:stCxn id="5" idx="1"/>
          </p:cNvCxnSpPr>
          <p:nvPr/>
        </p:nvCxnSpPr>
        <p:spPr>
          <a:xfrm flipH="1">
            <a:off x="3953933" y="2803333"/>
            <a:ext cx="6011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1" name="矩形: 圓角 60">
            <a:extLst>
              <a:ext uri="{FF2B5EF4-FFF2-40B4-BE49-F238E27FC236}">
                <a16:creationId xmlns:a16="http://schemas.microsoft.com/office/drawing/2014/main" id="{89E09BEF-BC48-453A-BB70-74D7204FB051}"/>
              </a:ext>
            </a:extLst>
          </p:cNvPr>
          <p:cNvSpPr/>
          <p:nvPr/>
        </p:nvSpPr>
        <p:spPr>
          <a:xfrm>
            <a:off x="6476720" y="2552050"/>
            <a:ext cx="1001463" cy="502566"/>
          </a:xfrm>
          <a:prstGeom prst="roundRect">
            <a:avLst/>
          </a:prstGeom>
          <a:noFill/>
          <a:ln>
            <a:solidFill>
              <a:srgbClr val="AA9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62" name="直線單箭頭接點 61">
            <a:extLst>
              <a:ext uri="{FF2B5EF4-FFF2-40B4-BE49-F238E27FC236}">
                <a16:creationId xmlns:a16="http://schemas.microsoft.com/office/drawing/2014/main" id="{138BD898-31E8-44BF-8ECF-9930098049CC}"/>
              </a:ext>
            </a:extLst>
          </p:cNvPr>
          <p:cNvCxnSpPr>
            <a:cxnSpLocks/>
          </p:cNvCxnSpPr>
          <p:nvPr/>
        </p:nvCxnSpPr>
        <p:spPr>
          <a:xfrm>
            <a:off x="7478183" y="2803333"/>
            <a:ext cx="6011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矩形 62">
            <a:extLst>
              <a:ext uri="{FF2B5EF4-FFF2-40B4-BE49-F238E27FC236}">
                <a16:creationId xmlns:a16="http://schemas.microsoft.com/office/drawing/2014/main" id="{2235B82B-D91D-424E-8CA0-CE851193D4DF}"/>
              </a:ext>
            </a:extLst>
          </p:cNvPr>
          <p:cNvSpPr/>
          <p:nvPr/>
        </p:nvSpPr>
        <p:spPr>
          <a:xfrm>
            <a:off x="2751502" y="4238330"/>
            <a:ext cx="1218301" cy="41114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Temp</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64" name="直線單箭頭接點 63">
            <a:extLst>
              <a:ext uri="{FF2B5EF4-FFF2-40B4-BE49-F238E27FC236}">
                <a16:creationId xmlns:a16="http://schemas.microsoft.com/office/drawing/2014/main" id="{01FDCE62-4901-4D09-AF7E-91DEF791786E}"/>
              </a:ext>
            </a:extLst>
          </p:cNvPr>
          <p:cNvCxnSpPr>
            <a:cxnSpLocks/>
          </p:cNvCxnSpPr>
          <p:nvPr/>
        </p:nvCxnSpPr>
        <p:spPr>
          <a:xfrm flipH="1">
            <a:off x="2327942" y="4649471"/>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直線單箭頭接點 64">
            <a:extLst>
              <a:ext uri="{FF2B5EF4-FFF2-40B4-BE49-F238E27FC236}">
                <a16:creationId xmlns:a16="http://schemas.microsoft.com/office/drawing/2014/main" id="{082F2F67-CE1B-48B3-AE03-EDAB2D71C1C0}"/>
              </a:ext>
            </a:extLst>
          </p:cNvPr>
          <p:cNvCxnSpPr>
            <a:cxnSpLocks/>
          </p:cNvCxnSpPr>
          <p:nvPr/>
        </p:nvCxnSpPr>
        <p:spPr>
          <a:xfrm>
            <a:off x="3360651" y="4649471"/>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6" name="直線單箭頭接點 65">
            <a:extLst>
              <a:ext uri="{FF2B5EF4-FFF2-40B4-BE49-F238E27FC236}">
                <a16:creationId xmlns:a16="http://schemas.microsoft.com/office/drawing/2014/main" id="{1F3E8B19-297C-4C1D-960F-1948BAAA941C}"/>
              </a:ext>
            </a:extLst>
          </p:cNvPr>
          <p:cNvCxnSpPr>
            <a:cxnSpLocks/>
          </p:cNvCxnSpPr>
          <p:nvPr/>
        </p:nvCxnSpPr>
        <p:spPr>
          <a:xfrm>
            <a:off x="3360650" y="4649471"/>
            <a:ext cx="0"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7" name="矩形 66">
            <a:extLst>
              <a:ext uri="{FF2B5EF4-FFF2-40B4-BE49-F238E27FC236}">
                <a16:creationId xmlns:a16="http://schemas.microsoft.com/office/drawing/2014/main" id="{79039C3D-3FE2-4FD5-AA4D-EB998280202C}"/>
              </a:ext>
            </a:extLst>
          </p:cNvPr>
          <p:cNvSpPr/>
          <p:nvPr/>
        </p:nvSpPr>
        <p:spPr>
          <a:xfrm>
            <a:off x="2350796" y="4771222"/>
            <a:ext cx="46519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Hot</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68" name="矩形 67">
            <a:extLst>
              <a:ext uri="{FF2B5EF4-FFF2-40B4-BE49-F238E27FC236}">
                <a16:creationId xmlns:a16="http://schemas.microsoft.com/office/drawing/2014/main" id="{A6751D36-4DE2-4BC2-932D-5B99F0733A89}"/>
              </a:ext>
            </a:extLst>
          </p:cNvPr>
          <p:cNvSpPr/>
          <p:nvPr/>
        </p:nvSpPr>
        <p:spPr>
          <a:xfrm>
            <a:off x="3071456" y="4771222"/>
            <a:ext cx="519694"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Mild</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69" name="矩形 68">
            <a:extLst>
              <a:ext uri="{FF2B5EF4-FFF2-40B4-BE49-F238E27FC236}">
                <a16:creationId xmlns:a16="http://schemas.microsoft.com/office/drawing/2014/main" id="{7B533508-78E2-4D47-A25F-C0CB8BBB9EF3}"/>
              </a:ext>
            </a:extLst>
          </p:cNvPr>
          <p:cNvSpPr/>
          <p:nvPr/>
        </p:nvSpPr>
        <p:spPr>
          <a:xfrm>
            <a:off x="3821648" y="4771222"/>
            <a:ext cx="52770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Cool</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70" name="矩形 69">
            <a:extLst>
              <a:ext uri="{FF2B5EF4-FFF2-40B4-BE49-F238E27FC236}">
                <a16:creationId xmlns:a16="http://schemas.microsoft.com/office/drawing/2014/main" id="{B734549E-53D0-4CF6-877A-EBACA355D5BF}"/>
              </a:ext>
            </a:extLst>
          </p:cNvPr>
          <p:cNvSpPr/>
          <p:nvPr/>
        </p:nvSpPr>
        <p:spPr>
          <a:xfrm>
            <a:off x="1996436" y="5418505"/>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2</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1" name="矩形 70">
            <a:extLst>
              <a:ext uri="{FF2B5EF4-FFF2-40B4-BE49-F238E27FC236}">
                <a16:creationId xmlns:a16="http://schemas.microsoft.com/office/drawing/2014/main" id="{583EF4F8-3478-4C78-B251-F4BF8F1AC404}"/>
              </a:ext>
            </a:extLst>
          </p:cNvPr>
          <p:cNvSpPr/>
          <p:nvPr/>
        </p:nvSpPr>
        <p:spPr>
          <a:xfrm>
            <a:off x="2901795" y="5418505"/>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1</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2" name="矩形 71">
            <a:extLst>
              <a:ext uri="{FF2B5EF4-FFF2-40B4-BE49-F238E27FC236}">
                <a16:creationId xmlns:a16="http://schemas.microsoft.com/office/drawing/2014/main" id="{220C42F2-93A9-4A5E-8A8F-3C40A3C04E28}"/>
              </a:ext>
            </a:extLst>
          </p:cNvPr>
          <p:cNvSpPr/>
          <p:nvPr/>
        </p:nvSpPr>
        <p:spPr>
          <a:xfrm>
            <a:off x="3865306" y="5418505"/>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0</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3" name="矩形 72">
            <a:extLst>
              <a:ext uri="{FF2B5EF4-FFF2-40B4-BE49-F238E27FC236}">
                <a16:creationId xmlns:a16="http://schemas.microsoft.com/office/drawing/2014/main" id="{8F72CE63-762D-4503-A42D-80078D87AA02}"/>
              </a:ext>
            </a:extLst>
          </p:cNvPr>
          <p:cNvSpPr/>
          <p:nvPr/>
        </p:nvSpPr>
        <p:spPr>
          <a:xfrm>
            <a:off x="2358612" y="5925143"/>
            <a:ext cx="2342244"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Gain(S, Temperature) = 0.571</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3" name="矩形 82">
            <a:extLst>
              <a:ext uri="{FF2B5EF4-FFF2-40B4-BE49-F238E27FC236}">
                <a16:creationId xmlns:a16="http://schemas.microsoft.com/office/drawing/2014/main" id="{5672B223-1308-44E5-8329-947F0456A664}"/>
              </a:ext>
            </a:extLst>
          </p:cNvPr>
          <p:cNvSpPr/>
          <p:nvPr/>
        </p:nvSpPr>
        <p:spPr>
          <a:xfrm>
            <a:off x="5545348" y="4238330"/>
            <a:ext cx="1218301" cy="411141"/>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Humidity</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90" name="直線單箭頭接點 89">
            <a:extLst>
              <a:ext uri="{FF2B5EF4-FFF2-40B4-BE49-F238E27FC236}">
                <a16:creationId xmlns:a16="http://schemas.microsoft.com/office/drawing/2014/main" id="{24CE09F8-2D64-4832-B236-3931BC07CBE2}"/>
              </a:ext>
            </a:extLst>
          </p:cNvPr>
          <p:cNvCxnSpPr>
            <a:cxnSpLocks/>
          </p:cNvCxnSpPr>
          <p:nvPr/>
        </p:nvCxnSpPr>
        <p:spPr>
          <a:xfrm flipH="1">
            <a:off x="5121788" y="4665095"/>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1" name="直線單箭頭接點 90">
            <a:extLst>
              <a:ext uri="{FF2B5EF4-FFF2-40B4-BE49-F238E27FC236}">
                <a16:creationId xmlns:a16="http://schemas.microsoft.com/office/drawing/2014/main" id="{AC2E1BD8-43FC-4445-B8D1-104013FE1DCA}"/>
              </a:ext>
            </a:extLst>
          </p:cNvPr>
          <p:cNvCxnSpPr>
            <a:cxnSpLocks/>
          </p:cNvCxnSpPr>
          <p:nvPr/>
        </p:nvCxnSpPr>
        <p:spPr>
          <a:xfrm>
            <a:off x="6143199" y="4649471"/>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2" name="矩形 91">
            <a:extLst>
              <a:ext uri="{FF2B5EF4-FFF2-40B4-BE49-F238E27FC236}">
                <a16:creationId xmlns:a16="http://schemas.microsoft.com/office/drawing/2014/main" id="{EBC72C16-376C-48D0-BBB3-B87C72D86FCF}"/>
              </a:ext>
            </a:extLst>
          </p:cNvPr>
          <p:cNvSpPr/>
          <p:nvPr/>
        </p:nvSpPr>
        <p:spPr>
          <a:xfrm>
            <a:off x="5148756" y="4736538"/>
            <a:ext cx="54373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High</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101" name="矩形 100">
            <a:extLst>
              <a:ext uri="{FF2B5EF4-FFF2-40B4-BE49-F238E27FC236}">
                <a16:creationId xmlns:a16="http://schemas.microsoft.com/office/drawing/2014/main" id="{2845FB04-5DD8-43B2-9A89-B329B52579BC}"/>
              </a:ext>
            </a:extLst>
          </p:cNvPr>
          <p:cNvSpPr/>
          <p:nvPr/>
        </p:nvSpPr>
        <p:spPr>
          <a:xfrm>
            <a:off x="6508858" y="4736538"/>
            <a:ext cx="745397"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Normal</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102" name="矩形 101">
            <a:extLst>
              <a:ext uri="{FF2B5EF4-FFF2-40B4-BE49-F238E27FC236}">
                <a16:creationId xmlns:a16="http://schemas.microsoft.com/office/drawing/2014/main" id="{9DAB48E2-B592-44B5-A13D-5417092A84A0}"/>
              </a:ext>
            </a:extLst>
          </p:cNvPr>
          <p:cNvSpPr/>
          <p:nvPr/>
        </p:nvSpPr>
        <p:spPr>
          <a:xfrm>
            <a:off x="6711485" y="5394861"/>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0</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03" name="矩形 102">
            <a:extLst>
              <a:ext uri="{FF2B5EF4-FFF2-40B4-BE49-F238E27FC236}">
                <a16:creationId xmlns:a16="http://schemas.microsoft.com/office/drawing/2014/main" id="{CE65ABBF-052D-41F7-8A86-2172C2BBDDF0}"/>
              </a:ext>
            </a:extLst>
          </p:cNvPr>
          <p:cNvSpPr/>
          <p:nvPr/>
        </p:nvSpPr>
        <p:spPr>
          <a:xfrm>
            <a:off x="4842615" y="5367145"/>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3</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04" name="矩形 103">
            <a:extLst>
              <a:ext uri="{FF2B5EF4-FFF2-40B4-BE49-F238E27FC236}">
                <a16:creationId xmlns:a16="http://schemas.microsoft.com/office/drawing/2014/main" id="{8DA136F7-2065-4CAA-94AC-96C9207B4926}"/>
              </a:ext>
            </a:extLst>
          </p:cNvPr>
          <p:cNvSpPr/>
          <p:nvPr/>
        </p:nvSpPr>
        <p:spPr>
          <a:xfrm>
            <a:off x="5090081" y="5905419"/>
            <a:ext cx="2085827" cy="276999"/>
          </a:xfrm>
          <a:prstGeom prst="rect">
            <a:avLst/>
          </a:prstGeom>
          <a:solidFill>
            <a:srgbClr val="FFC00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Gain(S, Humidity) = 0.971</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05" name="矩形 104">
            <a:extLst>
              <a:ext uri="{FF2B5EF4-FFF2-40B4-BE49-F238E27FC236}">
                <a16:creationId xmlns:a16="http://schemas.microsoft.com/office/drawing/2014/main" id="{FE9CD59C-45A0-4148-A6B3-61F186B82FF2}"/>
              </a:ext>
            </a:extLst>
          </p:cNvPr>
          <p:cNvSpPr/>
          <p:nvPr/>
        </p:nvSpPr>
        <p:spPr>
          <a:xfrm>
            <a:off x="8443859" y="4238330"/>
            <a:ext cx="1218301" cy="411141"/>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Wind</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106" name="直線單箭頭接點 105">
            <a:extLst>
              <a:ext uri="{FF2B5EF4-FFF2-40B4-BE49-F238E27FC236}">
                <a16:creationId xmlns:a16="http://schemas.microsoft.com/office/drawing/2014/main" id="{DE522B12-F02D-4326-BF98-B0ABA44DF23B}"/>
              </a:ext>
            </a:extLst>
          </p:cNvPr>
          <p:cNvCxnSpPr>
            <a:cxnSpLocks/>
          </p:cNvCxnSpPr>
          <p:nvPr/>
        </p:nvCxnSpPr>
        <p:spPr>
          <a:xfrm flipH="1">
            <a:off x="8020300" y="4665095"/>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7" name="直線單箭頭接點 106">
            <a:extLst>
              <a:ext uri="{FF2B5EF4-FFF2-40B4-BE49-F238E27FC236}">
                <a16:creationId xmlns:a16="http://schemas.microsoft.com/office/drawing/2014/main" id="{897C5B86-9B0E-4D83-A340-50B29D00D1D1}"/>
              </a:ext>
            </a:extLst>
          </p:cNvPr>
          <p:cNvCxnSpPr>
            <a:cxnSpLocks/>
          </p:cNvCxnSpPr>
          <p:nvPr/>
        </p:nvCxnSpPr>
        <p:spPr>
          <a:xfrm>
            <a:off x="9053008" y="4649471"/>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8" name="矩形 107">
            <a:extLst>
              <a:ext uri="{FF2B5EF4-FFF2-40B4-BE49-F238E27FC236}">
                <a16:creationId xmlns:a16="http://schemas.microsoft.com/office/drawing/2014/main" id="{C5D044AE-3408-43B0-B5DE-A1F136D04C9F}"/>
              </a:ext>
            </a:extLst>
          </p:cNvPr>
          <p:cNvSpPr/>
          <p:nvPr/>
        </p:nvSpPr>
        <p:spPr>
          <a:xfrm>
            <a:off x="8153904" y="4736538"/>
            <a:ext cx="600677"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Weak</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109" name="矩形 108">
            <a:extLst>
              <a:ext uri="{FF2B5EF4-FFF2-40B4-BE49-F238E27FC236}">
                <a16:creationId xmlns:a16="http://schemas.microsoft.com/office/drawing/2014/main" id="{6633C78A-446C-4E55-A375-75C3F92F370F}"/>
              </a:ext>
            </a:extLst>
          </p:cNvPr>
          <p:cNvSpPr/>
          <p:nvPr/>
        </p:nvSpPr>
        <p:spPr>
          <a:xfrm>
            <a:off x="9514006" y="4736538"/>
            <a:ext cx="68211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Strong</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110" name="矩形 109">
            <a:extLst>
              <a:ext uri="{FF2B5EF4-FFF2-40B4-BE49-F238E27FC236}">
                <a16:creationId xmlns:a16="http://schemas.microsoft.com/office/drawing/2014/main" id="{1C097E38-DA50-4959-95C4-E9432B95F92A}"/>
              </a:ext>
            </a:extLst>
          </p:cNvPr>
          <p:cNvSpPr/>
          <p:nvPr/>
        </p:nvSpPr>
        <p:spPr>
          <a:xfrm>
            <a:off x="9557664" y="5394861"/>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1</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1" name="矩形 110">
            <a:extLst>
              <a:ext uri="{FF2B5EF4-FFF2-40B4-BE49-F238E27FC236}">
                <a16:creationId xmlns:a16="http://schemas.microsoft.com/office/drawing/2014/main" id="{447D536D-01E4-442F-90A0-8E9D5A0E3B94}"/>
              </a:ext>
            </a:extLst>
          </p:cNvPr>
          <p:cNvSpPr/>
          <p:nvPr/>
        </p:nvSpPr>
        <p:spPr>
          <a:xfrm>
            <a:off x="7688794" y="5367145"/>
            <a:ext cx="70872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 =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 = 2</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2" name="矩形 111">
            <a:extLst>
              <a:ext uri="{FF2B5EF4-FFF2-40B4-BE49-F238E27FC236}">
                <a16:creationId xmlns:a16="http://schemas.microsoft.com/office/drawing/2014/main" id="{59279E7D-DE86-483A-80FE-08DF11D6AB0F}"/>
              </a:ext>
            </a:extLst>
          </p:cNvPr>
          <p:cNvSpPr/>
          <p:nvPr/>
        </p:nvSpPr>
        <p:spPr>
          <a:xfrm>
            <a:off x="8186407" y="5905419"/>
            <a:ext cx="1792478"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Gain(S, Wind) = 0.020</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3" name="矩形: 圓角 112">
            <a:extLst>
              <a:ext uri="{FF2B5EF4-FFF2-40B4-BE49-F238E27FC236}">
                <a16:creationId xmlns:a16="http://schemas.microsoft.com/office/drawing/2014/main" id="{26E19DE9-F7FF-4A45-B7BF-5AB36560BCA4}"/>
              </a:ext>
            </a:extLst>
          </p:cNvPr>
          <p:cNvSpPr/>
          <p:nvPr/>
        </p:nvSpPr>
        <p:spPr>
          <a:xfrm>
            <a:off x="1931178" y="4163112"/>
            <a:ext cx="8474355" cy="2136081"/>
          </a:xfrm>
          <a:prstGeom prst="roundRect">
            <a:avLst>
              <a:gd name="adj" fmla="val 6758"/>
            </a:avLst>
          </a:prstGeom>
          <a:noFill/>
          <a:ln>
            <a:solidFill>
              <a:srgbClr val="AA9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0" name="直線接點 19">
            <a:extLst>
              <a:ext uri="{FF2B5EF4-FFF2-40B4-BE49-F238E27FC236}">
                <a16:creationId xmlns:a16="http://schemas.microsoft.com/office/drawing/2014/main" id="{F7DF6240-6E46-4287-8CBE-1166E4305239}"/>
              </a:ext>
            </a:extLst>
          </p:cNvPr>
          <p:cNvCxnSpPr>
            <a:cxnSpLocks/>
          </p:cNvCxnSpPr>
          <p:nvPr/>
        </p:nvCxnSpPr>
        <p:spPr>
          <a:xfrm flipH="1">
            <a:off x="2106283" y="3081627"/>
            <a:ext cx="2594573" cy="1076436"/>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14" name="直線接點 113">
            <a:extLst>
              <a:ext uri="{FF2B5EF4-FFF2-40B4-BE49-F238E27FC236}">
                <a16:creationId xmlns:a16="http://schemas.microsoft.com/office/drawing/2014/main" id="{B7C85DB8-D974-47F6-901D-A4E74433BD43}"/>
              </a:ext>
            </a:extLst>
          </p:cNvPr>
          <p:cNvCxnSpPr>
            <a:cxnSpLocks/>
          </p:cNvCxnSpPr>
          <p:nvPr/>
        </p:nvCxnSpPr>
        <p:spPr>
          <a:xfrm>
            <a:off x="5450577" y="3081627"/>
            <a:ext cx="4815807" cy="1088014"/>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40" name="矩形 39">
            <a:extLst>
              <a:ext uri="{FF2B5EF4-FFF2-40B4-BE49-F238E27FC236}">
                <a16:creationId xmlns:a16="http://schemas.microsoft.com/office/drawing/2014/main" id="{3299BB9B-4148-472E-8BBB-26BD03F5D94C}"/>
              </a:ext>
            </a:extLst>
          </p:cNvPr>
          <p:cNvSpPr/>
          <p:nvPr/>
        </p:nvSpPr>
        <p:spPr>
          <a:xfrm>
            <a:off x="231954" y="1961460"/>
            <a:ext cx="396634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將原始資料中，</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Outlook=Sunny</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的 所有資料列出，</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並對</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Outlook</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以外的其它所 有內部欄位計算其資訊獲利。</a:t>
            </a:r>
          </a:p>
        </p:txBody>
      </p:sp>
      <p:sp>
        <p:nvSpPr>
          <p:cNvPr id="115" name="矩形 114">
            <a:extLst>
              <a:ext uri="{FF2B5EF4-FFF2-40B4-BE49-F238E27FC236}">
                <a16:creationId xmlns:a16="http://schemas.microsoft.com/office/drawing/2014/main" id="{AE93DD20-1A2C-4ED1-B31B-BC4D01D53DD0}"/>
              </a:ext>
            </a:extLst>
          </p:cNvPr>
          <p:cNvSpPr/>
          <p:nvPr/>
        </p:nvSpPr>
        <p:spPr>
          <a:xfrm>
            <a:off x="8079317" y="1961460"/>
            <a:ext cx="396634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將原始資料中，</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Outlook=Rain</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的 所有資料列出，</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並對</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Outlook</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以外的其它所 有內部欄位計算其資訊獲利。</a:t>
            </a:r>
          </a:p>
        </p:txBody>
      </p:sp>
      <p:sp>
        <p:nvSpPr>
          <p:cNvPr id="41" name="文字方塊 40">
            <a:extLst>
              <a:ext uri="{FF2B5EF4-FFF2-40B4-BE49-F238E27FC236}">
                <a16:creationId xmlns:a16="http://schemas.microsoft.com/office/drawing/2014/main" id="{B6A448BC-BE91-4488-B5B3-4217F7A9094D}"/>
              </a:ext>
            </a:extLst>
          </p:cNvPr>
          <p:cNvSpPr txBox="1"/>
          <p:nvPr/>
        </p:nvSpPr>
        <p:spPr>
          <a:xfrm>
            <a:off x="2815988" y="3877290"/>
            <a:ext cx="112723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待選節點</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a:t>
            </a:r>
            <a:endPar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6" name="文字方塊 115">
            <a:extLst>
              <a:ext uri="{FF2B5EF4-FFF2-40B4-BE49-F238E27FC236}">
                <a16:creationId xmlns:a16="http://schemas.microsoft.com/office/drawing/2014/main" id="{BD58F030-A0A9-41FD-B761-2773CE815EC8}"/>
              </a:ext>
            </a:extLst>
          </p:cNvPr>
          <p:cNvSpPr txBox="1"/>
          <p:nvPr/>
        </p:nvSpPr>
        <p:spPr>
          <a:xfrm>
            <a:off x="5567571" y="3877290"/>
            <a:ext cx="112723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待選節點</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a:t>
            </a:r>
            <a:endPar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7" name="文字方塊 116">
            <a:extLst>
              <a:ext uri="{FF2B5EF4-FFF2-40B4-BE49-F238E27FC236}">
                <a16:creationId xmlns:a16="http://schemas.microsoft.com/office/drawing/2014/main" id="{FB6B7CFE-AD61-45A6-8160-1E4C9FF9C83D}"/>
              </a:ext>
            </a:extLst>
          </p:cNvPr>
          <p:cNvSpPr txBox="1"/>
          <p:nvPr/>
        </p:nvSpPr>
        <p:spPr>
          <a:xfrm>
            <a:off x="8454242" y="3877290"/>
            <a:ext cx="112723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待選節點</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a:t>
            </a:r>
            <a:endPar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640021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D0F961D2-B900-D564-75C6-9EE54217E4DD}"/>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1604962" y="994641"/>
            <a:ext cx="9191625" cy="5286375"/>
          </a:xfrm>
          <a:prstGeom prst="rect">
            <a:avLst/>
          </a:prstGeom>
        </p:spPr>
      </p:pic>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MLOps</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從開發到維運的完整自動化</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Tree>
    <p:extLst>
      <p:ext uri="{BB962C8B-B14F-4D97-AF65-F5344CB8AC3E}">
        <p14:creationId xmlns:p14="http://schemas.microsoft.com/office/powerpoint/2010/main" val="279386849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ID3 Iterative </a:t>
            </a:r>
            <a:r>
              <a:rPr kumimoji="0" lang="en-US" altLang="zh-TW" sz="3000" b="0" i="0" u="none" strike="noStrike" kern="1200" cap="none" spc="150" normalizeH="0" baseline="0" noProof="0" dirty="0" err="1">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Dichotomiser</a:t>
            </a:r>
            <a:endPar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a:ln>
                  <a:noFill/>
                </a:ln>
                <a:solidFill>
                  <a:srgbClr val="D8D8D8">
                    <a:lumMod val="10000"/>
                  </a:srgbClr>
                </a:solidFill>
                <a:effectLst/>
                <a:uLnTx/>
                <a:uFillTx/>
                <a:latin typeface="Century Gothic" panose="020F0302020204030204"/>
                <a:ea typeface="新細明體" panose="02020500000000000000" pitchFamily="18" charset="-120"/>
                <a:cs typeface="+mn-cs"/>
              </a:rPr>
              <a:t>判斷預測結果是否有區分清楚，提高資訊獲利，來衡量特徵對於判斷目標的幫助</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0EC9ADF6-DED7-475E-95E3-5318D707C479}"/>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sp>
        <p:nvSpPr>
          <p:cNvPr id="25" name="矩形 24">
            <a:extLst>
              <a:ext uri="{FF2B5EF4-FFF2-40B4-BE49-F238E27FC236}">
                <a16:creationId xmlns:a16="http://schemas.microsoft.com/office/drawing/2014/main" id="{AAF948CA-37BA-44F2-B7C4-3751F4AD7FFB}"/>
              </a:ext>
            </a:extLst>
          </p:cNvPr>
          <p:cNvSpPr/>
          <p:nvPr/>
        </p:nvSpPr>
        <p:spPr>
          <a:xfrm>
            <a:off x="2601283" y="1412776"/>
            <a:ext cx="1218301" cy="41114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Outlook</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30" name="直線單箭頭接點 29">
            <a:extLst>
              <a:ext uri="{FF2B5EF4-FFF2-40B4-BE49-F238E27FC236}">
                <a16:creationId xmlns:a16="http://schemas.microsoft.com/office/drawing/2014/main" id="{5331FEFC-6C98-4781-8A4C-2AAC416BBDAE}"/>
              </a:ext>
            </a:extLst>
          </p:cNvPr>
          <p:cNvCxnSpPr>
            <a:cxnSpLocks/>
            <a:stCxn id="25" idx="2"/>
            <a:endCxn id="56" idx="0"/>
          </p:cNvCxnSpPr>
          <p:nvPr/>
        </p:nvCxnSpPr>
        <p:spPr>
          <a:xfrm flipH="1">
            <a:off x="1785579" y="1823917"/>
            <a:ext cx="1424855" cy="16242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E639BF14-D46C-4C6B-B8C1-0459CA763A5C}"/>
              </a:ext>
            </a:extLst>
          </p:cNvPr>
          <p:cNvCxnSpPr>
            <a:cxnSpLocks/>
            <a:stCxn id="25" idx="2"/>
            <a:endCxn id="81" idx="0"/>
          </p:cNvCxnSpPr>
          <p:nvPr/>
        </p:nvCxnSpPr>
        <p:spPr>
          <a:xfrm>
            <a:off x="3210434" y="1823917"/>
            <a:ext cx="1304000" cy="16242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53DDA911-E9EB-4F15-8AB3-A56F650505B5}"/>
              </a:ext>
            </a:extLst>
          </p:cNvPr>
          <p:cNvCxnSpPr>
            <a:cxnSpLocks/>
          </p:cNvCxnSpPr>
          <p:nvPr/>
        </p:nvCxnSpPr>
        <p:spPr>
          <a:xfrm>
            <a:off x="3210432" y="1823917"/>
            <a:ext cx="0"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4" name="矩形 73">
            <a:extLst>
              <a:ext uri="{FF2B5EF4-FFF2-40B4-BE49-F238E27FC236}">
                <a16:creationId xmlns:a16="http://schemas.microsoft.com/office/drawing/2014/main" id="{86BC61BC-AACF-4441-865A-5C654C68732F}"/>
              </a:ext>
            </a:extLst>
          </p:cNvPr>
          <p:cNvSpPr/>
          <p:nvPr/>
        </p:nvSpPr>
        <p:spPr>
          <a:xfrm>
            <a:off x="2997803" y="2592951"/>
            <a:ext cx="424988"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a:t>
            </a:r>
          </a:p>
        </p:txBody>
      </p:sp>
      <p:sp>
        <p:nvSpPr>
          <p:cNvPr id="76" name="矩形 75">
            <a:extLst>
              <a:ext uri="{FF2B5EF4-FFF2-40B4-BE49-F238E27FC236}">
                <a16:creationId xmlns:a16="http://schemas.microsoft.com/office/drawing/2014/main" id="{EAB84A2F-9970-44CD-B6E6-57327A3414C3}"/>
              </a:ext>
            </a:extLst>
          </p:cNvPr>
          <p:cNvSpPr/>
          <p:nvPr/>
        </p:nvSpPr>
        <p:spPr>
          <a:xfrm>
            <a:off x="2146191" y="1945668"/>
            <a:ext cx="646331"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Sunny</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77" name="矩形 76">
            <a:extLst>
              <a:ext uri="{FF2B5EF4-FFF2-40B4-BE49-F238E27FC236}">
                <a16:creationId xmlns:a16="http://schemas.microsoft.com/office/drawing/2014/main" id="{D4F7CCA9-5818-4C02-8229-C7368BE55EF9}"/>
              </a:ext>
            </a:extLst>
          </p:cNvPr>
          <p:cNvSpPr/>
          <p:nvPr/>
        </p:nvSpPr>
        <p:spPr>
          <a:xfrm>
            <a:off x="2792522" y="1945668"/>
            <a:ext cx="83555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Overcast</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78" name="矩形 77">
            <a:extLst>
              <a:ext uri="{FF2B5EF4-FFF2-40B4-BE49-F238E27FC236}">
                <a16:creationId xmlns:a16="http://schemas.microsoft.com/office/drawing/2014/main" id="{74D9A062-599D-4E01-9566-C8DF65DEE7A3}"/>
              </a:ext>
            </a:extLst>
          </p:cNvPr>
          <p:cNvSpPr/>
          <p:nvPr/>
        </p:nvSpPr>
        <p:spPr>
          <a:xfrm>
            <a:off x="3617043" y="1945668"/>
            <a:ext cx="51167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Rain</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pic>
        <p:nvPicPr>
          <p:cNvPr id="2050" name="Picture 2" descr="免費矢量| 葉子">
            <a:extLst>
              <a:ext uri="{FF2B5EF4-FFF2-40B4-BE49-F238E27FC236}">
                <a16:creationId xmlns:a16="http://schemas.microsoft.com/office/drawing/2014/main" id="{F85D2A22-E488-4DD8-A05F-3775A139A74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868564" y="2831942"/>
            <a:ext cx="748479" cy="616181"/>
          </a:xfrm>
          <a:prstGeom prst="rect">
            <a:avLst/>
          </a:prstGeom>
          <a:noFill/>
          <a:extLst>
            <a:ext uri="{909E8E84-426E-40DD-AFC4-6F175D3DCCD1}">
              <a14:hiddenFill xmlns:a14="http://schemas.microsoft.com/office/drawing/2010/main">
                <a:solidFill>
                  <a:srgbClr val="FFFFFF"/>
                </a:solidFill>
              </a14:hiddenFill>
            </a:ext>
          </a:extLst>
        </p:spPr>
      </p:pic>
      <p:sp>
        <p:nvSpPr>
          <p:cNvPr id="56" name="矩形 55">
            <a:extLst>
              <a:ext uri="{FF2B5EF4-FFF2-40B4-BE49-F238E27FC236}">
                <a16:creationId xmlns:a16="http://schemas.microsoft.com/office/drawing/2014/main" id="{7065118D-1B66-4BA6-B036-D8BB2AE2AD02}"/>
              </a:ext>
            </a:extLst>
          </p:cNvPr>
          <p:cNvSpPr/>
          <p:nvPr/>
        </p:nvSpPr>
        <p:spPr>
          <a:xfrm>
            <a:off x="1176428" y="3448123"/>
            <a:ext cx="1218301" cy="411141"/>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Humidity</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57" name="直線單箭頭接點 56">
            <a:extLst>
              <a:ext uri="{FF2B5EF4-FFF2-40B4-BE49-F238E27FC236}">
                <a16:creationId xmlns:a16="http://schemas.microsoft.com/office/drawing/2014/main" id="{ACE13F91-9FAC-4C83-919B-2528FEA8B725}"/>
              </a:ext>
            </a:extLst>
          </p:cNvPr>
          <p:cNvCxnSpPr>
            <a:cxnSpLocks/>
          </p:cNvCxnSpPr>
          <p:nvPr/>
        </p:nvCxnSpPr>
        <p:spPr>
          <a:xfrm flipH="1">
            <a:off x="752868" y="3874888"/>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直線單箭頭接點 57">
            <a:extLst>
              <a:ext uri="{FF2B5EF4-FFF2-40B4-BE49-F238E27FC236}">
                <a16:creationId xmlns:a16="http://schemas.microsoft.com/office/drawing/2014/main" id="{59178ED8-51DE-4857-90D4-5ED703739080}"/>
              </a:ext>
            </a:extLst>
          </p:cNvPr>
          <p:cNvCxnSpPr>
            <a:cxnSpLocks/>
          </p:cNvCxnSpPr>
          <p:nvPr/>
        </p:nvCxnSpPr>
        <p:spPr>
          <a:xfrm>
            <a:off x="1774279" y="3859264"/>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矩形 58">
            <a:extLst>
              <a:ext uri="{FF2B5EF4-FFF2-40B4-BE49-F238E27FC236}">
                <a16:creationId xmlns:a16="http://schemas.microsoft.com/office/drawing/2014/main" id="{60DE3F7C-8010-4DF2-8865-7E6DDAB0F781}"/>
              </a:ext>
            </a:extLst>
          </p:cNvPr>
          <p:cNvSpPr/>
          <p:nvPr/>
        </p:nvSpPr>
        <p:spPr>
          <a:xfrm>
            <a:off x="779836" y="3946331"/>
            <a:ext cx="54373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High</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60" name="矩形 59">
            <a:extLst>
              <a:ext uri="{FF2B5EF4-FFF2-40B4-BE49-F238E27FC236}">
                <a16:creationId xmlns:a16="http://schemas.microsoft.com/office/drawing/2014/main" id="{54CB355B-9225-45D3-8D37-C000B11D2896}"/>
              </a:ext>
            </a:extLst>
          </p:cNvPr>
          <p:cNvSpPr/>
          <p:nvPr/>
        </p:nvSpPr>
        <p:spPr>
          <a:xfrm>
            <a:off x="2139938" y="3946331"/>
            <a:ext cx="745397"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Normal</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79" name="矩形 78">
            <a:extLst>
              <a:ext uri="{FF2B5EF4-FFF2-40B4-BE49-F238E27FC236}">
                <a16:creationId xmlns:a16="http://schemas.microsoft.com/office/drawing/2014/main" id="{A2E16690-6E54-4F8E-9E72-D74EEC807227}"/>
              </a:ext>
            </a:extLst>
          </p:cNvPr>
          <p:cNvSpPr/>
          <p:nvPr/>
        </p:nvSpPr>
        <p:spPr>
          <a:xfrm>
            <a:off x="2582107" y="4604654"/>
            <a:ext cx="424988"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a:t>
            </a:r>
          </a:p>
        </p:txBody>
      </p:sp>
      <p:sp>
        <p:nvSpPr>
          <p:cNvPr id="80" name="矩形 79">
            <a:extLst>
              <a:ext uri="{FF2B5EF4-FFF2-40B4-BE49-F238E27FC236}">
                <a16:creationId xmlns:a16="http://schemas.microsoft.com/office/drawing/2014/main" id="{B908EF93-FC39-46E0-9B75-2E50F58CED27}"/>
              </a:ext>
            </a:extLst>
          </p:cNvPr>
          <p:cNvSpPr/>
          <p:nvPr/>
        </p:nvSpPr>
        <p:spPr>
          <a:xfrm>
            <a:off x="473695" y="4576938"/>
            <a:ext cx="41069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1" name="矩形 80">
            <a:extLst>
              <a:ext uri="{FF2B5EF4-FFF2-40B4-BE49-F238E27FC236}">
                <a16:creationId xmlns:a16="http://schemas.microsoft.com/office/drawing/2014/main" id="{CD378CCC-AE15-4479-8670-78FD4E193101}"/>
              </a:ext>
            </a:extLst>
          </p:cNvPr>
          <p:cNvSpPr/>
          <p:nvPr/>
        </p:nvSpPr>
        <p:spPr>
          <a:xfrm>
            <a:off x="3905283" y="3448123"/>
            <a:ext cx="1218301" cy="411141"/>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Wind</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82" name="直線單箭頭接點 81">
            <a:extLst>
              <a:ext uri="{FF2B5EF4-FFF2-40B4-BE49-F238E27FC236}">
                <a16:creationId xmlns:a16="http://schemas.microsoft.com/office/drawing/2014/main" id="{EE822DE7-1CA2-424C-82DA-0D7397EC1C66}"/>
              </a:ext>
            </a:extLst>
          </p:cNvPr>
          <p:cNvCxnSpPr>
            <a:cxnSpLocks/>
          </p:cNvCxnSpPr>
          <p:nvPr/>
        </p:nvCxnSpPr>
        <p:spPr>
          <a:xfrm flipH="1">
            <a:off x="3481723" y="3874888"/>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4" name="直線單箭頭接點 83">
            <a:extLst>
              <a:ext uri="{FF2B5EF4-FFF2-40B4-BE49-F238E27FC236}">
                <a16:creationId xmlns:a16="http://schemas.microsoft.com/office/drawing/2014/main" id="{9EEF2D34-BC9E-4E78-8CD7-0C520C690A63}"/>
              </a:ext>
            </a:extLst>
          </p:cNvPr>
          <p:cNvCxnSpPr>
            <a:cxnSpLocks/>
          </p:cNvCxnSpPr>
          <p:nvPr/>
        </p:nvCxnSpPr>
        <p:spPr>
          <a:xfrm>
            <a:off x="4503134" y="3859264"/>
            <a:ext cx="1032709" cy="72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5" name="矩形 84">
            <a:extLst>
              <a:ext uri="{FF2B5EF4-FFF2-40B4-BE49-F238E27FC236}">
                <a16:creationId xmlns:a16="http://schemas.microsoft.com/office/drawing/2014/main" id="{9C405132-7E51-41D7-BF2D-5A8529CD043E}"/>
              </a:ext>
            </a:extLst>
          </p:cNvPr>
          <p:cNvSpPr/>
          <p:nvPr/>
        </p:nvSpPr>
        <p:spPr>
          <a:xfrm>
            <a:off x="3508691" y="3946331"/>
            <a:ext cx="68211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Strong</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86" name="矩形 85">
            <a:extLst>
              <a:ext uri="{FF2B5EF4-FFF2-40B4-BE49-F238E27FC236}">
                <a16:creationId xmlns:a16="http://schemas.microsoft.com/office/drawing/2014/main" id="{D08D55AA-FB10-4F2E-A101-184A6493036F}"/>
              </a:ext>
            </a:extLst>
          </p:cNvPr>
          <p:cNvSpPr/>
          <p:nvPr/>
        </p:nvSpPr>
        <p:spPr>
          <a:xfrm>
            <a:off x="4868793" y="3946331"/>
            <a:ext cx="600677"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Weak</a:t>
            </a:r>
            <a:endPar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87" name="矩形 86">
            <a:extLst>
              <a:ext uri="{FF2B5EF4-FFF2-40B4-BE49-F238E27FC236}">
                <a16:creationId xmlns:a16="http://schemas.microsoft.com/office/drawing/2014/main" id="{398DE5E0-26AB-48DF-867D-3F5580F53242}"/>
              </a:ext>
            </a:extLst>
          </p:cNvPr>
          <p:cNvSpPr/>
          <p:nvPr/>
        </p:nvSpPr>
        <p:spPr>
          <a:xfrm>
            <a:off x="5344882" y="4604654"/>
            <a:ext cx="424988"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8" name="矩形 87">
            <a:extLst>
              <a:ext uri="{FF2B5EF4-FFF2-40B4-BE49-F238E27FC236}">
                <a16:creationId xmlns:a16="http://schemas.microsoft.com/office/drawing/2014/main" id="{F617DC26-125C-4C10-9AB5-BA244AAE1110}"/>
              </a:ext>
            </a:extLst>
          </p:cNvPr>
          <p:cNvSpPr/>
          <p:nvPr/>
        </p:nvSpPr>
        <p:spPr>
          <a:xfrm>
            <a:off x="3202550" y="4576938"/>
            <a:ext cx="41069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94" name="Picture 2" descr="免費矢量| 葉子">
            <a:extLst>
              <a:ext uri="{FF2B5EF4-FFF2-40B4-BE49-F238E27FC236}">
                <a16:creationId xmlns:a16="http://schemas.microsoft.com/office/drawing/2014/main" id="{CC375F2B-3ED7-486E-9D66-131CB66BDC9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89206" y="4881653"/>
            <a:ext cx="748479" cy="61618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免費矢量| 葉子">
            <a:extLst>
              <a:ext uri="{FF2B5EF4-FFF2-40B4-BE49-F238E27FC236}">
                <a16:creationId xmlns:a16="http://schemas.microsoft.com/office/drawing/2014/main" id="{D5C85219-BEA9-4420-9C1E-35FC6CB365F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04800" y="4881653"/>
            <a:ext cx="748479" cy="616181"/>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descr="免費矢量| 葉子">
            <a:extLst>
              <a:ext uri="{FF2B5EF4-FFF2-40B4-BE49-F238E27FC236}">
                <a16:creationId xmlns:a16="http://schemas.microsoft.com/office/drawing/2014/main" id="{7FF2E45A-BAC3-44A4-AA01-639F32CE47F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101267" y="4881653"/>
            <a:ext cx="748479" cy="616181"/>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 descr="免費矢量| 葉子">
            <a:extLst>
              <a:ext uri="{FF2B5EF4-FFF2-40B4-BE49-F238E27FC236}">
                <a16:creationId xmlns:a16="http://schemas.microsoft.com/office/drawing/2014/main" id="{055F0235-A066-4FCA-9281-1B25118B851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57698" y="4881653"/>
            <a:ext cx="748479" cy="616181"/>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a:extLst>
              <a:ext uri="{FF2B5EF4-FFF2-40B4-BE49-F238E27FC236}">
                <a16:creationId xmlns:a16="http://schemas.microsoft.com/office/drawing/2014/main" id="{81179808-A4A9-4640-A228-3452EBDCFECC}"/>
              </a:ext>
            </a:extLst>
          </p:cNvPr>
          <p:cNvSpPr/>
          <p:nvPr/>
        </p:nvSpPr>
        <p:spPr>
          <a:xfrm>
            <a:off x="6366293" y="4853937"/>
            <a:ext cx="5026379"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If </a:t>
            </a:r>
            <a:r>
              <a:rPr kumimoji="0" lang="en-US" altLang="zh-TW" sz="1200" b="1" i="0" u="none" strike="noStrike" kern="1200" cap="none" spc="0" normalizeH="0" baseline="0" noProof="0" dirty="0">
                <a:ln>
                  <a:noFill/>
                </a:ln>
                <a:solidFill>
                  <a:srgbClr val="0070C0"/>
                </a:solidFill>
                <a:effectLst/>
                <a:uLnTx/>
                <a:uFillTx/>
                <a:latin typeface="Century Gothic" panose="020F0302020204030204"/>
                <a:ea typeface="新細明體" panose="02020500000000000000" pitchFamily="18" charset="-120"/>
                <a:cs typeface="+mn-cs"/>
              </a:rPr>
              <a:t>Outlook = Sunny </a:t>
            </a: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and </a:t>
            </a:r>
            <a:r>
              <a:rPr kumimoji="0" lang="en-US" altLang="zh-TW" sz="1200" b="1" i="0" u="none" strike="noStrike" kern="1200" cap="none" spc="0" normalizeH="0" baseline="0" noProof="0" dirty="0">
                <a:ln>
                  <a:noFill/>
                </a:ln>
                <a:solidFill>
                  <a:srgbClr val="0070C0"/>
                </a:solidFill>
                <a:effectLst/>
                <a:uLnTx/>
                <a:uFillTx/>
                <a:latin typeface="Century Gothic" panose="020F0302020204030204"/>
                <a:ea typeface="新細明體" panose="02020500000000000000" pitchFamily="18" charset="-120"/>
                <a:cs typeface="+mn-cs"/>
              </a:rPr>
              <a:t>Humidity = High </a:t>
            </a: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Then Play Tennis = </a:t>
            </a:r>
            <a:r>
              <a:rPr kumimoji="0" lang="en-US" altLang="zh-TW" sz="12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No</a:t>
            </a: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If </a:t>
            </a:r>
            <a:r>
              <a:rPr kumimoji="0" lang="en-US" altLang="zh-TW" sz="1200" b="1" i="0" u="none" strike="noStrike" kern="1200" cap="none" spc="0" normalizeH="0" baseline="0" noProof="0" dirty="0">
                <a:ln>
                  <a:noFill/>
                </a:ln>
                <a:solidFill>
                  <a:srgbClr val="0070C0"/>
                </a:solidFill>
                <a:effectLst/>
                <a:uLnTx/>
                <a:uFillTx/>
                <a:latin typeface="Century Gothic" panose="020F0302020204030204"/>
                <a:ea typeface="新細明體" panose="02020500000000000000" pitchFamily="18" charset="-120"/>
                <a:cs typeface="+mn-cs"/>
              </a:rPr>
              <a:t>Outlook = Sunny </a:t>
            </a: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and </a:t>
            </a:r>
            <a:r>
              <a:rPr kumimoji="0" lang="en-US" altLang="zh-TW" sz="1200" b="1" i="0" u="none" strike="noStrike" kern="1200" cap="none" spc="0" normalizeH="0" baseline="0" noProof="0" dirty="0">
                <a:ln>
                  <a:noFill/>
                </a:ln>
                <a:solidFill>
                  <a:srgbClr val="0070C0"/>
                </a:solidFill>
                <a:effectLst/>
                <a:uLnTx/>
                <a:uFillTx/>
                <a:latin typeface="Century Gothic" panose="020F0302020204030204"/>
                <a:ea typeface="新細明體" panose="02020500000000000000" pitchFamily="18" charset="-120"/>
                <a:cs typeface="+mn-cs"/>
              </a:rPr>
              <a:t>Humidity = Normal </a:t>
            </a: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Then Play Tennis = </a:t>
            </a:r>
            <a:r>
              <a:rPr kumimoji="0" lang="en-US" altLang="zh-TW" sz="1200" b="1" i="0" u="none" strike="noStrike" kern="1200" cap="none" spc="0" normalizeH="0" baseline="0" noProof="0" dirty="0">
                <a:ln>
                  <a:noFill/>
                </a:ln>
                <a:solidFill>
                  <a:srgbClr val="00B050"/>
                </a:solidFill>
                <a:effectLst/>
                <a:uLnTx/>
                <a:uFillTx/>
                <a:latin typeface="Century Gothic" panose="020F0302020204030204"/>
                <a:ea typeface="新細明體" panose="02020500000000000000" pitchFamily="18" charset="-120"/>
                <a:cs typeface="+mn-cs"/>
              </a:rPr>
              <a:t>Yes</a:t>
            </a: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If </a:t>
            </a:r>
            <a:r>
              <a:rPr kumimoji="0" lang="en-US" altLang="zh-TW" sz="1200" b="1" i="0" u="none" strike="noStrike" kern="1200" cap="none" spc="0" normalizeH="0" baseline="0" noProof="0" dirty="0">
                <a:ln>
                  <a:noFill/>
                </a:ln>
                <a:solidFill>
                  <a:srgbClr val="0070C0"/>
                </a:solidFill>
                <a:effectLst/>
                <a:uLnTx/>
                <a:uFillTx/>
                <a:latin typeface="Century Gothic" panose="020F0302020204030204"/>
                <a:ea typeface="新細明體" panose="02020500000000000000" pitchFamily="18" charset="-120"/>
                <a:cs typeface="+mn-cs"/>
              </a:rPr>
              <a:t>Outlook = Overcast </a:t>
            </a: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Then Play Tennis = </a:t>
            </a:r>
            <a:r>
              <a:rPr kumimoji="0" lang="en-US" altLang="zh-TW" sz="1200" b="1" i="0" u="none" strike="noStrike" kern="1200" cap="none" spc="0" normalizeH="0" baseline="0" noProof="0" dirty="0">
                <a:ln>
                  <a:noFill/>
                </a:ln>
                <a:solidFill>
                  <a:srgbClr val="00B050"/>
                </a:solidFill>
                <a:effectLst/>
                <a:uLnTx/>
                <a:uFillTx/>
                <a:latin typeface="Century Gothic" panose="020F0302020204030204"/>
                <a:ea typeface="新細明體" panose="02020500000000000000" pitchFamily="18" charset="-120"/>
                <a:cs typeface="+mn-cs"/>
              </a:rPr>
              <a:t>Yes</a:t>
            </a: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If </a:t>
            </a:r>
            <a:r>
              <a:rPr kumimoji="0" lang="en-US" altLang="zh-TW" sz="1200" b="1" i="0" u="none" strike="noStrike" kern="1200" cap="none" spc="0" normalizeH="0" baseline="0" noProof="0" dirty="0">
                <a:ln>
                  <a:noFill/>
                </a:ln>
                <a:solidFill>
                  <a:srgbClr val="0070C0"/>
                </a:solidFill>
                <a:effectLst/>
                <a:uLnTx/>
                <a:uFillTx/>
                <a:latin typeface="Century Gothic" panose="020F0302020204030204"/>
                <a:ea typeface="新細明體" panose="02020500000000000000" pitchFamily="18" charset="-120"/>
                <a:cs typeface="+mn-cs"/>
              </a:rPr>
              <a:t>Outlook = Rain </a:t>
            </a: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and </a:t>
            </a:r>
            <a:r>
              <a:rPr kumimoji="0" lang="en-US" altLang="zh-TW" sz="1200" b="1" i="0" u="none" strike="noStrike" kern="1200" cap="none" spc="0" normalizeH="0" baseline="0" noProof="0" dirty="0">
                <a:ln>
                  <a:noFill/>
                </a:ln>
                <a:solidFill>
                  <a:srgbClr val="0070C0"/>
                </a:solidFill>
                <a:effectLst/>
                <a:uLnTx/>
                <a:uFillTx/>
                <a:latin typeface="Century Gothic" panose="020F0302020204030204"/>
                <a:ea typeface="新細明體" panose="02020500000000000000" pitchFamily="18" charset="-120"/>
                <a:cs typeface="+mn-cs"/>
              </a:rPr>
              <a:t>Wind = Strong </a:t>
            </a: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Then Play Tennis = </a:t>
            </a:r>
            <a:r>
              <a:rPr kumimoji="0" lang="en-US" altLang="zh-TW" sz="12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No</a:t>
            </a: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If </a:t>
            </a:r>
            <a:r>
              <a:rPr kumimoji="0" lang="en-US" altLang="zh-TW" sz="1200" b="1" i="0" u="none" strike="noStrike" kern="1200" cap="none" spc="0" normalizeH="0" baseline="0" noProof="0" dirty="0">
                <a:ln>
                  <a:noFill/>
                </a:ln>
                <a:solidFill>
                  <a:srgbClr val="0070C0"/>
                </a:solidFill>
                <a:effectLst/>
                <a:uLnTx/>
                <a:uFillTx/>
                <a:latin typeface="Century Gothic" panose="020F0302020204030204"/>
                <a:ea typeface="新細明體" panose="02020500000000000000" pitchFamily="18" charset="-120"/>
                <a:cs typeface="+mn-cs"/>
              </a:rPr>
              <a:t>Outlook = Rain </a:t>
            </a: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and </a:t>
            </a:r>
            <a:r>
              <a:rPr kumimoji="0" lang="en-US" altLang="zh-TW" sz="1200" b="1" i="0" u="none" strike="noStrike" kern="1200" cap="none" spc="0" normalizeH="0" baseline="0" noProof="0" dirty="0">
                <a:ln>
                  <a:noFill/>
                </a:ln>
                <a:solidFill>
                  <a:srgbClr val="0070C0"/>
                </a:solidFill>
                <a:effectLst/>
                <a:uLnTx/>
                <a:uFillTx/>
                <a:latin typeface="Century Gothic" panose="020F0302020204030204"/>
                <a:ea typeface="新細明體" panose="02020500000000000000" pitchFamily="18" charset="-120"/>
                <a:cs typeface="+mn-cs"/>
              </a:rPr>
              <a:t>Wind = Weak </a:t>
            </a:r>
            <a:r>
              <a:rPr kumimoji="0" lang="en-US" altLang="zh-TW" sz="12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Then Play Tennis = </a:t>
            </a:r>
            <a:r>
              <a:rPr kumimoji="0" lang="en-US" altLang="zh-TW" sz="1200" b="1" i="0" u="none" strike="noStrike" kern="1200" cap="none" spc="0" normalizeH="0" baseline="0" noProof="0" dirty="0">
                <a:ln>
                  <a:noFill/>
                </a:ln>
                <a:solidFill>
                  <a:srgbClr val="00B050"/>
                </a:solidFill>
                <a:effectLst/>
                <a:uLnTx/>
                <a:uFillTx/>
                <a:latin typeface="Century Gothic" panose="020F0302020204030204"/>
                <a:ea typeface="新細明體" panose="02020500000000000000" pitchFamily="18" charset="-120"/>
                <a:cs typeface="+mn-cs"/>
              </a:rPr>
              <a:t>Yes</a:t>
            </a:r>
            <a:endParaRPr kumimoji="0" lang="zh-TW" altLang="en-US" sz="1200" b="1" i="0" u="none" strike="noStrike" kern="1200" cap="none" spc="0" normalizeH="0" baseline="0" noProof="0" dirty="0">
              <a:ln>
                <a:noFill/>
              </a:ln>
              <a:solidFill>
                <a:srgbClr val="00B050"/>
              </a:solidFill>
              <a:effectLst/>
              <a:uLnTx/>
              <a:uFillTx/>
              <a:latin typeface="Century Gothic" panose="020F0302020204030204"/>
              <a:ea typeface="新細明體" panose="02020500000000000000" pitchFamily="18" charset="-120"/>
              <a:cs typeface="+mn-cs"/>
            </a:endParaRPr>
          </a:p>
        </p:txBody>
      </p:sp>
      <p:sp>
        <p:nvSpPr>
          <p:cNvPr id="98" name="矩形 97">
            <a:extLst>
              <a:ext uri="{FF2B5EF4-FFF2-40B4-BE49-F238E27FC236}">
                <a16:creationId xmlns:a16="http://schemas.microsoft.com/office/drawing/2014/main" id="{2BFD8152-3644-4612-BEEC-C1C98CE04A3C}"/>
              </a:ext>
            </a:extLst>
          </p:cNvPr>
          <p:cNvSpPr/>
          <p:nvPr/>
        </p:nvSpPr>
        <p:spPr>
          <a:xfrm>
            <a:off x="6366293" y="4493391"/>
            <a:ext cx="3966340"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分類規則</a:t>
            </a: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4" name="矩形 23">
            <a:extLst>
              <a:ext uri="{FF2B5EF4-FFF2-40B4-BE49-F238E27FC236}">
                <a16:creationId xmlns:a16="http://schemas.microsoft.com/office/drawing/2014/main" id="{207DB8E2-B4C0-46F0-8FEE-94CC14CD1D48}"/>
              </a:ext>
            </a:extLst>
          </p:cNvPr>
          <p:cNvSpPr/>
          <p:nvPr/>
        </p:nvSpPr>
        <p:spPr>
          <a:xfrm>
            <a:off x="6106177" y="1362769"/>
            <a:ext cx="6084489" cy="1938992"/>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ID3</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演算法所使用的資訊獲利會</a:t>
            </a:r>
            <a:r>
              <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傾向選擇擁有許多不同數值的屬性 </a:t>
            </a:r>
            <a:endPar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例如：“產品編號”欄位中，每一個產品的產品編號皆不同。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若依產品編號進行分割，會產生出許多分支，且每一個分支都是很 單一的結果，其資訊獲利會最大。但這個屬性對於建立決策樹是沒 有意義的。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C4.5</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演算法利用屬性的</a:t>
            </a:r>
            <a:r>
              <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獲利比率</a:t>
            </a: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(Gain Ratio)</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克服問題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資訊獲利正規化</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。而求算某屬性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的獲利比率時，除資訊獲 利外，尚需計算該屬性的</a:t>
            </a:r>
            <a:r>
              <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分割資訊值</a:t>
            </a:r>
            <a:r>
              <a:rPr kumimoji="0" lang="en-US" altLang="zh-TW"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(Split Information)</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獲利比率</a:t>
            </a:r>
            <a:r>
              <a:rPr kumimoji="0" lang="en-US" altLang="zh-TW" sz="1200" b="0"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GainRatio</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 = Gain(S, A)/</a:t>
            </a:r>
            <a:r>
              <a:rPr kumimoji="0" lang="en-US" altLang="zh-TW" sz="1200" b="0"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SplitInfoA</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擁有最大獲利比例的屬性被設為分割屬性</a:t>
            </a:r>
          </a:p>
        </p:txBody>
      </p:sp>
      <p:pic>
        <p:nvPicPr>
          <p:cNvPr id="26" name="圖片 25">
            <a:extLst>
              <a:ext uri="{FF2B5EF4-FFF2-40B4-BE49-F238E27FC236}">
                <a16:creationId xmlns:a16="http://schemas.microsoft.com/office/drawing/2014/main" id="{042A6C60-71EB-4B4F-BFD4-25DEF744D6D3}"/>
              </a:ext>
            </a:extLst>
          </p:cNvPr>
          <p:cNvPicPr>
            <a:picLocks noChangeAspect="1"/>
          </p:cNvPicPr>
          <p:nvPr/>
        </p:nvPicPr>
        <p:blipFill>
          <a:blip r:embed="rId5"/>
          <a:stretch>
            <a:fillRect/>
          </a:stretch>
        </p:blipFill>
        <p:spPr>
          <a:xfrm>
            <a:off x="7382042" y="3486514"/>
            <a:ext cx="3149004" cy="634386"/>
          </a:xfrm>
          <a:prstGeom prst="rect">
            <a:avLst/>
          </a:prstGeom>
        </p:spPr>
      </p:pic>
    </p:spTree>
    <p:extLst>
      <p:ext uri="{BB962C8B-B14F-4D97-AF65-F5344CB8AC3E}">
        <p14:creationId xmlns:p14="http://schemas.microsoft.com/office/powerpoint/2010/main" val="265161024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演算法比較</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判斷預測結果是否有區分清楚，降低不純度，來衡量特徵對於判斷目標的幫助</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3" name="矩形: 圓角 12">
            <a:extLst>
              <a:ext uri="{FF2B5EF4-FFF2-40B4-BE49-F238E27FC236}">
                <a16:creationId xmlns:a16="http://schemas.microsoft.com/office/drawing/2014/main" id="{5641DEBA-9771-4294-8D46-E05EDA78D52F}"/>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99F9E931-BA29-4544-BC7A-77C66A0D388C}"/>
              </a:ext>
            </a:extLst>
          </p:cNvPr>
          <p:cNvSpPr/>
          <p:nvPr/>
        </p:nvSpPr>
        <p:spPr>
          <a:xfrm>
            <a:off x="-280461" y="1412776"/>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0EC9ADF6-DED7-475E-95E3-5318D707C479}"/>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pic>
        <p:nvPicPr>
          <p:cNvPr id="4" name="圖片 3">
            <a:extLst>
              <a:ext uri="{FF2B5EF4-FFF2-40B4-BE49-F238E27FC236}">
                <a16:creationId xmlns:a16="http://schemas.microsoft.com/office/drawing/2014/main" id="{649162DC-E9D5-4BB0-A3F9-07164AF9A083}"/>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304800" y="1547032"/>
            <a:ext cx="7106300" cy="2455333"/>
          </a:xfrm>
          <a:prstGeom prst="rect">
            <a:avLst/>
          </a:prstGeom>
        </p:spPr>
      </p:pic>
      <p:sp>
        <p:nvSpPr>
          <p:cNvPr id="6" name="笑臉 5">
            <a:extLst>
              <a:ext uri="{FF2B5EF4-FFF2-40B4-BE49-F238E27FC236}">
                <a16:creationId xmlns:a16="http://schemas.microsoft.com/office/drawing/2014/main" id="{0B34AC5D-720D-466C-9BDD-98E9A1C2B233}"/>
              </a:ext>
            </a:extLst>
          </p:cNvPr>
          <p:cNvSpPr/>
          <p:nvPr/>
        </p:nvSpPr>
        <p:spPr>
          <a:xfrm>
            <a:off x="5640137" y="3198032"/>
            <a:ext cx="246523" cy="246523"/>
          </a:xfrm>
          <a:prstGeom prst="smileyFace">
            <a:avLst/>
          </a:prstGeom>
          <a:solidFill>
            <a:srgbClr val="00B050"/>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笑臉 10">
            <a:extLst>
              <a:ext uri="{FF2B5EF4-FFF2-40B4-BE49-F238E27FC236}">
                <a16:creationId xmlns:a16="http://schemas.microsoft.com/office/drawing/2014/main" id="{2BF5B984-624B-405D-818C-AE8265E6EBDF}"/>
              </a:ext>
            </a:extLst>
          </p:cNvPr>
          <p:cNvSpPr/>
          <p:nvPr/>
        </p:nvSpPr>
        <p:spPr>
          <a:xfrm>
            <a:off x="7164577" y="3198032"/>
            <a:ext cx="246523" cy="246523"/>
          </a:xfrm>
          <a:prstGeom prst="smileyFace">
            <a:avLst/>
          </a:prstGeom>
          <a:solidFill>
            <a:srgbClr val="00B050"/>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 name="笑臉 11">
            <a:extLst>
              <a:ext uri="{FF2B5EF4-FFF2-40B4-BE49-F238E27FC236}">
                <a16:creationId xmlns:a16="http://schemas.microsoft.com/office/drawing/2014/main" id="{3EBD81FF-9931-4960-B355-0F40C9817721}"/>
              </a:ext>
            </a:extLst>
          </p:cNvPr>
          <p:cNvSpPr/>
          <p:nvPr/>
        </p:nvSpPr>
        <p:spPr>
          <a:xfrm>
            <a:off x="7164577" y="2414371"/>
            <a:ext cx="246523" cy="246523"/>
          </a:xfrm>
          <a:prstGeom prst="smileyFace">
            <a:avLst/>
          </a:prstGeom>
          <a:solidFill>
            <a:srgbClr val="00B050"/>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8D97668C-DA97-4551-BD86-0316E9B4C0C6}"/>
              </a:ext>
            </a:extLst>
          </p:cNvPr>
          <p:cNvSpPr/>
          <p:nvPr/>
        </p:nvSpPr>
        <p:spPr>
          <a:xfrm>
            <a:off x="6214534" y="6094719"/>
            <a:ext cx="6155267"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https://sid-sharma1990.medium.com/decision-tree-and-its-types-76db66644622</a:t>
            </a:r>
          </a:p>
        </p:txBody>
      </p:sp>
      <p:sp>
        <p:nvSpPr>
          <p:cNvPr id="10" name="矩形 9">
            <a:extLst>
              <a:ext uri="{FF2B5EF4-FFF2-40B4-BE49-F238E27FC236}">
                <a16:creationId xmlns:a16="http://schemas.microsoft.com/office/drawing/2014/main" id="{ED02A1E8-23CE-4839-8110-359E87AB76EE}"/>
              </a:ext>
            </a:extLst>
          </p:cNvPr>
          <p:cNvSpPr/>
          <p:nvPr/>
        </p:nvSpPr>
        <p:spPr>
          <a:xfrm>
            <a:off x="271398" y="4070161"/>
            <a:ext cx="7164127" cy="2123658"/>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C4.5</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是</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ID3</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決策樹演算法的進階版本，它在</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ID3</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的基礎上加入了以下兩個主要功能：</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處理連續屬性。</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改善對於具有多個不同值但不具代表性的屬性的處理方式。</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C5.0</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則是</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C4.5</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的商業化版本，專為處理大量數據集的分類問題而設計。</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這個版本在執行效率和記憶體使用上有做改進：</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採用</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Boosting</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技術來提升模型的準確性。</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消耗較少的</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系統資源和記憶體</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，從而提高計算速度。</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CART</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與</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ID3</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C4.5</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C5.0</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演算法的最大相異之處是其在 每一個節點上都是採用二分法，</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也就是一次只能夠有兩個子節點，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ID3</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C4.5</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C5.0</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則在每一個節點上可以產生不同數量的分枝。</a:t>
            </a:r>
          </a:p>
        </p:txBody>
      </p:sp>
      <p:pic>
        <p:nvPicPr>
          <p:cNvPr id="14" name="圖片 13">
            <a:extLst>
              <a:ext uri="{FF2B5EF4-FFF2-40B4-BE49-F238E27FC236}">
                <a16:creationId xmlns:a16="http://schemas.microsoft.com/office/drawing/2014/main" id="{45481ED9-A357-4024-98CE-D9F9A8A34979}"/>
              </a:ext>
            </a:extLst>
          </p:cNvPr>
          <p:cNvPicPr>
            <a:picLocks noChangeAspect="1"/>
          </p:cNvPicPr>
          <p:nvPr/>
        </p:nvPicPr>
        <p:blipFill>
          <a:blip r:embed="rId5"/>
          <a:stretch>
            <a:fillRect/>
          </a:stretch>
        </p:blipFill>
        <p:spPr>
          <a:xfrm>
            <a:off x="8025995" y="1798659"/>
            <a:ext cx="3751447" cy="2309737"/>
          </a:xfrm>
          <a:prstGeom prst="rect">
            <a:avLst/>
          </a:prstGeom>
        </p:spPr>
      </p:pic>
      <p:sp>
        <p:nvSpPr>
          <p:cNvPr id="16" name="文字方塊 15">
            <a:extLst>
              <a:ext uri="{FF2B5EF4-FFF2-40B4-BE49-F238E27FC236}">
                <a16:creationId xmlns:a16="http://schemas.microsoft.com/office/drawing/2014/main" id="{D9175743-A38E-4B6F-91F6-618E273DB884}"/>
              </a:ext>
            </a:extLst>
          </p:cNvPr>
          <p:cNvSpPr txBox="1"/>
          <p:nvPr/>
        </p:nvSpPr>
        <p:spPr>
          <a:xfrm>
            <a:off x="10468540" y="4189404"/>
            <a:ext cx="64953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CART</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B36A0652-34F8-4AC0-8C0A-99F99799813D}"/>
              </a:ext>
            </a:extLst>
          </p:cNvPr>
          <p:cNvSpPr txBox="1"/>
          <p:nvPr/>
        </p:nvSpPr>
        <p:spPr>
          <a:xfrm>
            <a:off x="8229720" y="4189404"/>
            <a:ext cx="144462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ID3, C4.5, C5.0</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75821084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597981A-5C40-4A8F-901C-52B406F0AA2A}"/>
              </a:ext>
            </a:extLst>
          </p:cNvPr>
          <p:cNvSpPr txBox="1"/>
          <p:nvPr/>
        </p:nvSpPr>
        <p:spPr>
          <a:xfrm>
            <a:off x="584157" y="1798659"/>
            <a:ext cx="5780784" cy="138499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避免過度適配資料 </a:t>
            </a:r>
            <a:endParaRPr kumimoji="0" lang="en-US" altLang="zh-TW" sz="1400" b="0"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合併連續值屬性 </a:t>
            </a:r>
            <a:endPar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屬性選擇指標的其它度量標準 </a:t>
            </a:r>
            <a:endPar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處理缺少屬性值的訓練範例 </a:t>
            </a:r>
            <a:endPar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處理不同代價的屬性 </a:t>
            </a:r>
            <a:endPar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決策樹的可量度性</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6" name="標題 1">
            <a:extLst>
              <a:ext uri="{FF2B5EF4-FFF2-40B4-BE49-F238E27FC236}">
                <a16:creationId xmlns:a16="http://schemas.microsoft.com/office/drawing/2014/main" id="{C90BB41C-6508-41FC-8186-0AFA6CAA86CA}"/>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Decision Tree</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常見問題</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DC3AA01A-7CF6-4E79-9068-A03849D18BA4}"/>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9" name="矩形: 圓角 8">
            <a:extLst>
              <a:ext uri="{FF2B5EF4-FFF2-40B4-BE49-F238E27FC236}">
                <a16:creationId xmlns:a16="http://schemas.microsoft.com/office/drawing/2014/main" id="{B0E5EF9A-47E4-48BB-9350-2529DF14A1AD}"/>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pic>
        <p:nvPicPr>
          <p:cNvPr id="10" name="圖片 9">
            <a:extLst>
              <a:ext uri="{FF2B5EF4-FFF2-40B4-BE49-F238E27FC236}">
                <a16:creationId xmlns:a16="http://schemas.microsoft.com/office/drawing/2014/main" id="{9E7D94C5-F24C-4DED-8E6B-AF2AA476FDEB}"/>
              </a:ext>
            </a:extLst>
          </p:cNvPr>
          <p:cNvPicPr>
            <a:picLocks noChangeAspect="1"/>
          </p:cNvPicPr>
          <p:nvPr/>
        </p:nvPicPr>
        <p:blipFill>
          <a:blip r:embed="rId2"/>
          <a:stretch>
            <a:fillRect/>
          </a:stretch>
        </p:blipFill>
        <p:spPr>
          <a:xfrm>
            <a:off x="519907" y="3862217"/>
            <a:ext cx="642694" cy="642694"/>
          </a:xfrm>
          <a:prstGeom prst="rect">
            <a:avLst/>
          </a:prstGeom>
        </p:spPr>
      </p:pic>
      <p:sp>
        <p:nvSpPr>
          <p:cNvPr id="11" name="矩形 10">
            <a:extLst>
              <a:ext uri="{FF2B5EF4-FFF2-40B4-BE49-F238E27FC236}">
                <a16:creationId xmlns:a16="http://schemas.microsoft.com/office/drawing/2014/main" id="{EC0C869D-F5C9-43B8-AD96-71AB6BAC5CEC}"/>
              </a:ext>
            </a:extLst>
          </p:cNvPr>
          <p:cNvSpPr/>
          <p:nvPr/>
        </p:nvSpPr>
        <p:spPr>
          <a:xfrm>
            <a:off x="449004" y="3429000"/>
            <a:ext cx="5544616" cy="1616747"/>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 name="文字方塊 11">
            <a:extLst>
              <a:ext uri="{FF2B5EF4-FFF2-40B4-BE49-F238E27FC236}">
                <a16:creationId xmlns:a16="http://schemas.microsoft.com/office/drawing/2014/main" id="{6ECAF055-0908-4385-BB98-C777E1BD2B13}"/>
              </a:ext>
            </a:extLst>
          </p:cNvPr>
          <p:cNvSpPr txBox="1"/>
          <p:nvPr/>
        </p:nvSpPr>
        <p:spPr>
          <a:xfrm>
            <a:off x="1162602" y="3429000"/>
            <a:ext cx="4687002" cy="16004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有些決策樹演算法對空缺值的容忍度較高，但一般會建議能補值就補值，效果肯定會提升</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過度配適是指模型對於範例的過度訓練，導致模型記住的不是訓練資料的一般特性，反而是訓練資料的局部特性。對測試樣本的分類將會變得很不精確</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 name="矩形 1">
            <a:extLst>
              <a:ext uri="{FF2B5EF4-FFF2-40B4-BE49-F238E27FC236}">
                <a16:creationId xmlns:a16="http://schemas.microsoft.com/office/drawing/2014/main" id="{09E37808-2FBE-4953-8E90-A6C3229A354A}"/>
              </a:ext>
            </a:extLst>
          </p:cNvPr>
          <p:cNvSpPr/>
          <p:nvPr/>
        </p:nvSpPr>
        <p:spPr>
          <a:xfrm>
            <a:off x="745067" y="1363133"/>
            <a:ext cx="4089400" cy="43552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常見問題</a:t>
            </a:r>
          </a:p>
        </p:txBody>
      </p:sp>
      <p:pic>
        <p:nvPicPr>
          <p:cNvPr id="5122" name="Picture 2" descr="Overfitting, regularization, and early stopping | Machine Learning | Google  for Developers">
            <a:extLst>
              <a:ext uri="{FF2B5EF4-FFF2-40B4-BE49-F238E27FC236}">
                <a16:creationId xmlns:a16="http://schemas.microsoft.com/office/drawing/2014/main" id="{A3AC033A-71F1-47BA-A059-C2F0C183BB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6067" y="4281660"/>
            <a:ext cx="4014890" cy="1886684"/>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直線接點 12">
            <a:extLst>
              <a:ext uri="{FF2B5EF4-FFF2-40B4-BE49-F238E27FC236}">
                <a16:creationId xmlns:a16="http://schemas.microsoft.com/office/drawing/2014/main" id="{D082298F-4F09-475E-B9DB-A14126A8C9B4}"/>
              </a:ext>
            </a:extLst>
          </p:cNvPr>
          <p:cNvCxnSpPr>
            <a:cxnSpLocks/>
          </p:cNvCxnSpPr>
          <p:nvPr/>
        </p:nvCxnSpPr>
        <p:spPr>
          <a:xfrm>
            <a:off x="7865533" y="4724400"/>
            <a:ext cx="0" cy="1443944"/>
          </a:xfrm>
          <a:prstGeom prst="line">
            <a:avLst/>
          </a:prstGeom>
          <a:ln w="28575">
            <a:solidFill>
              <a:srgbClr val="C00000"/>
            </a:solidFill>
            <a:prstDash val="lgDash"/>
          </a:ln>
        </p:spPr>
        <p:style>
          <a:lnRef idx="1">
            <a:schemeClr val="accent1"/>
          </a:lnRef>
          <a:fillRef idx="0">
            <a:schemeClr val="accent1"/>
          </a:fillRef>
          <a:effectRef idx="0">
            <a:schemeClr val="accent1"/>
          </a:effectRef>
          <a:fontRef idx="minor">
            <a:schemeClr val="tx1"/>
          </a:fontRef>
        </p:style>
      </p:cxnSp>
      <p:pic>
        <p:nvPicPr>
          <p:cNvPr id="5124" name="Picture 4" descr="Sklearn Tutorial: Module 5. Decision trees are actually simple. | by Yoann  Mocquin | Towards Data Science">
            <a:extLst>
              <a:ext uri="{FF2B5EF4-FFF2-40B4-BE49-F238E27FC236}">
                <a16:creationId xmlns:a16="http://schemas.microsoft.com/office/drawing/2014/main" id="{B6019DE3-BC3D-4F61-A30A-C42183005715}"/>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198382" y="1326066"/>
            <a:ext cx="5714995" cy="2857498"/>
          </a:xfrm>
          <a:prstGeom prst="rect">
            <a:avLst/>
          </a:prstGeom>
          <a:noFill/>
          <a:extLst>
            <a:ext uri="{909E8E84-426E-40DD-AFC4-6F175D3DCCD1}">
              <a14:hiddenFill xmlns:a14="http://schemas.microsoft.com/office/drawing/2010/main">
                <a:solidFill>
                  <a:srgbClr val="FFFFFF"/>
                </a:solidFill>
              </a14:hiddenFill>
            </a:ext>
          </a:extLst>
        </p:spPr>
      </p:pic>
      <p:sp>
        <p:nvSpPr>
          <p:cNvPr id="16" name="文字方塊 15">
            <a:extLst>
              <a:ext uri="{FF2B5EF4-FFF2-40B4-BE49-F238E27FC236}">
                <a16:creationId xmlns:a16="http://schemas.microsoft.com/office/drawing/2014/main" id="{3FC1529C-BB99-4F39-8A59-9B36FD18DFCE}"/>
              </a:ext>
            </a:extLst>
          </p:cNvPr>
          <p:cNvSpPr txBox="1"/>
          <p:nvPr/>
        </p:nvSpPr>
        <p:spPr>
          <a:xfrm>
            <a:off x="8186302" y="4982955"/>
            <a:ext cx="29546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紅虛線以後都爛掉，過擬合</a:t>
            </a:r>
          </a:p>
        </p:txBody>
      </p:sp>
      <p:sp>
        <p:nvSpPr>
          <p:cNvPr id="17" name="矩形 16">
            <a:extLst>
              <a:ext uri="{FF2B5EF4-FFF2-40B4-BE49-F238E27FC236}">
                <a16:creationId xmlns:a16="http://schemas.microsoft.com/office/drawing/2014/main" id="{799F4AF8-35B1-40BC-849D-3EE570601355}"/>
              </a:ext>
            </a:extLst>
          </p:cNvPr>
          <p:cNvSpPr/>
          <p:nvPr/>
        </p:nvSpPr>
        <p:spPr>
          <a:xfrm>
            <a:off x="458103" y="5274784"/>
            <a:ext cx="5544615"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導致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overfitting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的原因</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訓練範例含有</a:t>
            </a:r>
            <a:r>
              <a:rPr kumimoji="0" lang="zh-TW" altLang="en-US" sz="12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雜訊</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和</a:t>
            </a:r>
            <a:r>
              <a:rPr kumimoji="0" lang="zh-TW" altLang="en-US" sz="12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離異值</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當訓練數據沒有雜訊時，過度適配也有可能發生，特別是當訓練範例的數量太少，使得某一些屬性“恰巧”可以很好地分割目前 的訓練範例，但卻與實際的狀況並無太多關係</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32146838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避免過擬合</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剪枝</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避免決策樹過擬合 </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(Overfitting) </a:t>
            </a: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中的大多數將最終變得多餘，並且不會提高模型的準確性。</a:t>
            </a:r>
          </a:p>
        </p:txBody>
      </p:sp>
      <p:sp>
        <p:nvSpPr>
          <p:cNvPr id="8" name="矩形: 圓角 7">
            <a:extLst>
              <a:ext uri="{FF2B5EF4-FFF2-40B4-BE49-F238E27FC236}">
                <a16:creationId xmlns:a16="http://schemas.microsoft.com/office/drawing/2014/main" id="{9E878027-321D-4131-ADA9-F696DF26FE77}"/>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principle</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 name="矩形: 圓角 8">
            <a:extLst>
              <a:ext uri="{FF2B5EF4-FFF2-40B4-BE49-F238E27FC236}">
                <a16:creationId xmlns:a16="http://schemas.microsoft.com/office/drawing/2014/main" id="{C36931ED-2279-4484-A09B-76290F80E13A}"/>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pic>
        <p:nvPicPr>
          <p:cNvPr id="2" name="圖片 1">
            <a:extLst>
              <a:ext uri="{FF2B5EF4-FFF2-40B4-BE49-F238E27FC236}">
                <a16:creationId xmlns:a16="http://schemas.microsoft.com/office/drawing/2014/main" id="{4E570F57-030A-4FDA-8567-C8C6B252A14F}"/>
              </a:ext>
            </a:extLst>
          </p:cNvPr>
          <p:cNvPicPr>
            <a:picLocks noChangeAspect="1"/>
          </p:cNvPicPr>
          <p:nvPr/>
        </p:nvPicPr>
        <p:blipFill>
          <a:blip r:embed="rId3"/>
          <a:stretch>
            <a:fillRect/>
          </a:stretch>
        </p:blipFill>
        <p:spPr>
          <a:xfrm>
            <a:off x="7025319" y="1615684"/>
            <a:ext cx="3676548" cy="4614443"/>
          </a:xfrm>
          <a:prstGeom prst="rect">
            <a:avLst/>
          </a:prstGeom>
        </p:spPr>
      </p:pic>
      <p:pic>
        <p:nvPicPr>
          <p:cNvPr id="4" name="圖片 3">
            <a:extLst>
              <a:ext uri="{FF2B5EF4-FFF2-40B4-BE49-F238E27FC236}">
                <a16:creationId xmlns:a16="http://schemas.microsoft.com/office/drawing/2014/main" id="{6743A958-2530-486B-96AE-FEF9380686F0}"/>
              </a:ext>
            </a:extLst>
          </p:cNvPr>
          <p:cNvPicPr>
            <a:picLocks noChangeAspect="1"/>
          </p:cNvPicPr>
          <p:nvPr/>
        </p:nvPicPr>
        <p:blipFill>
          <a:blip r:embed="rId4"/>
          <a:stretch>
            <a:fillRect/>
          </a:stretch>
        </p:blipFill>
        <p:spPr>
          <a:xfrm>
            <a:off x="425450" y="1685022"/>
            <a:ext cx="5670550" cy="3136900"/>
          </a:xfrm>
          <a:prstGeom prst="rect">
            <a:avLst/>
          </a:prstGeom>
        </p:spPr>
      </p:pic>
      <p:sp>
        <p:nvSpPr>
          <p:cNvPr id="5" name="矩形 4">
            <a:extLst>
              <a:ext uri="{FF2B5EF4-FFF2-40B4-BE49-F238E27FC236}">
                <a16:creationId xmlns:a16="http://schemas.microsoft.com/office/drawing/2014/main" id="{B6A7542D-43B0-41FB-A096-4AB40E98B619}"/>
              </a:ext>
            </a:extLst>
          </p:cNvPr>
          <p:cNvSpPr/>
          <p:nvPr/>
        </p:nvSpPr>
        <p:spPr>
          <a:xfrm>
            <a:off x="425450" y="5024933"/>
            <a:ext cx="5441950" cy="646331"/>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決策樹的</a:t>
            </a:r>
            <a:r>
              <a:rPr kumimoji="0" lang="zh-TW" altLang="en-US" sz="12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複雜性定義為樹中的分裂數</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剪枝是一種去除這種分裂冗餘的技術，即修剪樹中不必要的分裂。 剪 枝將樹的一部分從嚴格決策邊界壓縮為更平滑和更通用的樹，從而有 效地降低樹的複雜性</a:t>
            </a:r>
          </a:p>
        </p:txBody>
      </p:sp>
      <p:sp>
        <p:nvSpPr>
          <p:cNvPr id="10" name="矩形 9">
            <a:extLst>
              <a:ext uri="{FF2B5EF4-FFF2-40B4-BE49-F238E27FC236}">
                <a16:creationId xmlns:a16="http://schemas.microsoft.com/office/drawing/2014/main" id="{1E4D4761-29F8-4565-BEC2-69A5F70AF1F5}"/>
              </a:ext>
            </a:extLst>
          </p:cNvPr>
          <p:cNvSpPr/>
          <p:nvPr/>
        </p:nvSpPr>
        <p:spPr>
          <a:xfrm>
            <a:off x="464660" y="5768462"/>
            <a:ext cx="5402740" cy="461665"/>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預剪枝：邊建立決策樹邊進行剪枝操作</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實用</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後剪枝：當建立完決策樹後，再進行剪枝</a:t>
            </a:r>
          </a:p>
        </p:txBody>
      </p:sp>
    </p:spTree>
    <p:extLst>
      <p:ext uri="{BB962C8B-B14F-4D97-AF65-F5344CB8AC3E}">
        <p14:creationId xmlns:p14="http://schemas.microsoft.com/office/powerpoint/2010/main" val="37809084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597981A-5C40-4A8F-901C-52B406F0AA2A}"/>
              </a:ext>
            </a:extLst>
          </p:cNvPr>
          <p:cNvSpPr txBox="1"/>
          <p:nvPr/>
        </p:nvSpPr>
        <p:spPr>
          <a:xfrm>
            <a:off x="584157" y="1933067"/>
            <a:ext cx="5350976" cy="160043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從資料找出定律時，該定律愈複雜愈能詳細說明該資料。因為該定律是以該資料為基礎而找出的。 </a:t>
            </a: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但是定律必須能夠適用到其他不同的資料，才有其價值。太過複雜的定律，由於過度受到其基礎資料的影響，所以可能會變成該定律無法適用到其他資料。 </a:t>
            </a: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6" name="標題 1">
            <a:extLst>
              <a:ext uri="{FF2B5EF4-FFF2-40B4-BE49-F238E27FC236}">
                <a16:creationId xmlns:a16="http://schemas.microsoft.com/office/drawing/2014/main" id="{C90BB41C-6508-41FC-8186-0AFA6CAA86CA}"/>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一些模型挑選上的心法</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DC3AA01A-7CF6-4E79-9068-A03849D18BA4}"/>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9" name="矩形: 圓角 8">
            <a:extLst>
              <a:ext uri="{FF2B5EF4-FFF2-40B4-BE49-F238E27FC236}">
                <a16:creationId xmlns:a16="http://schemas.microsoft.com/office/drawing/2014/main" id="{B0E5EF9A-47E4-48BB-9350-2529DF14A1AD}"/>
              </a:ext>
            </a:extLst>
          </p:cNvPr>
          <p:cNvSpPr/>
          <p:nvPr/>
        </p:nvSpPr>
        <p:spPr>
          <a:xfrm>
            <a:off x="191344" y="116631"/>
            <a:ext cx="122413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Decision Tree</a:t>
            </a:r>
          </a:p>
        </p:txBody>
      </p:sp>
      <p:sp>
        <p:nvSpPr>
          <p:cNvPr id="2" name="矩形 1">
            <a:extLst>
              <a:ext uri="{FF2B5EF4-FFF2-40B4-BE49-F238E27FC236}">
                <a16:creationId xmlns:a16="http://schemas.microsoft.com/office/drawing/2014/main" id="{09E37808-2FBE-4953-8E90-A6C3229A354A}"/>
              </a:ext>
            </a:extLst>
          </p:cNvPr>
          <p:cNvSpPr/>
          <p:nvPr/>
        </p:nvSpPr>
        <p:spPr>
          <a:xfrm>
            <a:off x="745067" y="1363133"/>
            <a:ext cx="5190066" cy="43552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大方向</a:t>
            </a:r>
          </a:p>
        </p:txBody>
      </p:sp>
      <p:pic>
        <p:nvPicPr>
          <p:cNvPr id="3" name="圖片 2">
            <a:extLst>
              <a:ext uri="{FF2B5EF4-FFF2-40B4-BE49-F238E27FC236}">
                <a16:creationId xmlns:a16="http://schemas.microsoft.com/office/drawing/2014/main" id="{FE1A7F15-6B0B-468C-9A3E-84AECD6875B9}"/>
              </a:ext>
            </a:extLst>
          </p:cNvPr>
          <p:cNvPicPr>
            <a:picLocks noChangeAspect="1"/>
          </p:cNvPicPr>
          <p:nvPr/>
        </p:nvPicPr>
        <p:blipFill>
          <a:blip r:embed="rId2"/>
          <a:stretch>
            <a:fillRect/>
          </a:stretch>
        </p:blipFill>
        <p:spPr>
          <a:xfrm>
            <a:off x="6096000" y="1711325"/>
            <a:ext cx="5898897" cy="3540380"/>
          </a:xfrm>
          <a:prstGeom prst="rect">
            <a:avLst/>
          </a:prstGeom>
        </p:spPr>
      </p:pic>
      <p:sp>
        <p:nvSpPr>
          <p:cNvPr id="18" name="矩形 17">
            <a:extLst>
              <a:ext uri="{FF2B5EF4-FFF2-40B4-BE49-F238E27FC236}">
                <a16:creationId xmlns:a16="http://schemas.microsoft.com/office/drawing/2014/main" id="{0E04EEE0-B300-4ED0-892B-77EFABFC0EEB}"/>
              </a:ext>
            </a:extLst>
          </p:cNvPr>
          <p:cNvSpPr/>
          <p:nvPr/>
        </p:nvSpPr>
        <p:spPr>
          <a:xfrm>
            <a:off x="745067" y="4070161"/>
            <a:ext cx="5122334" cy="2123658"/>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最優秀的模型，通常是用最少的參數解釋最複雜的道理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心法</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極簡</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且能泛用到其他的資料集，從商用的角度出發，成果能夠再現才是大家關注的焦點。業界在乎的是穩定性和泛化能力。</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另外有一派的人認為就是因為現實太過複雜，已無法用一般規則解釋清楚，模型的可解釋不重要，也因此黑盒模型才得以被運用。</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所以這部份就見仁見智。原則上能夠解釋出原因的統計機器模型會比較踏實一點。</a:t>
            </a:r>
            <a:r>
              <a:rPr kumimoji="0" lang="en-US" altLang="zh-TW" sz="1200" b="1"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xd</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3">
            <a:extLst>
              <a:ext uri="{FF2B5EF4-FFF2-40B4-BE49-F238E27FC236}">
                <a16:creationId xmlns:a16="http://schemas.microsoft.com/office/drawing/2014/main" id="{2866469E-F48E-4312-97EA-00743167B85B}"/>
              </a:ext>
            </a:extLst>
          </p:cNvPr>
          <p:cNvSpPr/>
          <p:nvPr/>
        </p:nvSpPr>
        <p:spPr>
          <a:xfrm>
            <a:off x="6324601" y="5694343"/>
            <a:ext cx="570060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https://www.infoq.cn/article/xiytqjiic5spsp04adk9</a:t>
            </a:r>
          </a:p>
        </p:txBody>
      </p:sp>
    </p:spTree>
    <p:extLst>
      <p:ext uri="{BB962C8B-B14F-4D97-AF65-F5344CB8AC3E}">
        <p14:creationId xmlns:p14="http://schemas.microsoft.com/office/powerpoint/2010/main" val="285004811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597981A-5C40-4A8F-901C-52B406F0AA2A}"/>
              </a:ext>
            </a:extLst>
          </p:cNvPr>
          <p:cNvSpPr txBox="1"/>
          <p:nvPr/>
        </p:nvSpPr>
        <p:spPr>
          <a:xfrm>
            <a:off x="584156" y="1412776"/>
            <a:ext cx="10160043" cy="246221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優點</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易於理解和解釋，可以視覺化分析，容易提取出規則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可同時處理連續型和不連續數據</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(CART)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較適合處理有缺失屬性的樣本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測試數據時，運行速度較快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在相對短的時間內，能夠對大型數據做出可行，且效果良好的結果</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缺點</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易發生過擬合（隨機森林可以很大程度上減少過擬合</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易忽略數據集中屬性的相互關聯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對於各類別樣本數量不一致的數據，在決策樹中，進行屬性劃分時， 不同的判定准則會帶來不同的屬性選擇傾向</a:t>
            </a:r>
          </a:p>
        </p:txBody>
      </p:sp>
      <p:sp>
        <p:nvSpPr>
          <p:cNvPr id="6" name="標題 1">
            <a:extLst>
              <a:ext uri="{FF2B5EF4-FFF2-40B4-BE49-F238E27FC236}">
                <a16:creationId xmlns:a16="http://schemas.microsoft.com/office/drawing/2014/main" id="{C90BB41C-6508-41FC-8186-0AFA6CAA86CA}"/>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Decision Tree</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總結</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DC3AA01A-7CF6-4E79-9068-A03849D18BA4}"/>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16257341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lang="en-US" altLang="zh-TW" sz="3200" b="1" dirty="0">
                <a:latin typeface="微軟正黑體" panose="020B0604030504040204" pitchFamily="34" charset="-120"/>
                <a:ea typeface="微軟正黑體" panose="020B0604030504040204" pitchFamily="34" charset="-120"/>
              </a:rPr>
              <a:t>Decision tree regression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visualized in 3D </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支持向量機</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(SVM)</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，透過核函數將非線性點提升到高維空間進行線性分割處理，對於非線性資料具有良好的適配性</a:t>
            </a:r>
          </a:p>
        </p:txBody>
      </p:sp>
      <p:sp>
        <p:nvSpPr>
          <p:cNvPr id="33" name="矩形: 圓角 32">
            <a:extLst>
              <a:ext uri="{FF2B5EF4-FFF2-40B4-BE49-F238E27FC236}">
                <a16:creationId xmlns:a16="http://schemas.microsoft.com/office/drawing/2014/main" id="{1FB7CAA0-7BE3-49C9-8CDF-0D45422D8458}"/>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altLang="zh-TW" sz="1200" b="1" dirty="0">
                <a:solidFill>
                  <a:srgbClr val="D8D8D8">
                    <a:lumMod val="10000"/>
                  </a:srgbClr>
                </a:solidFill>
              </a:rPr>
              <a:t>Decision Tree Regression</a:t>
            </a:r>
          </a:p>
        </p:txBody>
      </p:sp>
      <p:pic>
        <p:nvPicPr>
          <p:cNvPr id="5" name="圖片 4">
            <a:extLst>
              <a:ext uri="{FF2B5EF4-FFF2-40B4-BE49-F238E27FC236}">
                <a16:creationId xmlns:a16="http://schemas.microsoft.com/office/drawing/2014/main" id="{9A27000B-CEB1-47CB-A71E-A217FC801FB9}"/>
              </a:ext>
            </a:extLst>
          </p:cNvPr>
          <p:cNvPicPr>
            <a:picLocks noChangeAspect="1"/>
          </p:cNvPicPr>
          <p:nvPr/>
        </p:nvPicPr>
        <p:blipFill>
          <a:blip r:embed="rId3"/>
          <a:stretch>
            <a:fillRect/>
          </a:stretch>
        </p:blipFill>
        <p:spPr>
          <a:xfrm>
            <a:off x="6508378" y="1228725"/>
            <a:ext cx="4491318" cy="2523391"/>
          </a:xfrm>
          <a:prstGeom prst="rect">
            <a:avLst/>
          </a:prstGeom>
        </p:spPr>
      </p:pic>
      <p:pic>
        <p:nvPicPr>
          <p:cNvPr id="8" name="圖片 7">
            <a:extLst>
              <a:ext uri="{FF2B5EF4-FFF2-40B4-BE49-F238E27FC236}">
                <a16:creationId xmlns:a16="http://schemas.microsoft.com/office/drawing/2014/main" id="{9A8AD21E-5D3D-4843-BD38-F2C19C877235}"/>
              </a:ext>
            </a:extLst>
          </p:cNvPr>
          <p:cNvPicPr>
            <a:picLocks noChangeAspect="1"/>
          </p:cNvPicPr>
          <p:nvPr/>
        </p:nvPicPr>
        <p:blipFill>
          <a:blip r:embed="rId4"/>
          <a:stretch>
            <a:fillRect/>
          </a:stretch>
        </p:blipFill>
        <p:spPr>
          <a:xfrm>
            <a:off x="1111620" y="1299882"/>
            <a:ext cx="4772959" cy="4905877"/>
          </a:xfrm>
          <a:prstGeom prst="rect">
            <a:avLst/>
          </a:prstGeom>
        </p:spPr>
      </p:pic>
      <p:pic>
        <p:nvPicPr>
          <p:cNvPr id="9" name="圖片 8">
            <a:extLst>
              <a:ext uri="{FF2B5EF4-FFF2-40B4-BE49-F238E27FC236}">
                <a16:creationId xmlns:a16="http://schemas.microsoft.com/office/drawing/2014/main" id="{60621A00-8660-466B-8B71-5E476216725E}"/>
              </a:ext>
            </a:extLst>
          </p:cNvPr>
          <p:cNvPicPr>
            <a:picLocks noChangeAspect="1"/>
          </p:cNvPicPr>
          <p:nvPr/>
        </p:nvPicPr>
        <p:blipFill>
          <a:blip r:embed="rId5"/>
          <a:stretch>
            <a:fillRect/>
          </a:stretch>
        </p:blipFill>
        <p:spPr>
          <a:xfrm>
            <a:off x="6463557" y="3752116"/>
            <a:ext cx="4751294" cy="2586630"/>
          </a:xfrm>
          <a:prstGeom prst="rect">
            <a:avLst/>
          </a:prstGeom>
        </p:spPr>
      </p:pic>
    </p:spTree>
    <p:extLst>
      <p:ext uri="{BB962C8B-B14F-4D97-AF65-F5344CB8AC3E}">
        <p14:creationId xmlns:p14="http://schemas.microsoft.com/office/powerpoint/2010/main" val="29288143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Decision Tree Introduction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292A"/>
                </a:solidFill>
                <a:effectLst/>
                <a:uLnTx/>
                <a:uFillTx/>
                <a:latin typeface="微軟正黑體" panose="020B0604030504040204" pitchFamily="34" charset="-120"/>
                <a:ea typeface="微軟正黑體" panose="020B0604030504040204" pitchFamily="34" charset="-120"/>
                <a:cs typeface="+mn-cs"/>
              </a:rPr>
              <a:t>Demystifying Cross-Entropy: A Key Concept for Understanding Classification in Machine Learning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hlinkClick r:id="rId2"/>
              </a:rPr>
              <a:t>https://medium.com/@nikitamalviya/demystifying-cross-entropy-a-key-concept-for-understanding-classification-in-machine-learning-84efb0842fbd</a:t>
            </a:r>
            <a:endParaRPr kumimoji="0" lang="en-US" altLang="zh-TW" sz="12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27292A"/>
                </a:solidFill>
                <a:effectLst/>
                <a:uLnTx/>
                <a:uFillTx/>
                <a:latin typeface="微軟正黑體" panose="020B0604030504040204" pitchFamily="34" charset="-120"/>
                <a:ea typeface="微軟正黑體" panose="020B0604030504040204" pitchFamily="34" charset="-120"/>
                <a:cs typeface="+mn-cs"/>
              </a:rPr>
              <a:t>機器學習筆記</a:t>
            </a:r>
            <a:r>
              <a:rPr kumimoji="0" lang="en-US" altLang="zh-TW" sz="1200" b="0" i="0" u="none" strike="noStrike" kern="1200" cap="none" spc="0" normalizeH="0" baseline="0" noProof="0" dirty="0">
                <a:ln>
                  <a:noFill/>
                </a:ln>
                <a:solidFill>
                  <a:srgbClr val="27292A"/>
                </a:solidFill>
                <a:effectLs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27292A"/>
                </a:solidFill>
                <a:effectLst/>
                <a:uLnTx/>
                <a:uFillTx/>
                <a:latin typeface="微軟正黑體" panose="020B0604030504040204" pitchFamily="34" charset="-120"/>
                <a:ea typeface="微軟正黑體" panose="020B0604030504040204" pitchFamily="34" charset="-120"/>
                <a:cs typeface="+mn-cs"/>
              </a:rPr>
              <a:t>決策樹</a:t>
            </a:r>
            <a:r>
              <a:rPr kumimoji="0" lang="en-US" altLang="zh-TW" sz="1200" b="0" i="0" u="none" strike="noStrike" kern="1200" cap="none" spc="0" normalizeH="0" baseline="0" noProof="0" dirty="0">
                <a:ln>
                  <a:noFill/>
                </a:ln>
                <a:solidFill>
                  <a:srgbClr val="27292A"/>
                </a:solidFill>
                <a:effectLst/>
                <a:uLnTx/>
                <a:uFillTx/>
                <a:latin typeface="微軟正黑體" panose="020B0604030504040204" pitchFamily="34" charset="-120"/>
                <a:ea typeface="微軟正黑體" panose="020B0604030504040204" pitchFamily="34" charset="-120"/>
                <a:cs typeface="+mn-cs"/>
              </a:rPr>
              <a:t>(Decision tree)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hlinkClick r:id="rId3"/>
              </a:rPr>
              <a:t>https://medium.com/@SCU.Datascientist/python%E5%AD%B8%E7%BF%92%E7%AD%86%E8%A8%98-%E6%B1%BA%E7%AD%96%E6%A8%B9-decision-tree-b9acf11f0f84</a:t>
            </a:r>
            <a:endParaRPr kumimoji="0" lang="en-US" altLang="zh-TW" sz="12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292A"/>
                </a:solidFill>
                <a:effectLst/>
                <a:uLnTx/>
                <a:uFillTx/>
                <a:latin typeface="微軟正黑體" panose="020B0604030504040204" pitchFamily="34" charset="-120"/>
                <a:ea typeface="微軟正黑體" panose="020B0604030504040204" pitchFamily="34" charset="-120"/>
                <a:cs typeface="+mn-cs"/>
              </a:rPr>
              <a:t>Maximum Likelihood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rPr>
              <a:t>https://www.youtube.com/watch?v=BfKanl1aSG0</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196118828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3734FD2-73D3-4049-AC04-BCE7F55CAD84}"/>
              </a:ext>
            </a:extLst>
          </p:cNvPr>
          <p:cNvSpPr/>
          <p:nvPr/>
        </p:nvSpPr>
        <p:spPr>
          <a:xfrm>
            <a:off x="441854" y="592667"/>
            <a:ext cx="11294534" cy="5220101"/>
          </a:xfrm>
          <a:prstGeom prst="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5" name="直線接點 4">
            <a:extLst>
              <a:ext uri="{FF2B5EF4-FFF2-40B4-BE49-F238E27FC236}">
                <a16:creationId xmlns:a16="http://schemas.microsoft.com/office/drawing/2014/main" id="{F7CAA645-91AA-4E0E-B640-779DE359254B}"/>
              </a:ext>
            </a:extLst>
          </p:cNvPr>
          <p:cNvCxnSpPr>
            <a:cxnSpLocks/>
          </p:cNvCxnSpPr>
          <p:nvPr/>
        </p:nvCxnSpPr>
        <p:spPr>
          <a:xfrm>
            <a:off x="441854" y="1250619"/>
            <a:ext cx="1473201" cy="0"/>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2B8DE8BA-B7E5-4C0C-B429-ABE34C611A07}"/>
              </a:ext>
            </a:extLst>
          </p:cNvPr>
          <p:cNvSpPr/>
          <p:nvPr/>
        </p:nvSpPr>
        <p:spPr>
          <a:xfrm>
            <a:off x="306388" y="812800"/>
            <a:ext cx="1608667"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lumMod val="50000"/>
                  </a:prstClr>
                </a:solidFill>
                <a:effectLst/>
                <a:uLnTx/>
                <a:uFillTx/>
                <a:latin typeface="Calibri Light" panose="020F0302020204030204"/>
                <a:ea typeface="新細明體" panose="02020500000000000000" pitchFamily="18" charset="-120"/>
                <a:cs typeface="+mn-cs"/>
              </a:rPr>
              <a:t>Agenda</a:t>
            </a:r>
            <a:endParaRPr kumimoji="0" lang="zh-TW" altLang="en-US" sz="2400" b="0" i="0" u="none" strike="noStrike" kern="1200" cap="none" spc="0" normalizeH="0" baseline="0" noProof="0" dirty="0">
              <a:ln>
                <a:noFill/>
              </a:ln>
              <a:solidFill>
                <a:prstClr val="black">
                  <a:lumMod val="50000"/>
                </a:prstClr>
              </a:solidFill>
              <a:effectLst/>
              <a:uLnTx/>
              <a:uFillTx/>
              <a:latin typeface="Calibri Light"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7C476520-0084-4FC1-B5E2-21ADB7A9F6B5}"/>
              </a:ext>
            </a:extLst>
          </p:cNvPr>
          <p:cNvSpPr/>
          <p:nvPr/>
        </p:nvSpPr>
        <p:spPr>
          <a:xfrm>
            <a:off x="602707" y="181390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01</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4" name="矩形 13">
            <a:extLst>
              <a:ext uri="{FF2B5EF4-FFF2-40B4-BE49-F238E27FC236}">
                <a16:creationId xmlns:a16="http://schemas.microsoft.com/office/drawing/2014/main" id="{A6650688-780F-48D6-8B2C-FF68ACED1FBC}"/>
              </a:ext>
            </a:extLst>
          </p:cNvPr>
          <p:cNvSpPr/>
          <p:nvPr/>
        </p:nvSpPr>
        <p:spPr>
          <a:xfrm>
            <a:off x="602707" y="253090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02</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1" name="標題 3">
            <a:extLst>
              <a:ext uri="{FF2B5EF4-FFF2-40B4-BE49-F238E27FC236}">
                <a16:creationId xmlns:a16="http://schemas.microsoft.com/office/drawing/2014/main" id="{E79FB052-4C24-4FE3-9BA5-3298670AD885}"/>
              </a:ext>
            </a:extLst>
          </p:cNvPr>
          <p:cNvSpPr txBox="1">
            <a:spLocks/>
          </p:cNvSpPr>
          <p:nvPr/>
        </p:nvSpPr>
        <p:spPr bwMode="auto">
          <a:xfrm>
            <a:off x="1654925" y="241333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err="1">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Hierarchical_clustering</a:t>
            </a:r>
            <a:endPar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endParaRPr>
          </a:p>
        </p:txBody>
      </p:sp>
      <p:sp>
        <p:nvSpPr>
          <p:cNvPr id="10" name="標題 3">
            <a:extLst>
              <a:ext uri="{FF2B5EF4-FFF2-40B4-BE49-F238E27FC236}">
                <a16:creationId xmlns:a16="http://schemas.microsoft.com/office/drawing/2014/main" id="{07462397-5994-983F-6AE1-01FDDC48C490}"/>
              </a:ext>
            </a:extLst>
          </p:cNvPr>
          <p:cNvSpPr txBox="1">
            <a:spLocks/>
          </p:cNvSpPr>
          <p:nvPr/>
        </p:nvSpPr>
        <p:spPr bwMode="auto">
          <a:xfrm>
            <a:off x="1654925" y="168615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err="1">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kmeans</a:t>
            </a:r>
            <a:endPar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endParaRPr>
          </a:p>
        </p:txBody>
      </p:sp>
      <p:sp>
        <p:nvSpPr>
          <p:cNvPr id="2" name="矩形 1">
            <a:extLst>
              <a:ext uri="{FF2B5EF4-FFF2-40B4-BE49-F238E27FC236}">
                <a16:creationId xmlns:a16="http://schemas.microsoft.com/office/drawing/2014/main" id="{ACF9ECDB-786C-CF16-5B72-FC3417102394}"/>
              </a:ext>
            </a:extLst>
          </p:cNvPr>
          <p:cNvSpPr/>
          <p:nvPr/>
        </p:nvSpPr>
        <p:spPr>
          <a:xfrm>
            <a:off x="602707" y="322701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03</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4" name="標題 3">
            <a:extLst>
              <a:ext uri="{FF2B5EF4-FFF2-40B4-BE49-F238E27FC236}">
                <a16:creationId xmlns:a16="http://schemas.microsoft.com/office/drawing/2014/main" id="{F984EB0D-D567-E568-4709-601F609B302D}"/>
              </a:ext>
            </a:extLst>
          </p:cNvPr>
          <p:cNvSpPr txBox="1">
            <a:spLocks/>
          </p:cNvSpPr>
          <p:nvPr/>
        </p:nvSpPr>
        <p:spPr bwMode="auto">
          <a:xfrm>
            <a:off x="1654925" y="3109449"/>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DBSCAN</a:t>
            </a:r>
          </a:p>
        </p:txBody>
      </p:sp>
      <p:sp>
        <p:nvSpPr>
          <p:cNvPr id="6" name="文字方塊 5">
            <a:extLst>
              <a:ext uri="{FF2B5EF4-FFF2-40B4-BE49-F238E27FC236}">
                <a16:creationId xmlns:a16="http://schemas.microsoft.com/office/drawing/2014/main" id="{86561FA3-8B31-DCB7-975B-353B231650C6}"/>
              </a:ext>
            </a:extLst>
          </p:cNvPr>
          <p:cNvSpPr txBox="1"/>
          <p:nvPr/>
        </p:nvSpPr>
        <p:spPr>
          <a:xfrm>
            <a:off x="315556" y="187868"/>
            <a:ext cx="61090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分群模型 </a:t>
            </a:r>
            <a:r>
              <a:rPr kumimoji="0" lang="en-US" altLang="zh-TW" sz="18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Clustering</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 name="矩形 6">
            <a:extLst>
              <a:ext uri="{FF2B5EF4-FFF2-40B4-BE49-F238E27FC236}">
                <a16:creationId xmlns:a16="http://schemas.microsoft.com/office/drawing/2014/main" id="{2AB5137F-B377-4610-E61C-22E2FEA61076}"/>
              </a:ext>
            </a:extLst>
          </p:cNvPr>
          <p:cNvSpPr/>
          <p:nvPr/>
        </p:nvSpPr>
        <p:spPr>
          <a:xfrm>
            <a:off x="602707" y="3953413"/>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04</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2" name="標題 3">
            <a:extLst>
              <a:ext uri="{FF2B5EF4-FFF2-40B4-BE49-F238E27FC236}">
                <a16:creationId xmlns:a16="http://schemas.microsoft.com/office/drawing/2014/main" id="{BCF92238-20CD-A0F7-0C6F-F04F7D039418}"/>
              </a:ext>
            </a:extLst>
          </p:cNvPr>
          <p:cNvSpPr txBox="1">
            <a:spLocks/>
          </p:cNvSpPr>
          <p:nvPr/>
        </p:nvSpPr>
        <p:spPr bwMode="auto">
          <a:xfrm>
            <a:off x="1654925" y="3835843"/>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Evaluation criteria</a:t>
            </a:r>
          </a:p>
        </p:txBody>
      </p:sp>
    </p:spTree>
    <p:extLst>
      <p:ext uri="{BB962C8B-B14F-4D97-AF65-F5344CB8AC3E}">
        <p14:creationId xmlns:p14="http://schemas.microsoft.com/office/powerpoint/2010/main" val="413347706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660C6ABA-B083-4D24-95CB-43BD0221733B}"/>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16" name="標題 1">
            <a:extLst>
              <a:ext uri="{FF2B5EF4-FFF2-40B4-BE49-F238E27FC236}">
                <a16:creationId xmlns:a16="http://schemas.microsoft.com/office/drawing/2014/main" id="{B8A1638B-893D-4407-A758-22DA84E766CA}"/>
              </a:ext>
            </a:extLst>
          </p:cNvPr>
          <p:cNvSpPr txBox="1">
            <a:spLocks/>
          </p:cNvSpPr>
          <p:nvPr/>
        </p:nvSpPr>
        <p:spPr bwMode="auto">
          <a:xfrm>
            <a:off x="0" y="2848013"/>
            <a:ext cx="12192000" cy="1161974"/>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zh-TW" sz="3200" b="1" i="0" u="none" strike="noStrike" kern="1200" cap="none" spc="0" normalizeH="0" baseline="0" noProof="0" dirty="0" err="1">
                <a:ln>
                  <a:noFill/>
                </a:ln>
                <a:solidFill>
                  <a:srgbClr val="737572">
                    <a:lumMod val="5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kmeans</a:t>
            </a:r>
            <a:endParaRPr kumimoji="0" lang="en-US" altLang="zh-TW" sz="32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標題 1">
            <a:extLst>
              <a:ext uri="{FF2B5EF4-FFF2-40B4-BE49-F238E27FC236}">
                <a16:creationId xmlns:a16="http://schemas.microsoft.com/office/drawing/2014/main" id="{5A5E916E-A895-4EDF-86D9-B14760F2C7A7}"/>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1685936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0" name="圖片 2089">
            <a:extLst>
              <a:ext uri="{FF2B5EF4-FFF2-40B4-BE49-F238E27FC236}">
                <a16:creationId xmlns:a16="http://schemas.microsoft.com/office/drawing/2014/main" id="{E3D18E65-78FE-4137-9F5B-EE2495B350E2}"/>
              </a:ext>
            </a:extLst>
          </p:cNvPr>
          <p:cNvPicPr>
            <a:picLocks noChangeAspect="1"/>
          </p:cNvPicPr>
          <p:nvPr/>
        </p:nvPicPr>
        <p:blipFill>
          <a:blip r:embed="rId3"/>
          <a:stretch>
            <a:fillRect/>
          </a:stretch>
        </p:blipFill>
        <p:spPr>
          <a:xfrm>
            <a:off x="1559496" y="5589240"/>
            <a:ext cx="371475" cy="495300"/>
          </a:xfrm>
          <a:prstGeom prst="rect">
            <a:avLst/>
          </a:prstGeom>
        </p:spPr>
      </p:pic>
      <p:pic>
        <p:nvPicPr>
          <p:cNvPr id="2091" name="圖片 2090">
            <a:extLst>
              <a:ext uri="{FF2B5EF4-FFF2-40B4-BE49-F238E27FC236}">
                <a16:creationId xmlns:a16="http://schemas.microsoft.com/office/drawing/2014/main" id="{E7D7EE8A-7CEE-8244-2662-74EC8919C6DB}"/>
              </a:ext>
            </a:extLst>
          </p:cNvPr>
          <p:cNvPicPr>
            <a:picLocks noChangeAspect="1"/>
          </p:cNvPicPr>
          <p:nvPr/>
        </p:nvPicPr>
        <p:blipFill>
          <a:blip r:embed="rId4"/>
          <a:stretch>
            <a:fillRect/>
          </a:stretch>
        </p:blipFill>
        <p:spPr>
          <a:xfrm>
            <a:off x="2279576" y="5589240"/>
            <a:ext cx="371475" cy="495300"/>
          </a:xfrm>
          <a:prstGeom prst="rect">
            <a:avLst/>
          </a:prstGeom>
        </p:spPr>
      </p:pic>
      <p:pic>
        <p:nvPicPr>
          <p:cNvPr id="2092" name="圖片 2091">
            <a:extLst>
              <a:ext uri="{FF2B5EF4-FFF2-40B4-BE49-F238E27FC236}">
                <a16:creationId xmlns:a16="http://schemas.microsoft.com/office/drawing/2014/main" id="{45314B40-CED3-7A05-B8AB-B0311A837A62}"/>
              </a:ext>
            </a:extLst>
          </p:cNvPr>
          <p:cNvPicPr>
            <a:picLocks noChangeAspect="1"/>
          </p:cNvPicPr>
          <p:nvPr/>
        </p:nvPicPr>
        <p:blipFill>
          <a:blip r:embed="rId5"/>
          <a:stretch>
            <a:fillRect/>
          </a:stretch>
        </p:blipFill>
        <p:spPr>
          <a:xfrm>
            <a:off x="2999656" y="5589240"/>
            <a:ext cx="371475" cy="495300"/>
          </a:xfrm>
          <a:prstGeom prst="rect">
            <a:avLst/>
          </a:prstGeom>
        </p:spPr>
      </p:pic>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情境</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二手車價格預測</a:t>
            </a:r>
          </a:p>
        </p:txBody>
      </p:sp>
      <p:pic>
        <p:nvPicPr>
          <p:cNvPr id="2" name="圖片 1">
            <a:extLst>
              <a:ext uri="{FF2B5EF4-FFF2-40B4-BE49-F238E27FC236}">
                <a16:creationId xmlns:a16="http://schemas.microsoft.com/office/drawing/2014/main" id="{8A931DFE-F310-E26D-CDDD-060A5008A990}"/>
              </a:ext>
            </a:extLst>
          </p:cNvPr>
          <p:cNvPicPr>
            <a:picLocks noChangeAspect="1"/>
          </p:cNvPicPr>
          <p:nvPr/>
        </p:nvPicPr>
        <p:blipFill>
          <a:blip r:embed="rId6"/>
          <a:stretch>
            <a:fillRect/>
          </a:stretch>
        </p:blipFill>
        <p:spPr>
          <a:xfrm>
            <a:off x="6312024" y="1412776"/>
            <a:ext cx="5174929" cy="2808312"/>
          </a:xfrm>
          <a:prstGeom prst="rect">
            <a:avLst/>
          </a:prstGeom>
        </p:spPr>
      </p:pic>
      <p:pic>
        <p:nvPicPr>
          <p:cNvPr id="4" name="圖片 3">
            <a:extLst>
              <a:ext uri="{FF2B5EF4-FFF2-40B4-BE49-F238E27FC236}">
                <a16:creationId xmlns:a16="http://schemas.microsoft.com/office/drawing/2014/main" id="{A5A30449-371E-DA73-8BFD-8080F59E5DE7}"/>
              </a:ext>
            </a:extLst>
          </p:cNvPr>
          <p:cNvPicPr>
            <a:picLocks noChangeAspect="1"/>
          </p:cNvPicPr>
          <p:nvPr/>
        </p:nvPicPr>
        <p:blipFill>
          <a:blip r:embed="rId7"/>
          <a:stretch>
            <a:fillRect/>
          </a:stretch>
        </p:blipFill>
        <p:spPr>
          <a:xfrm>
            <a:off x="8328248" y="2996952"/>
            <a:ext cx="3371321" cy="2246745"/>
          </a:xfrm>
          <a:prstGeom prst="rect">
            <a:avLst/>
          </a:prstGeom>
          <a:ln>
            <a:noFill/>
          </a:ln>
          <a:effectLst>
            <a:outerShdw blurRad="190500" algn="tl" rotWithShape="0">
              <a:srgbClr val="000000">
                <a:alpha val="70000"/>
              </a:srgbClr>
            </a:outerShdw>
          </a:effectLst>
        </p:spPr>
      </p:pic>
      <p:grpSp>
        <p:nvGrpSpPr>
          <p:cNvPr id="6" name="群組 5">
            <a:extLst>
              <a:ext uri="{FF2B5EF4-FFF2-40B4-BE49-F238E27FC236}">
                <a16:creationId xmlns:a16="http://schemas.microsoft.com/office/drawing/2014/main" id="{4BBBA346-ABCF-C2E2-FF11-13B1BE02F7BE}"/>
              </a:ext>
            </a:extLst>
          </p:cNvPr>
          <p:cNvGrpSpPr/>
          <p:nvPr/>
        </p:nvGrpSpPr>
        <p:grpSpPr>
          <a:xfrm>
            <a:off x="699134" y="1780373"/>
            <a:ext cx="1099644" cy="579971"/>
            <a:chOff x="695400" y="1264853"/>
            <a:chExt cx="1099644" cy="579971"/>
          </a:xfrm>
        </p:grpSpPr>
        <p:pic>
          <p:nvPicPr>
            <p:cNvPr id="2052" name="Picture 4" descr="Car - Free transport icons">
              <a:extLst>
                <a:ext uri="{FF2B5EF4-FFF2-40B4-BE49-F238E27FC236}">
                  <a16:creationId xmlns:a16="http://schemas.microsoft.com/office/drawing/2014/main" id="{93C3B2CC-DB3B-B846-01C3-5738177BA7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oney - Free business and finance icons">
              <a:extLst>
                <a:ext uri="{FF2B5EF4-FFF2-40B4-BE49-F238E27FC236}">
                  <a16:creationId xmlns:a16="http://schemas.microsoft.com/office/drawing/2014/main" id="{1F492910-EB21-85CA-6D2F-5D83E8080BB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群組 6">
            <a:extLst>
              <a:ext uri="{FF2B5EF4-FFF2-40B4-BE49-F238E27FC236}">
                <a16:creationId xmlns:a16="http://schemas.microsoft.com/office/drawing/2014/main" id="{0B9B7851-5F97-4409-BBE3-9DC7CBD1A495}"/>
              </a:ext>
            </a:extLst>
          </p:cNvPr>
          <p:cNvGrpSpPr/>
          <p:nvPr/>
        </p:nvGrpSpPr>
        <p:grpSpPr>
          <a:xfrm>
            <a:off x="699134" y="2250379"/>
            <a:ext cx="1099644" cy="579971"/>
            <a:chOff x="695400" y="1264853"/>
            <a:chExt cx="1099644" cy="579971"/>
          </a:xfrm>
        </p:grpSpPr>
        <p:pic>
          <p:nvPicPr>
            <p:cNvPr id="8" name="Picture 4" descr="Car - Free transport icons">
              <a:extLst>
                <a:ext uri="{FF2B5EF4-FFF2-40B4-BE49-F238E27FC236}">
                  <a16:creationId xmlns:a16="http://schemas.microsoft.com/office/drawing/2014/main" id="{D9C6328B-BBEF-0659-55CE-ED214E6081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Money - Free business and finance icons">
              <a:extLst>
                <a:ext uri="{FF2B5EF4-FFF2-40B4-BE49-F238E27FC236}">
                  <a16:creationId xmlns:a16="http://schemas.microsoft.com/office/drawing/2014/main" id="{89D96716-83CA-7D06-65C2-69592EE25BC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群組 9">
            <a:extLst>
              <a:ext uri="{FF2B5EF4-FFF2-40B4-BE49-F238E27FC236}">
                <a16:creationId xmlns:a16="http://schemas.microsoft.com/office/drawing/2014/main" id="{6997CB3B-4161-297B-6D8A-7D6E81B2374F}"/>
              </a:ext>
            </a:extLst>
          </p:cNvPr>
          <p:cNvGrpSpPr/>
          <p:nvPr/>
        </p:nvGrpSpPr>
        <p:grpSpPr>
          <a:xfrm>
            <a:off x="699134" y="2720384"/>
            <a:ext cx="1099644" cy="579971"/>
            <a:chOff x="695400" y="1264853"/>
            <a:chExt cx="1099644" cy="579971"/>
          </a:xfrm>
        </p:grpSpPr>
        <p:pic>
          <p:nvPicPr>
            <p:cNvPr id="11" name="Picture 4" descr="Car - Free transport icons">
              <a:extLst>
                <a:ext uri="{FF2B5EF4-FFF2-40B4-BE49-F238E27FC236}">
                  <a16:creationId xmlns:a16="http://schemas.microsoft.com/office/drawing/2014/main" id="{8AE4CDF1-0E80-C265-184E-BF0EA0B96F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Money - Free business and finance icons">
              <a:extLst>
                <a:ext uri="{FF2B5EF4-FFF2-40B4-BE49-F238E27FC236}">
                  <a16:creationId xmlns:a16="http://schemas.microsoft.com/office/drawing/2014/main" id="{58CDB51C-391C-42B2-5B4C-755963ABFA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群組 12">
            <a:extLst>
              <a:ext uri="{FF2B5EF4-FFF2-40B4-BE49-F238E27FC236}">
                <a16:creationId xmlns:a16="http://schemas.microsoft.com/office/drawing/2014/main" id="{3D2F89F8-9265-1508-925F-58E104A2D601}"/>
              </a:ext>
            </a:extLst>
          </p:cNvPr>
          <p:cNvGrpSpPr/>
          <p:nvPr/>
        </p:nvGrpSpPr>
        <p:grpSpPr>
          <a:xfrm>
            <a:off x="1923270" y="1797770"/>
            <a:ext cx="1099644" cy="579971"/>
            <a:chOff x="695400" y="1264853"/>
            <a:chExt cx="1099644" cy="579971"/>
          </a:xfrm>
        </p:grpSpPr>
        <p:pic>
          <p:nvPicPr>
            <p:cNvPr id="14" name="Picture 4" descr="Car - Free transport icons">
              <a:extLst>
                <a:ext uri="{FF2B5EF4-FFF2-40B4-BE49-F238E27FC236}">
                  <a16:creationId xmlns:a16="http://schemas.microsoft.com/office/drawing/2014/main" id="{61BA5EC6-62F8-693E-C1F4-19AF3FD934F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Money - Free business and finance icons">
              <a:extLst>
                <a:ext uri="{FF2B5EF4-FFF2-40B4-BE49-F238E27FC236}">
                  <a16:creationId xmlns:a16="http://schemas.microsoft.com/office/drawing/2014/main" id="{8327DE5F-1EBC-2FD7-8B37-FEF679CC27C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群組 15">
            <a:extLst>
              <a:ext uri="{FF2B5EF4-FFF2-40B4-BE49-F238E27FC236}">
                <a16:creationId xmlns:a16="http://schemas.microsoft.com/office/drawing/2014/main" id="{46A0E5A1-E918-C59C-30B1-EE56C9BB6EC2}"/>
              </a:ext>
            </a:extLst>
          </p:cNvPr>
          <p:cNvGrpSpPr/>
          <p:nvPr/>
        </p:nvGrpSpPr>
        <p:grpSpPr>
          <a:xfrm>
            <a:off x="1923270" y="2267776"/>
            <a:ext cx="1099644" cy="579971"/>
            <a:chOff x="695400" y="1264853"/>
            <a:chExt cx="1099644" cy="579971"/>
          </a:xfrm>
        </p:grpSpPr>
        <p:pic>
          <p:nvPicPr>
            <p:cNvPr id="17" name="Picture 4" descr="Car - Free transport icons">
              <a:extLst>
                <a:ext uri="{FF2B5EF4-FFF2-40B4-BE49-F238E27FC236}">
                  <a16:creationId xmlns:a16="http://schemas.microsoft.com/office/drawing/2014/main" id="{195EFE47-1CB4-E7DF-957A-E100B79F42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Money - Free business and finance icons">
              <a:extLst>
                <a:ext uri="{FF2B5EF4-FFF2-40B4-BE49-F238E27FC236}">
                  <a16:creationId xmlns:a16="http://schemas.microsoft.com/office/drawing/2014/main" id="{FA7FB6DF-8643-0F21-E701-9A5804B8D6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群組 18">
            <a:extLst>
              <a:ext uri="{FF2B5EF4-FFF2-40B4-BE49-F238E27FC236}">
                <a16:creationId xmlns:a16="http://schemas.microsoft.com/office/drawing/2014/main" id="{2575F902-A206-DA56-9E21-482ED5302F06}"/>
              </a:ext>
            </a:extLst>
          </p:cNvPr>
          <p:cNvGrpSpPr/>
          <p:nvPr/>
        </p:nvGrpSpPr>
        <p:grpSpPr>
          <a:xfrm>
            <a:off x="1923270" y="2737781"/>
            <a:ext cx="1099644" cy="579971"/>
            <a:chOff x="695400" y="1264853"/>
            <a:chExt cx="1099644" cy="579971"/>
          </a:xfrm>
        </p:grpSpPr>
        <p:pic>
          <p:nvPicPr>
            <p:cNvPr id="20" name="Picture 4" descr="Car - Free transport icons">
              <a:extLst>
                <a:ext uri="{FF2B5EF4-FFF2-40B4-BE49-F238E27FC236}">
                  <a16:creationId xmlns:a16="http://schemas.microsoft.com/office/drawing/2014/main" id="{6CF09F99-787B-74E9-0D38-21DEFA33F17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Money - Free business and finance icons">
              <a:extLst>
                <a:ext uri="{FF2B5EF4-FFF2-40B4-BE49-F238E27FC236}">
                  <a16:creationId xmlns:a16="http://schemas.microsoft.com/office/drawing/2014/main" id="{1B68EC42-0297-85EF-33E4-0A00CB8B4BB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群組 21">
            <a:extLst>
              <a:ext uri="{FF2B5EF4-FFF2-40B4-BE49-F238E27FC236}">
                <a16:creationId xmlns:a16="http://schemas.microsoft.com/office/drawing/2014/main" id="{8286DE07-B115-0588-A455-2690FF70D896}"/>
              </a:ext>
            </a:extLst>
          </p:cNvPr>
          <p:cNvGrpSpPr/>
          <p:nvPr/>
        </p:nvGrpSpPr>
        <p:grpSpPr>
          <a:xfrm>
            <a:off x="3075398" y="1797770"/>
            <a:ext cx="1099644" cy="579971"/>
            <a:chOff x="695400" y="1264853"/>
            <a:chExt cx="1099644" cy="579971"/>
          </a:xfrm>
        </p:grpSpPr>
        <p:pic>
          <p:nvPicPr>
            <p:cNvPr id="23" name="Picture 4" descr="Car - Free transport icons">
              <a:extLst>
                <a:ext uri="{FF2B5EF4-FFF2-40B4-BE49-F238E27FC236}">
                  <a16:creationId xmlns:a16="http://schemas.microsoft.com/office/drawing/2014/main" id="{1AAA2EEC-5C50-326E-0725-1AB4853C79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Money - Free business and finance icons">
              <a:extLst>
                <a:ext uri="{FF2B5EF4-FFF2-40B4-BE49-F238E27FC236}">
                  <a16:creationId xmlns:a16="http://schemas.microsoft.com/office/drawing/2014/main" id="{0EC6574D-F14E-50C0-9753-BEFCAF517B1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群組 24">
            <a:extLst>
              <a:ext uri="{FF2B5EF4-FFF2-40B4-BE49-F238E27FC236}">
                <a16:creationId xmlns:a16="http://schemas.microsoft.com/office/drawing/2014/main" id="{CA74368D-9483-5D6D-DA3C-053E3B2F6E07}"/>
              </a:ext>
            </a:extLst>
          </p:cNvPr>
          <p:cNvGrpSpPr/>
          <p:nvPr/>
        </p:nvGrpSpPr>
        <p:grpSpPr>
          <a:xfrm>
            <a:off x="3075398" y="2267776"/>
            <a:ext cx="1099644" cy="579971"/>
            <a:chOff x="695400" y="1264853"/>
            <a:chExt cx="1099644" cy="579971"/>
          </a:xfrm>
        </p:grpSpPr>
        <p:pic>
          <p:nvPicPr>
            <p:cNvPr id="26" name="Picture 4" descr="Car - Free transport icons">
              <a:extLst>
                <a:ext uri="{FF2B5EF4-FFF2-40B4-BE49-F238E27FC236}">
                  <a16:creationId xmlns:a16="http://schemas.microsoft.com/office/drawing/2014/main" id="{22C909E8-D8A0-FA27-3C81-2A05D83F41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Money - Free business and finance icons">
              <a:extLst>
                <a:ext uri="{FF2B5EF4-FFF2-40B4-BE49-F238E27FC236}">
                  <a16:creationId xmlns:a16="http://schemas.microsoft.com/office/drawing/2014/main" id="{A54D67C9-BE40-4357-8ACC-041DEFB51F1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群組 27">
            <a:extLst>
              <a:ext uri="{FF2B5EF4-FFF2-40B4-BE49-F238E27FC236}">
                <a16:creationId xmlns:a16="http://schemas.microsoft.com/office/drawing/2014/main" id="{5043FAFA-E154-2591-2C10-C62D78682EDA}"/>
              </a:ext>
            </a:extLst>
          </p:cNvPr>
          <p:cNvGrpSpPr/>
          <p:nvPr/>
        </p:nvGrpSpPr>
        <p:grpSpPr>
          <a:xfrm>
            <a:off x="3075398" y="2737781"/>
            <a:ext cx="1099644" cy="579971"/>
            <a:chOff x="695400" y="1264853"/>
            <a:chExt cx="1099644" cy="579971"/>
          </a:xfrm>
        </p:grpSpPr>
        <p:pic>
          <p:nvPicPr>
            <p:cNvPr id="29" name="Picture 4" descr="Car - Free transport icons">
              <a:extLst>
                <a:ext uri="{FF2B5EF4-FFF2-40B4-BE49-F238E27FC236}">
                  <a16:creationId xmlns:a16="http://schemas.microsoft.com/office/drawing/2014/main" id="{9E7A1B16-1417-9805-BDA2-ED13BC0A06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Money - Free business and finance icons">
              <a:extLst>
                <a:ext uri="{FF2B5EF4-FFF2-40B4-BE49-F238E27FC236}">
                  <a16:creationId xmlns:a16="http://schemas.microsoft.com/office/drawing/2014/main" id="{1B7FE82B-C457-6F39-110B-4B66D80AA28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3" name="直線接點 42">
            <a:extLst>
              <a:ext uri="{FF2B5EF4-FFF2-40B4-BE49-F238E27FC236}">
                <a16:creationId xmlns:a16="http://schemas.microsoft.com/office/drawing/2014/main" id="{0DA37E35-69C4-C36E-444D-67D41EEE4BBD}"/>
              </a:ext>
            </a:extLst>
          </p:cNvPr>
          <p:cNvCxnSpPr>
            <a:cxnSpLocks/>
          </p:cNvCxnSpPr>
          <p:nvPr/>
        </p:nvCxnSpPr>
        <p:spPr>
          <a:xfrm>
            <a:off x="4223792" y="1636357"/>
            <a:ext cx="0" cy="4312923"/>
          </a:xfrm>
          <a:prstGeom prst="line">
            <a:avLst/>
          </a:prstGeom>
          <a:ln w="28575">
            <a:solidFill>
              <a:srgbClr val="FFC000"/>
            </a:solidFill>
            <a:prstDash val="dash"/>
          </a:ln>
        </p:spPr>
        <p:style>
          <a:lnRef idx="1">
            <a:schemeClr val="accent1"/>
          </a:lnRef>
          <a:fillRef idx="0">
            <a:schemeClr val="accent1"/>
          </a:fillRef>
          <a:effectRef idx="0">
            <a:schemeClr val="accent1"/>
          </a:effectRef>
          <a:fontRef idx="minor">
            <a:schemeClr val="tx1"/>
          </a:fontRef>
        </p:style>
      </p:cxnSp>
      <p:grpSp>
        <p:nvGrpSpPr>
          <p:cNvPr id="44" name="群組 43">
            <a:extLst>
              <a:ext uri="{FF2B5EF4-FFF2-40B4-BE49-F238E27FC236}">
                <a16:creationId xmlns:a16="http://schemas.microsoft.com/office/drawing/2014/main" id="{2B52B4F9-792B-E92F-CFC0-B6600BF77F6D}"/>
              </a:ext>
            </a:extLst>
          </p:cNvPr>
          <p:cNvGrpSpPr/>
          <p:nvPr/>
        </p:nvGrpSpPr>
        <p:grpSpPr>
          <a:xfrm>
            <a:off x="4349350" y="1797770"/>
            <a:ext cx="1099644" cy="579971"/>
            <a:chOff x="695400" y="1264853"/>
            <a:chExt cx="1099644" cy="579971"/>
          </a:xfrm>
        </p:grpSpPr>
        <p:pic>
          <p:nvPicPr>
            <p:cNvPr id="45" name="Picture 4" descr="Car - Free transport icons">
              <a:extLst>
                <a:ext uri="{FF2B5EF4-FFF2-40B4-BE49-F238E27FC236}">
                  <a16:creationId xmlns:a16="http://schemas.microsoft.com/office/drawing/2014/main" id="{CB863F37-1450-06D2-D717-D6B6AF720C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Money - Free business and finance icons">
              <a:extLst>
                <a:ext uri="{FF2B5EF4-FFF2-40B4-BE49-F238E27FC236}">
                  <a16:creationId xmlns:a16="http://schemas.microsoft.com/office/drawing/2014/main" id="{43D054E3-3263-0B7F-C8C0-182C99BB34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群組 46">
            <a:extLst>
              <a:ext uri="{FF2B5EF4-FFF2-40B4-BE49-F238E27FC236}">
                <a16:creationId xmlns:a16="http://schemas.microsoft.com/office/drawing/2014/main" id="{59994D40-0F5E-013D-BF7D-5AAD6CD5F4DD}"/>
              </a:ext>
            </a:extLst>
          </p:cNvPr>
          <p:cNvGrpSpPr/>
          <p:nvPr/>
        </p:nvGrpSpPr>
        <p:grpSpPr>
          <a:xfrm>
            <a:off x="4349350" y="2267776"/>
            <a:ext cx="1099644" cy="579971"/>
            <a:chOff x="695400" y="1264853"/>
            <a:chExt cx="1099644" cy="579971"/>
          </a:xfrm>
        </p:grpSpPr>
        <p:pic>
          <p:nvPicPr>
            <p:cNvPr id="48" name="Picture 4" descr="Car - Free transport icons">
              <a:extLst>
                <a:ext uri="{FF2B5EF4-FFF2-40B4-BE49-F238E27FC236}">
                  <a16:creationId xmlns:a16="http://schemas.microsoft.com/office/drawing/2014/main" id="{BBAF7928-0D84-187C-724F-CE530F2F02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descr="Money - Free business and finance icons">
              <a:extLst>
                <a:ext uri="{FF2B5EF4-FFF2-40B4-BE49-F238E27FC236}">
                  <a16:creationId xmlns:a16="http://schemas.microsoft.com/office/drawing/2014/main" id="{54FA8240-B4EF-BDD5-64CA-1F089EB664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群組 49">
            <a:extLst>
              <a:ext uri="{FF2B5EF4-FFF2-40B4-BE49-F238E27FC236}">
                <a16:creationId xmlns:a16="http://schemas.microsoft.com/office/drawing/2014/main" id="{92FF8B8F-F158-D49E-DCE5-EAFAC454C4D8}"/>
              </a:ext>
            </a:extLst>
          </p:cNvPr>
          <p:cNvGrpSpPr/>
          <p:nvPr/>
        </p:nvGrpSpPr>
        <p:grpSpPr>
          <a:xfrm>
            <a:off x="4349350" y="2737781"/>
            <a:ext cx="1099644" cy="579971"/>
            <a:chOff x="695400" y="1264853"/>
            <a:chExt cx="1099644" cy="579971"/>
          </a:xfrm>
        </p:grpSpPr>
        <p:pic>
          <p:nvPicPr>
            <p:cNvPr id="51" name="Picture 4" descr="Car - Free transport icons">
              <a:extLst>
                <a:ext uri="{FF2B5EF4-FFF2-40B4-BE49-F238E27FC236}">
                  <a16:creationId xmlns:a16="http://schemas.microsoft.com/office/drawing/2014/main" id="{BED00999-A01F-122B-8D86-A5CA4B8461A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00" y="1264853"/>
              <a:ext cx="507963" cy="50796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6" descr="Money - Free business and finance icons">
              <a:extLst>
                <a:ext uri="{FF2B5EF4-FFF2-40B4-BE49-F238E27FC236}">
                  <a16:creationId xmlns:a16="http://schemas.microsoft.com/office/drawing/2014/main" id="{9D87179D-6BE1-D2E6-9FE1-AD0F1DC4C0A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073" y="1264853"/>
              <a:ext cx="579971" cy="579971"/>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左大括弧 54">
            <a:extLst>
              <a:ext uri="{FF2B5EF4-FFF2-40B4-BE49-F238E27FC236}">
                <a16:creationId xmlns:a16="http://schemas.microsoft.com/office/drawing/2014/main" id="{4130FED5-BA96-07EF-9C6A-D23566545A53}"/>
              </a:ext>
            </a:extLst>
          </p:cNvPr>
          <p:cNvSpPr/>
          <p:nvPr/>
        </p:nvSpPr>
        <p:spPr>
          <a:xfrm rot="5400000">
            <a:off x="2325433" y="214791"/>
            <a:ext cx="234605" cy="2918607"/>
          </a:xfrm>
          <a:prstGeom prst="leftBrace">
            <a:avLst>
              <a:gd name="adj1" fmla="val 0"/>
              <a:gd name="adj2" fmla="val 50000"/>
            </a:avLst>
          </a:prstGeom>
          <a:ln w="19050">
            <a:solidFill>
              <a:schemeClr val="accent6">
                <a:lumMod val="10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57" name="左大括弧 56">
            <a:extLst>
              <a:ext uri="{FF2B5EF4-FFF2-40B4-BE49-F238E27FC236}">
                <a16:creationId xmlns:a16="http://schemas.microsoft.com/office/drawing/2014/main" id="{103A794C-6FAC-3570-2A4B-C51DFF2DCCD7}"/>
              </a:ext>
            </a:extLst>
          </p:cNvPr>
          <p:cNvSpPr/>
          <p:nvPr/>
        </p:nvSpPr>
        <p:spPr>
          <a:xfrm rot="5400000">
            <a:off x="4785288" y="1311088"/>
            <a:ext cx="216024" cy="720080"/>
          </a:xfrm>
          <a:prstGeom prst="leftBrace">
            <a:avLst>
              <a:gd name="adj1" fmla="val 0"/>
              <a:gd name="adj2" fmla="val 50000"/>
            </a:avLst>
          </a:prstGeom>
          <a:ln w="19050">
            <a:solidFill>
              <a:schemeClr val="accent6">
                <a:lumMod val="10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58" name="文字方塊 57">
            <a:extLst>
              <a:ext uri="{FF2B5EF4-FFF2-40B4-BE49-F238E27FC236}">
                <a16:creationId xmlns:a16="http://schemas.microsoft.com/office/drawing/2014/main" id="{895E2B1F-62A2-19B2-EFE9-F651B9D78375}"/>
              </a:ext>
            </a:extLst>
          </p:cNvPr>
          <p:cNvSpPr txBox="1"/>
          <p:nvPr/>
        </p:nvSpPr>
        <p:spPr>
          <a:xfrm>
            <a:off x="1847528" y="1268760"/>
            <a:ext cx="13404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Train: 9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(75%)</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9" name="文字方塊 58">
            <a:extLst>
              <a:ext uri="{FF2B5EF4-FFF2-40B4-BE49-F238E27FC236}">
                <a16:creationId xmlns:a16="http://schemas.microsoft.com/office/drawing/2014/main" id="{FC87F9FA-6DDF-7FB3-20E0-C0C5C7E1AF37}"/>
              </a:ext>
            </a:extLst>
          </p:cNvPr>
          <p:cNvSpPr txBox="1"/>
          <p:nvPr/>
        </p:nvSpPr>
        <p:spPr>
          <a:xfrm>
            <a:off x="4317236" y="1275084"/>
            <a:ext cx="127470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Test:</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台</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(25%)</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pic>
        <p:nvPicPr>
          <p:cNvPr id="2059" name="圖片 2058">
            <a:extLst>
              <a:ext uri="{FF2B5EF4-FFF2-40B4-BE49-F238E27FC236}">
                <a16:creationId xmlns:a16="http://schemas.microsoft.com/office/drawing/2014/main" id="{6A5F478E-FB10-F3BA-7A7C-63BA451D6928}"/>
              </a:ext>
            </a:extLst>
          </p:cNvPr>
          <p:cNvPicPr>
            <a:picLocks noChangeAspect="1"/>
          </p:cNvPicPr>
          <p:nvPr/>
        </p:nvPicPr>
        <p:blipFill rotWithShape="1">
          <a:blip r:embed="rId10"/>
          <a:srcRect r="13892" b="-339"/>
          <a:stretch/>
        </p:blipFill>
        <p:spPr>
          <a:xfrm>
            <a:off x="1343472" y="4509120"/>
            <a:ext cx="2604192" cy="309536"/>
          </a:xfrm>
          <a:prstGeom prst="rect">
            <a:avLst/>
          </a:prstGeom>
        </p:spPr>
      </p:pic>
      <p:sp>
        <p:nvSpPr>
          <p:cNvPr id="2067" name="矩形 2066">
            <a:extLst>
              <a:ext uri="{FF2B5EF4-FFF2-40B4-BE49-F238E27FC236}">
                <a16:creationId xmlns:a16="http://schemas.microsoft.com/office/drawing/2014/main" id="{FF2DC484-E688-30EC-C1EF-2B10EA8F47A2}"/>
              </a:ext>
            </a:extLst>
          </p:cNvPr>
          <p:cNvSpPr/>
          <p:nvPr/>
        </p:nvSpPr>
        <p:spPr>
          <a:xfrm>
            <a:off x="4317236" y="1772816"/>
            <a:ext cx="576064" cy="151216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pic>
        <p:nvPicPr>
          <p:cNvPr id="2069" name="Picture 10" descr="Machine-Learning Icons - Free SVG &amp; PNG Machine-Learning Images - Noun  Project">
            <a:extLst>
              <a:ext uri="{FF2B5EF4-FFF2-40B4-BE49-F238E27FC236}">
                <a16:creationId xmlns:a16="http://schemas.microsoft.com/office/drawing/2014/main" id="{55002BB8-51F4-5244-6B8D-3A25043CD4D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35560" y="3789040"/>
            <a:ext cx="664468" cy="664468"/>
          </a:xfrm>
          <a:prstGeom prst="rect">
            <a:avLst/>
          </a:prstGeom>
          <a:noFill/>
          <a:extLst>
            <a:ext uri="{909E8E84-426E-40DD-AFC4-6F175D3DCCD1}">
              <a14:hiddenFill xmlns:a14="http://schemas.microsoft.com/office/drawing/2010/main">
                <a:solidFill>
                  <a:srgbClr val="FFFFFF"/>
                </a:solidFill>
              </a14:hiddenFill>
            </a:ext>
          </a:extLst>
        </p:spPr>
      </p:pic>
      <p:pic>
        <p:nvPicPr>
          <p:cNvPr id="2073" name="Picture 6" descr="Money - Free business and finance icons">
            <a:extLst>
              <a:ext uri="{FF2B5EF4-FFF2-40B4-BE49-F238E27FC236}">
                <a16:creationId xmlns:a16="http://schemas.microsoft.com/office/drawing/2014/main" id="{99F5A402-ECFD-AD49-8C93-05D8E2C6F20D}"/>
              </a:ext>
            </a:extLst>
          </p:cNvPr>
          <p:cNvPicPr>
            <a:picLocks noChangeAspect="1" noChangeArrowheads="1"/>
          </p:cNvPicPr>
          <p:nvPr/>
        </p:nvPicPr>
        <p:blipFill>
          <a:blip r:embed="rId9">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487488" y="5301208"/>
            <a:ext cx="579971" cy="579971"/>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6" descr="Money - Free business and finance icons">
            <a:extLst>
              <a:ext uri="{FF2B5EF4-FFF2-40B4-BE49-F238E27FC236}">
                <a16:creationId xmlns:a16="http://schemas.microsoft.com/office/drawing/2014/main" id="{994584F9-F9FD-C37D-9A79-58CC33CC9882}"/>
              </a:ext>
            </a:extLst>
          </p:cNvPr>
          <p:cNvPicPr>
            <a:picLocks noChangeAspect="1" noChangeArrowheads="1"/>
          </p:cNvPicPr>
          <p:nvPr/>
        </p:nvPicPr>
        <p:blipFill>
          <a:blip r:embed="rId9">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2207568" y="5301208"/>
            <a:ext cx="579971" cy="579971"/>
          </a:xfrm>
          <a:prstGeom prst="rect">
            <a:avLst/>
          </a:prstGeom>
          <a:noFill/>
          <a:extLst>
            <a:ext uri="{909E8E84-426E-40DD-AFC4-6F175D3DCCD1}">
              <a14:hiddenFill xmlns:a14="http://schemas.microsoft.com/office/drawing/2010/main">
                <a:solidFill>
                  <a:srgbClr val="FFFFFF"/>
                </a:solidFill>
              </a14:hiddenFill>
            </a:ext>
          </a:extLst>
        </p:spPr>
      </p:pic>
      <p:pic>
        <p:nvPicPr>
          <p:cNvPr id="2075" name="Picture 6" descr="Money - Free business and finance icons">
            <a:extLst>
              <a:ext uri="{FF2B5EF4-FFF2-40B4-BE49-F238E27FC236}">
                <a16:creationId xmlns:a16="http://schemas.microsoft.com/office/drawing/2014/main" id="{D0F23259-5BE3-F3C7-6FBB-9F9173D4BD4D}"/>
              </a:ext>
            </a:extLst>
          </p:cNvPr>
          <p:cNvPicPr>
            <a:picLocks noChangeAspect="1" noChangeArrowheads="1"/>
          </p:cNvPicPr>
          <p:nvPr/>
        </p:nvPicPr>
        <p:blipFill>
          <a:blip r:embed="rId9">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2927648" y="5301208"/>
            <a:ext cx="579971" cy="579971"/>
          </a:xfrm>
          <a:prstGeom prst="rect">
            <a:avLst/>
          </a:prstGeom>
          <a:noFill/>
          <a:extLst>
            <a:ext uri="{909E8E84-426E-40DD-AFC4-6F175D3DCCD1}">
              <a14:hiddenFill xmlns:a14="http://schemas.microsoft.com/office/drawing/2010/main">
                <a:solidFill>
                  <a:srgbClr val="FFFFFF"/>
                </a:solidFill>
              </a14:hiddenFill>
            </a:ext>
          </a:extLst>
        </p:spPr>
      </p:pic>
      <p:pic>
        <p:nvPicPr>
          <p:cNvPr id="2081" name="Picture 12" descr="Evaluation Generic Flat icon">
            <a:extLst>
              <a:ext uri="{FF2B5EF4-FFF2-40B4-BE49-F238E27FC236}">
                <a16:creationId xmlns:a16="http://schemas.microsoft.com/office/drawing/2014/main" id="{200FC7E9-076D-B97E-3404-368A0E89232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36160" y="5157192"/>
            <a:ext cx="710208" cy="710208"/>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6" descr="Money - Free business and finance icons">
            <a:extLst>
              <a:ext uri="{FF2B5EF4-FFF2-40B4-BE49-F238E27FC236}">
                <a16:creationId xmlns:a16="http://schemas.microsoft.com/office/drawing/2014/main" id="{29E20947-8184-4879-F147-860F602224B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99856" y="5301208"/>
            <a:ext cx="579971" cy="579971"/>
          </a:xfrm>
          <a:prstGeom prst="rect">
            <a:avLst/>
          </a:prstGeom>
          <a:noFill/>
          <a:extLst>
            <a:ext uri="{909E8E84-426E-40DD-AFC4-6F175D3DCCD1}">
              <a14:hiddenFill xmlns:a14="http://schemas.microsoft.com/office/drawing/2010/main">
                <a:solidFill>
                  <a:srgbClr val="FFFFFF"/>
                </a:solidFill>
              </a14:hiddenFill>
            </a:ext>
          </a:extLst>
        </p:spPr>
      </p:pic>
      <p:pic>
        <p:nvPicPr>
          <p:cNvPr id="2083" name="Picture 6" descr="Money - Free business and finance icons">
            <a:extLst>
              <a:ext uri="{FF2B5EF4-FFF2-40B4-BE49-F238E27FC236}">
                <a16:creationId xmlns:a16="http://schemas.microsoft.com/office/drawing/2014/main" id="{FE919758-F6FF-E671-17F4-F3FD0FD224A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16029" y="5301208"/>
            <a:ext cx="579971" cy="579971"/>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6" descr="Money - Free business and finance icons">
            <a:extLst>
              <a:ext uri="{FF2B5EF4-FFF2-40B4-BE49-F238E27FC236}">
                <a16:creationId xmlns:a16="http://schemas.microsoft.com/office/drawing/2014/main" id="{209C171C-19AD-FF5A-01A8-3AC1D57DF7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40016" y="5301208"/>
            <a:ext cx="579971" cy="579971"/>
          </a:xfrm>
          <a:prstGeom prst="rect">
            <a:avLst/>
          </a:prstGeom>
          <a:noFill/>
          <a:extLst>
            <a:ext uri="{909E8E84-426E-40DD-AFC4-6F175D3DCCD1}">
              <a14:hiddenFill xmlns:a14="http://schemas.microsoft.com/office/drawing/2010/main">
                <a:solidFill>
                  <a:srgbClr val="FFFFFF"/>
                </a:solidFill>
              </a14:hiddenFill>
            </a:ext>
          </a:extLst>
        </p:spPr>
      </p:pic>
      <p:sp>
        <p:nvSpPr>
          <p:cNvPr id="2089" name="文字方塊 2088">
            <a:extLst>
              <a:ext uri="{FF2B5EF4-FFF2-40B4-BE49-F238E27FC236}">
                <a16:creationId xmlns:a16="http://schemas.microsoft.com/office/drawing/2014/main" id="{2C1D05EE-0DE8-373F-CA37-0FB4D166924F}"/>
              </a:ext>
            </a:extLst>
          </p:cNvPr>
          <p:cNvSpPr txBox="1"/>
          <p:nvPr/>
        </p:nvSpPr>
        <p:spPr>
          <a:xfrm>
            <a:off x="3935760" y="5373216"/>
            <a:ext cx="5080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VS</a:t>
            </a:r>
            <a:endParaRPr kumimoji="0" lang="zh-TW" altLang="en-US"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2096" name="直線單箭頭接點 2095">
            <a:extLst>
              <a:ext uri="{FF2B5EF4-FFF2-40B4-BE49-F238E27FC236}">
                <a16:creationId xmlns:a16="http://schemas.microsoft.com/office/drawing/2014/main" id="{1B49C972-3422-BEC0-DD13-FE5B50B7B4DE}"/>
              </a:ext>
            </a:extLst>
          </p:cNvPr>
          <p:cNvCxnSpPr>
            <a:cxnSpLocks/>
          </p:cNvCxnSpPr>
          <p:nvPr/>
        </p:nvCxnSpPr>
        <p:spPr>
          <a:xfrm>
            <a:off x="2495600" y="3356992"/>
            <a:ext cx="0" cy="3600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98" name="直線單箭頭接點 2097">
            <a:extLst>
              <a:ext uri="{FF2B5EF4-FFF2-40B4-BE49-F238E27FC236}">
                <a16:creationId xmlns:a16="http://schemas.microsoft.com/office/drawing/2014/main" id="{1BC60739-528C-A450-E30C-61CB650ADC58}"/>
              </a:ext>
            </a:extLst>
          </p:cNvPr>
          <p:cNvCxnSpPr>
            <a:cxnSpLocks/>
          </p:cNvCxnSpPr>
          <p:nvPr/>
        </p:nvCxnSpPr>
        <p:spPr>
          <a:xfrm>
            <a:off x="2495600" y="4941168"/>
            <a:ext cx="0" cy="3600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00" name="接點: 肘形 2099">
            <a:extLst>
              <a:ext uri="{FF2B5EF4-FFF2-40B4-BE49-F238E27FC236}">
                <a16:creationId xmlns:a16="http://schemas.microsoft.com/office/drawing/2014/main" id="{AFBBB36E-4047-74CF-0FB6-1F41D2AC35D8}"/>
              </a:ext>
            </a:extLst>
          </p:cNvPr>
          <p:cNvCxnSpPr>
            <a:stCxn id="2067" idx="2"/>
            <a:endCxn id="2059" idx="3"/>
          </p:cNvCxnSpPr>
          <p:nvPr/>
        </p:nvCxnSpPr>
        <p:spPr>
          <a:xfrm rot="5400000">
            <a:off x="3587014" y="3645634"/>
            <a:ext cx="1378904" cy="657604"/>
          </a:xfrm>
          <a:prstGeom prst="bentConnector2">
            <a:avLst/>
          </a:prstGeom>
          <a:ln w="571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02" name="接點: 肘形 2101">
            <a:extLst>
              <a:ext uri="{FF2B5EF4-FFF2-40B4-BE49-F238E27FC236}">
                <a16:creationId xmlns:a16="http://schemas.microsoft.com/office/drawing/2014/main" id="{164652EC-C324-78C6-7DA4-90A41DF5D3DF}"/>
              </a:ext>
            </a:extLst>
          </p:cNvPr>
          <p:cNvCxnSpPr>
            <a:cxnSpLocks/>
            <a:stCxn id="2081" idx="2"/>
            <a:endCxn id="2069" idx="1"/>
          </p:cNvCxnSpPr>
          <p:nvPr/>
        </p:nvCxnSpPr>
        <p:spPr>
          <a:xfrm rot="5400000" flipH="1">
            <a:off x="4140349" y="2116485"/>
            <a:ext cx="1746126" cy="5755704"/>
          </a:xfrm>
          <a:prstGeom prst="bentConnector4">
            <a:avLst>
              <a:gd name="adj1" fmla="val -20793"/>
              <a:gd name="adj2" fmla="val 121883"/>
            </a:avLst>
          </a:prstGeom>
          <a:ln w="571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10" name="直線單箭頭接點 2109">
            <a:extLst>
              <a:ext uri="{FF2B5EF4-FFF2-40B4-BE49-F238E27FC236}">
                <a16:creationId xmlns:a16="http://schemas.microsoft.com/office/drawing/2014/main" id="{2C408B1A-BAFA-51D6-12DF-5D701AA0CF73}"/>
              </a:ext>
            </a:extLst>
          </p:cNvPr>
          <p:cNvCxnSpPr>
            <a:cxnSpLocks/>
          </p:cNvCxnSpPr>
          <p:nvPr/>
        </p:nvCxnSpPr>
        <p:spPr>
          <a:xfrm>
            <a:off x="7032104" y="5517232"/>
            <a:ext cx="3600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17" name="文字方塊 2116">
            <a:extLst>
              <a:ext uri="{FF2B5EF4-FFF2-40B4-BE49-F238E27FC236}">
                <a16:creationId xmlns:a16="http://schemas.microsoft.com/office/drawing/2014/main" id="{AF1E80A3-6998-AEFB-72D8-542428E2E40C}"/>
              </a:ext>
            </a:extLst>
          </p:cNvPr>
          <p:cNvSpPr txBox="1"/>
          <p:nvPr/>
        </p:nvSpPr>
        <p:spPr>
          <a:xfrm>
            <a:off x="2567608" y="3356992"/>
            <a:ext cx="80021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訓練模型</a:t>
            </a:r>
          </a:p>
        </p:txBody>
      </p:sp>
      <p:sp>
        <p:nvSpPr>
          <p:cNvPr id="2118" name="文字方塊 2117">
            <a:extLst>
              <a:ext uri="{FF2B5EF4-FFF2-40B4-BE49-F238E27FC236}">
                <a16:creationId xmlns:a16="http://schemas.microsoft.com/office/drawing/2014/main" id="{D52389DE-4897-7D28-B3B1-D3A612EB8018}"/>
              </a:ext>
            </a:extLst>
          </p:cNvPr>
          <p:cNvSpPr txBox="1"/>
          <p:nvPr/>
        </p:nvSpPr>
        <p:spPr>
          <a:xfrm>
            <a:off x="2567608" y="4941168"/>
            <a:ext cx="49244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預測</a:t>
            </a:r>
          </a:p>
        </p:txBody>
      </p:sp>
      <p:sp>
        <p:nvSpPr>
          <p:cNvPr id="2119" name="文字方塊 2118">
            <a:extLst>
              <a:ext uri="{FF2B5EF4-FFF2-40B4-BE49-F238E27FC236}">
                <a16:creationId xmlns:a16="http://schemas.microsoft.com/office/drawing/2014/main" id="{ACB34268-1943-77AE-3EEF-DFB0ADE6FBCA}"/>
              </a:ext>
            </a:extLst>
          </p:cNvPr>
          <p:cNvSpPr txBox="1"/>
          <p:nvPr/>
        </p:nvSpPr>
        <p:spPr>
          <a:xfrm>
            <a:off x="6960096" y="5085184"/>
            <a:ext cx="49244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評估</a:t>
            </a:r>
          </a:p>
        </p:txBody>
      </p:sp>
      <p:sp>
        <p:nvSpPr>
          <p:cNvPr id="2120" name="文字方塊 2119">
            <a:extLst>
              <a:ext uri="{FF2B5EF4-FFF2-40B4-BE49-F238E27FC236}">
                <a16:creationId xmlns:a16="http://schemas.microsoft.com/office/drawing/2014/main" id="{45487E3A-C5FE-5EE4-243B-39506EBAD444}"/>
              </a:ext>
            </a:extLst>
          </p:cNvPr>
          <p:cNvSpPr txBox="1"/>
          <p:nvPr/>
        </p:nvSpPr>
        <p:spPr>
          <a:xfrm>
            <a:off x="4655840" y="3789040"/>
            <a:ext cx="80021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測試模型</a:t>
            </a:r>
          </a:p>
        </p:txBody>
      </p:sp>
      <p:sp>
        <p:nvSpPr>
          <p:cNvPr id="2121" name="文字方塊 2120">
            <a:extLst>
              <a:ext uri="{FF2B5EF4-FFF2-40B4-BE49-F238E27FC236}">
                <a16:creationId xmlns:a16="http://schemas.microsoft.com/office/drawing/2014/main" id="{14CAE49D-16F0-6698-1EEA-1948AF868EFB}"/>
              </a:ext>
            </a:extLst>
          </p:cNvPr>
          <p:cNvSpPr txBox="1"/>
          <p:nvPr/>
        </p:nvSpPr>
        <p:spPr>
          <a:xfrm>
            <a:off x="335360" y="4797152"/>
            <a:ext cx="49244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調參</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優化</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切分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-&gt;</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訓練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-&gt;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測試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-&gt;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預測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-&gt;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評估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-&gt;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優化</a:t>
            </a:r>
          </a:p>
        </p:txBody>
      </p:sp>
      <p:sp>
        <p:nvSpPr>
          <p:cNvPr id="5" name="文字方塊 4">
            <a:extLst>
              <a:ext uri="{FF2B5EF4-FFF2-40B4-BE49-F238E27FC236}">
                <a16:creationId xmlns:a16="http://schemas.microsoft.com/office/drawing/2014/main" id="{D9514154-72DE-D2CE-E9B9-236B48861F78}"/>
              </a:ext>
            </a:extLst>
          </p:cNvPr>
          <p:cNvSpPr txBox="1"/>
          <p:nvPr/>
        </p:nvSpPr>
        <p:spPr>
          <a:xfrm>
            <a:off x="3863752" y="5805264"/>
            <a:ext cx="80983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loss</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7870567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情境假設</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3">
            <a:extLst>
              <a:ext uri="{FF2B5EF4-FFF2-40B4-BE49-F238E27FC236}">
                <a16:creationId xmlns:a16="http://schemas.microsoft.com/office/drawing/2014/main" id="{AF1512F7-A8F6-410D-A699-16D06A7A4527}"/>
              </a:ext>
            </a:extLst>
          </p:cNvPr>
          <p:cNvSpPr/>
          <p:nvPr/>
        </p:nvSpPr>
        <p:spPr>
          <a:xfrm>
            <a:off x="479376" y="1484784"/>
            <a:ext cx="68788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假如你現在影音平台的產品經理，想要真對不同用戶進行精準推薦</a:t>
            </a:r>
          </a:p>
        </p:txBody>
      </p:sp>
      <p:sp>
        <p:nvSpPr>
          <p:cNvPr id="5" name="矩形 4">
            <a:extLst>
              <a:ext uri="{FF2B5EF4-FFF2-40B4-BE49-F238E27FC236}">
                <a16:creationId xmlns:a16="http://schemas.microsoft.com/office/drawing/2014/main" id="{E0C620CC-6CFB-4A33-AA59-38311DE7CAE1}"/>
              </a:ext>
            </a:extLst>
          </p:cNvPr>
          <p:cNvSpPr/>
          <p:nvPr/>
        </p:nvSpPr>
        <p:spPr>
          <a:xfrm>
            <a:off x="479376" y="2204864"/>
            <a:ext cx="6096000" cy="646331"/>
          </a:xfrm>
          <a:prstGeom prst="rect">
            <a:avLst/>
          </a:prstGeom>
        </p:spPr>
        <p:txBody>
          <a:bodyPr>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genre</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偏好</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動作片</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動畫片</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劇情片</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觀看時間偏好</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夜貓族</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配飯吃族</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0" name="圖片 9">
            <a:extLst>
              <a:ext uri="{FF2B5EF4-FFF2-40B4-BE49-F238E27FC236}">
                <a16:creationId xmlns:a16="http://schemas.microsoft.com/office/drawing/2014/main" id="{A3D16FEC-9555-84AE-F7A8-7A83B8B923CA}"/>
              </a:ext>
            </a:extLst>
          </p:cNvPr>
          <p:cNvPicPr>
            <a:picLocks noChangeAspect="1"/>
          </p:cNvPicPr>
          <p:nvPr/>
        </p:nvPicPr>
        <p:blipFill>
          <a:blip r:embed="rId2"/>
          <a:stretch>
            <a:fillRect/>
          </a:stretch>
        </p:blipFill>
        <p:spPr>
          <a:xfrm>
            <a:off x="6096000" y="2528029"/>
            <a:ext cx="5538938" cy="31160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9046445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8F03A5F1-CD91-FECE-4A1C-8455FB5FDE30}"/>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用戶標籤</a:t>
            </a:r>
          </a:p>
        </p:txBody>
      </p:sp>
      <p:sp>
        <p:nvSpPr>
          <p:cNvPr id="7" name="矩形 6">
            <a:extLst>
              <a:ext uri="{FF2B5EF4-FFF2-40B4-BE49-F238E27FC236}">
                <a16:creationId xmlns:a16="http://schemas.microsoft.com/office/drawing/2014/main" id="{3DF3FFA9-7D63-1C67-53E2-1C79A0F07E83}"/>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333333"/>
                </a:solidFill>
                <a:effectLst/>
                <a:uLnTx/>
                <a:uFillTx/>
                <a:latin typeface="微軟正黑體" panose="020B0604030504040204" pitchFamily="34" charset="-120"/>
                <a:ea typeface="微軟正黑體" panose="020B0604030504040204" pitchFamily="34" charset="-120"/>
                <a:cs typeface="+mn-cs"/>
              </a:rPr>
              <a:t>根據使用者人口統計資料（自身屬性）、社交關係、偏好習慣和消費行為等資訊而抽象化的</a:t>
            </a:r>
            <a:r>
              <a:rPr kumimoji="0" lang="zh-TW" altLang="en-US" sz="1400" b="1" i="0" u="none" strike="noStrike" kern="1200" cap="none" spc="0" normalizeH="0" baseline="0" noProof="0" dirty="0">
                <a:ln>
                  <a:noFill/>
                </a:ln>
                <a:solidFill>
                  <a:srgbClr val="333333"/>
                </a:solidFill>
                <a:effectLst/>
                <a:uLnTx/>
                <a:uFillTx/>
                <a:latin typeface="微軟正黑體" panose="020B0604030504040204" pitchFamily="34" charset="-120"/>
                <a:ea typeface="微軟正黑體" panose="020B0604030504040204" pitchFamily="34" charset="-120"/>
                <a:cs typeface="+mn-cs"/>
              </a:rPr>
              <a:t>標籤化畫像</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31" name="文字方塊 30">
            <a:extLst>
              <a:ext uri="{FF2B5EF4-FFF2-40B4-BE49-F238E27FC236}">
                <a16:creationId xmlns:a16="http://schemas.microsoft.com/office/drawing/2014/main" id="{67DC242F-A7D8-AFBA-213F-0F9E3F2D9094}"/>
              </a:ext>
            </a:extLst>
          </p:cNvPr>
          <p:cNvSpPr txBox="1"/>
          <p:nvPr/>
        </p:nvSpPr>
        <p:spPr>
          <a:xfrm>
            <a:off x="692222" y="1526659"/>
            <a:ext cx="611028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333333"/>
                </a:solidFill>
                <a:effectLst/>
                <a:uLnTx/>
                <a:uFillTx/>
                <a:latin typeface="微軟正黑體" panose="020B0604030504040204" pitchFamily="34" charset="-120"/>
                <a:ea typeface="微軟正黑體" panose="020B0604030504040204" pitchFamily="34" charset="-120"/>
                <a:cs typeface="+mn-cs"/>
              </a:rPr>
              <a:t>建構使用者畫像的核心工作就是給使用者</a:t>
            </a:r>
            <a:r>
              <a:rPr kumimoji="0" lang="zh-TW" altLang="en-US" sz="1800" b="1" i="0" u="none" strike="noStrike" kern="1200" cap="none" spc="0" normalizeH="0" baseline="0" noProof="0" dirty="0">
                <a:ln>
                  <a:noFill/>
                </a:ln>
                <a:solidFill>
                  <a:srgbClr val="333333"/>
                </a:solidFill>
                <a:effectLst/>
                <a:uLnTx/>
                <a:uFillTx/>
                <a:latin typeface="微軟正黑體" panose="020B0604030504040204" pitchFamily="34" charset="-120"/>
                <a:ea typeface="微軟正黑體" panose="020B0604030504040204" pitchFamily="34" charset="-120"/>
                <a:cs typeface="+mn-cs"/>
              </a:rPr>
              <a:t>貼「標籤」。</a:t>
            </a:r>
            <a:endParaRPr kumimoji="0" lang="zh-TW" altLang="en-US" sz="18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grpSp>
        <p:nvGrpSpPr>
          <p:cNvPr id="57" name="群組 56">
            <a:extLst>
              <a:ext uri="{FF2B5EF4-FFF2-40B4-BE49-F238E27FC236}">
                <a16:creationId xmlns:a16="http://schemas.microsoft.com/office/drawing/2014/main" id="{54971430-19A9-7E98-1354-61360B833569}"/>
              </a:ext>
            </a:extLst>
          </p:cNvPr>
          <p:cNvGrpSpPr/>
          <p:nvPr/>
        </p:nvGrpSpPr>
        <p:grpSpPr>
          <a:xfrm>
            <a:off x="7670834" y="2493319"/>
            <a:ext cx="3686069" cy="2321075"/>
            <a:chOff x="0" y="1948447"/>
            <a:chExt cx="4812064" cy="3030103"/>
          </a:xfrm>
        </p:grpSpPr>
        <p:grpSp>
          <p:nvGrpSpPr>
            <p:cNvPr id="26" name="群組 25">
              <a:extLst>
                <a:ext uri="{FF2B5EF4-FFF2-40B4-BE49-F238E27FC236}">
                  <a16:creationId xmlns:a16="http://schemas.microsoft.com/office/drawing/2014/main" id="{30579AA0-578C-FD24-9253-EAAE3E03E748}"/>
                </a:ext>
              </a:extLst>
            </p:cNvPr>
            <p:cNvGrpSpPr/>
            <p:nvPr/>
          </p:nvGrpSpPr>
          <p:grpSpPr>
            <a:xfrm>
              <a:off x="1115636" y="2438400"/>
              <a:ext cx="2657628" cy="2540150"/>
              <a:chOff x="1145249" y="1919181"/>
              <a:chExt cx="3559619" cy="3402269"/>
            </a:xfrm>
          </p:grpSpPr>
          <p:sp>
            <p:nvSpPr>
              <p:cNvPr id="15" name="橢圓 14">
                <a:extLst>
                  <a:ext uri="{FF2B5EF4-FFF2-40B4-BE49-F238E27FC236}">
                    <a16:creationId xmlns:a16="http://schemas.microsoft.com/office/drawing/2014/main" id="{E9F60F61-529A-62FB-D931-C77270787605}"/>
                  </a:ext>
                </a:extLst>
              </p:cNvPr>
              <p:cNvSpPr/>
              <p:nvPr/>
            </p:nvSpPr>
            <p:spPr>
              <a:xfrm>
                <a:off x="1487785" y="2397590"/>
                <a:ext cx="2923860" cy="2923860"/>
              </a:xfrm>
              <a:prstGeom prst="ellipse">
                <a:avLst/>
              </a:prstGeom>
              <a:noFill/>
              <a:ln w="508000">
                <a:gradFill>
                  <a:gsLst>
                    <a:gs pos="100000">
                      <a:schemeClr val="accent1">
                        <a:lumMod val="40000"/>
                        <a:lumOff val="60000"/>
                      </a:schemeClr>
                    </a:gs>
                    <a:gs pos="0">
                      <a:srgbClr val="0070C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07" rtl="0" eaLnBrk="0" fontAlgn="base" latinLnBrk="0" hangingPunct="0">
                  <a:lnSpc>
                    <a:spcPct val="100000"/>
                  </a:lnSpc>
                  <a:spcBef>
                    <a:spcPct val="0"/>
                  </a:spcBef>
                  <a:spcAft>
                    <a:spcPct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橢圓 24">
                <a:extLst>
                  <a:ext uri="{FF2B5EF4-FFF2-40B4-BE49-F238E27FC236}">
                    <a16:creationId xmlns:a16="http://schemas.microsoft.com/office/drawing/2014/main" id="{F0CC7986-7773-5C70-35ED-DFC8F5C6AC33}"/>
                  </a:ext>
                </a:extLst>
              </p:cNvPr>
              <p:cNvSpPr/>
              <p:nvPr/>
            </p:nvSpPr>
            <p:spPr>
              <a:xfrm>
                <a:off x="3769117" y="4038209"/>
                <a:ext cx="935751" cy="935751"/>
              </a:xfrm>
              <a:prstGeom prst="ellipse">
                <a:avLst/>
              </a:prstGeom>
              <a:gradFill flip="none" rotWithShape="1">
                <a:gsLst>
                  <a:gs pos="0">
                    <a:srgbClr val="3A96E2"/>
                  </a:gs>
                  <a:gs pos="80000">
                    <a:srgbClr val="0053B6"/>
                  </a:gs>
                </a:gsLst>
                <a:lin ang="2700000" scaled="1"/>
                <a:tileRect/>
              </a:gra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07" rtl="0" eaLnBrk="0" fontAlgn="base" latinLnBrk="0" hangingPunct="0">
                  <a:lnSpc>
                    <a:spcPct val="100000"/>
                  </a:lnSpc>
                  <a:spcBef>
                    <a:spcPct val="0"/>
                  </a:spcBef>
                  <a:spcAft>
                    <a:spcPct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6" name="橢圓 15">
                <a:extLst>
                  <a:ext uri="{FF2B5EF4-FFF2-40B4-BE49-F238E27FC236}">
                    <a16:creationId xmlns:a16="http://schemas.microsoft.com/office/drawing/2014/main" id="{9B283D69-C546-EADC-B777-349E586C66DE}"/>
                  </a:ext>
                </a:extLst>
              </p:cNvPr>
              <p:cNvSpPr/>
              <p:nvPr/>
            </p:nvSpPr>
            <p:spPr>
              <a:xfrm>
                <a:off x="1145249" y="4038209"/>
                <a:ext cx="935751" cy="935751"/>
              </a:xfrm>
              <a:prstGeom prst="ellipse">
                <a:avLst/>
              </a:prstGeom>
              <a:gradFill flip="none" rotWithShape="1">
                <a:gsLst>
                  <a:gs pos="0">
                    <a:srgbClr val="3A96E2"/>
                  </a:gs>
                  <a:gs pos="80000">
                    <a:srgbClr val="0053B6"/>
                  </a:gs>
                </a:gsLst>
                <a:lin ang="2700000" scaled="1"/>
                <a:tileRect/>
              </a:gra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07" rtl="0" eaLnBrk="0" fontAlgn="base" latinLnBrk="0" hangingPunct="0">
                  <a:lnSpc>
                    <a:spcPct val="100000"/>
                  </a:lnSpc>
                  <a:spcBef>
                    <a:spcPct val="0"/>
                  </a:spcBef>
                  <a:spcAft>
                    <a:spcPct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8" name="橢圓 17">
                <a:extLst>
                  <a:ext uri="{FF2B5EF4-FFF2-40B4-BE49-F238E27FC236}">
                    <a16:creationId xmlns:a16="http://schemas.microsoft.com/office/drawing/2014/main" id="{294ACD8E-CF41-3144-294A-B537F39C9F06}"/>
                  </a:ext>
                </a:extLst>
              </p:cNvPr>
              <p:cNvSpPr/>
              <p:nvPr/>
            </p:nvSpPr>
            <p:spPr>
              <a:xfrm>
                <a:off x="2497799" y="1919181"/>
                <a:ext cx="935751" cy="935751"/>
              </a:xfrm>
              <a:prstGeom prst="ellipse">
                <a:avLst/>
              </a:prstGeom>
              <a:gradFill flip="none" rotWithShape="1">
                <a:gsLst>
                  <a:gs pos="0">
                    <a:srgbClr val="3A96E2"/>
                  </a:gs>
                  <a:gs pos="80000">
                    <a:srgbClr val="0053B6"/>
                  </a:gs>
                </a:gsLst>
                <a:lin ang="2700000" scaled="1"/>
                <a:tileRect/>
              </a:gra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07" rtl="0" eaLnBrk="0" fontAlgn="base" latinLnBrk="0" hangingPunct="0">
                  <a:lnSpc>
                    <a:spcPct val="100000"/>
                  </a:lnSpc>
                  <a:spcBef>
                    <a:spcPct val="0"/>
                  </a:spcBef>
                  <a:spcAft>
                    <a:spcPct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20" name="圖片 19" descr="一張含有 標誌, 符號, 圖形, 白色 的圖片&#10;&#10;自動產生的描述">
                <a:extLst>
                  <a:ext uri="{FF2B5EF4-FFF2-40B4-BE49-F238E27FC236}">
                    <a16:creationId xmlns:a16="http://schemas.microsoft.com/office/drawing/2014/main" id="{8EBDB2DB-9E4F-9CFA-677C-02DCB4E40F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8472" y="4287294"/>
                <a:ext cx="418919" cy="418919"/>
              </a:xfrm>
              <a:prstGeom prst="rect">
                <a:avLst/>
              </a:prstGeom>
            </p:spPr>
          </p:pic>
          <p:pic>
            <p:nvPicPr>
              <p:cNvPr id="21" name="圖片 20" descr="一張含有 行, 設計, 樣式 的圖片&#10;&#10;自動產生的描述">
                <a:extLst>
                  <a:ext uri="{FF2B5EF4-FFF2-40B4-BE49-F238E27FC236}">
                    <a16:creationId xmlns:a16="http://schemas.microsoft.com/office/drawing/2014/main" id="{2675B8D2-2F5F-7C7B-E79E-7770D7F302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4041" y="2166498"/>
                <a:ext cx="475130" cy="397783"/>
              </a:xfrm>
              <a:prstGeom prst="rect">
                <a:avLst/>
              </a:prstGeom>
            </p:spPr>
          </p:pic>
          <p:pic>
            <p:nvPicPr>
              <p:cNvPr id="22" name="圖片 21" descr="一張含有 圓形, 圖形, 設計 的圖片&#10;&#10;自動產生的描述">
                <a:extLst>
                  <a:ext uri="{FF2B5EF4-FFF2-40B4-BE49-F238E27FC236}">
                    <a16:creationId xmlns:a16="http://schemas.microsoft.com/office/drawing/2014/main" id="{CAE81972-5255-479E-4C74-AD41E4A062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2847" y="4266865"/>
                <a:ext cx="440127" cy="425775"/>
              </a:xfrm>
              <a:prstGeom prst="rect">
                <a:avLst/>
              </a:prstGeom>
            </p:spPr>
          </p:pic>
        </p:grpSp>
        <p:sp>
          <p:nvSpPr>
            <p:cNvPr id="27" name="文字方塊 26">
              <a:extLst>
                <a:ext uri="{FF2B5EF4-FFF2-40B4-BE49-F238E27FC236}">
                  <a16:creationId xmlns:a16="http://schemas.microsoft.com/office/drawing/2014/main" id="{10DE6AFF-7FAC-B11A-8384-8838EA17C9CA}"/>
                </a:ext>
              </a:extLst>
            </p:cNvPr>
            <p:cNvSpPr txBox="1"/>
            <p:nvPr/>
          </p:nvSpPr>
          <p:spPr>
            <a:xfrm>
              <a:off x="0" y="4289468"/>
              <a:ext cx="1167611" cy="459485"/>
            </a:xfrm>
            <a:prstGeom prst="rect">
              <a:avLst/>
            </a:prstGeom>
            <a:noFill/>
          </p:spPr>
          <p:txBody>
            <a:bodyPr wrap="square" rtlCol="0" anchor="ctr">
              <a:spAutoFit/>
            </a:bodyPr>
            <a:lstStyle/>
            <a:p>
              <a:pPr marL="0" marR="0" lvl="0" indent="0" algn="r" defTabSz="913607" rtl="0" eaLnBrk="0" fontAlgn="base" latinLnBrk="0" hangingPunct="0">
                <a:lnSpc>
                  <a:spcPct val="150000"/>
                </a:lnSpc>
                <a:spcBef>
                  <a:spcPct val="0"/>
                </a:spcBef>
                <a:spcAft>
                  <a:spcPct val="0"/>
                </a:spcAft>
                <a:buClrTx/>
                <a:buSzTx/>
                <a:buFontTx/>
                <a:buNone/>
                <a:tabLst/>
                <a:defRPr/>
              </a:pPr>
              <a:r>
                <a:rPr kumimoji="1" lang="en-US" altLang="zh-TW" sz="1800" b="1" i="1" u="none" strike="noStrike" kern="1200" cap="none" spc="0" normalizeH="0" baseline="0" noProof="0" dirty="0">
                  <a:ln>
                    <a:noFill/>
                  </a:ln>
                  <a:solidFill>
                    <a:srgbClr val="0053B6"/>
                  </a:solidFill>
                  <a:effectLst/>
                  <a:uLnTx/>
                  <a:uFillTx/>
                  <a:latin typeface="Microsoft JhengHei UI" panose="020B0604030504040204" pitchFamily="34" charset="-120"/>
                  <a:ea typeface="Microsoft JhengHei UI" panose="020B0604030504040204" pitchFamily="34" charset="-120"/>
                  <a:cs typeface="+mn-cs"/>
                </a:rPr>
                <a:t>2. </a:t>
              </a:r>
              <a:r>
                <a:rPr kumimoji="1" lang="zh-TW" altLang="en-US" sz="1800" b="1" i="1" u="none" strike="noStrike" kern="1200" cap="none" spc="0" normalizeH="0" baseline="0" noProof="0" dirty="0">
                  <a:ln>
                    <a:noFill/>
                  </a:ln>
                  <a:solidFill>
                    <a:srgbClr val="0053B6"/>
                  </a:solidFill>
                  <a:effectLst/>
                  <a:uLnTx/>
                  <a:uFillTx/>
                  <a:latin typeface="Microsoft JhengHei UI" panose="020B0604030504040204" pitchFamily="34" charset="-120"/>
                  <a:ea typeface="Microsoft JhengHei UI" panose="020B0604030504040204" pitchFamily="34" charset="-120"/>
                  <a:cs typeface="+mn-cs"/>
                </a:rPr>
                <a:t>行為</a:t>
              </a:r>
              <a:endParaRPr kumimoji="1" lang="en-US" altLang="zh-TW" sz="1800" b="1" i="0" u="none" strike="noStrike" kern="1200" cap="none" spc="0" normalizeH="0" baseline="0" noProof="0" dirty="0">
                <a:ln>
                  <a:noFill/>
                </a:ln>
                <a:solidFill>
                  <a:srgbClr val="0053B6"/>
                </a:solidFill>
                <a:effectLst/>
                <a:uLnTx/>
                <a:uFillTx/>
                <a:latin typeface="Microsoft JhengHei UI" panose="020B0604030504040204" pitchFamily="34" charset="-120"/>
                <a:ea typeface="Microsoft JhengHei UI" panose="020B0604030504040204" pitchFamily="34" charset="-120"/>
                <a:cs typeface="+mn-cs"/>
              </a:endParaRPr>
            </a:p>
          </p:txBody>
        </p:sp>
        <p:sp>
          <p:nvSpPr>
            <p:cNvPr id="28" name="文字方塊 27">
              <a:extLst>
                <a:ext uri="{FF2B5EF4-FFF2-40B4-BE49-F238E27FC236}">
                  <a16:creationId xmlns:a16="http://schemas.microsoft.com/office/drawing/2014/main" id="{D1187695-5952-E441-881A-8480345D5C11}"/>
                </a:ext>
              </a:extLst>
            </p:cNvPr>
            <p:cNvSpPr txBox="1"/>
            <p:nvPr/>
          </p:nvSpPr>
          <p:spPr>
            <a:xfrm>
              <a:off x="2240286" y="1948447"/>
              <a:ext cx="1167611" cy="459485"/>
            </a:xfrm>
            <a:prstGeom prst="rect">
              <a:avLst/>
            </a:prstGeom>
            <a:noFill/>
          </p:spPr>
          <p:txBody>
            <a:bodyPr wrap="square" rtlCol="0" anchor="ctr">
              <a:spAutoFit/>
            </a:bodyPr>
            <a:lstStyle/>
            <a:p>
              <a:pPr marL="0" marR="0" lvl="0" indent="0" algn="r" defTabSz="913607" rtl="0" eaLnBrk="0" fontAlgn="base" latinLnBrk="0" hangingPunct="0">
                <a:lnSpc>
                  <a:spcPct val="150000"/>
                </a:lnSpc>
                <a:spcBef>
                  <a:spcPct val="0"/>
                </a:spcBef>
                <a:spcAft>
                  <a:spcPct val="0"/>
                </a:spcAft>
                <a:buClrTx/>
                <a:buSzTx/>
                <a:buFontTx/>
                <a:buNone/>
                <a:tabLst/>
                <a:defRPr/>
              </a:pPr>
              <a:r>
                <a:rPr kumimoji="1" lang="en-US" altLang="zh-TW" sz="1800" b="1" i="1" u="none" strike="noStrike" kern="1200" cap="none" spc="0" normalizeH="0" baseline="0" noProof="0" dirty="0">
                  <a:ln>
                    <a:noFill/>
                  </a:ln>
                  <a:solidFill>
                    <a:srgbClr val="0053B6"/>
                  </a:solidFill>
                  <a:effectLst/>
                  <a:uLnTx/>
                  <a:uFillTx/>
                  <a:latin typeface="Microsoft JhengHei UI" panose="020B0604030504040204" pitchFamily="34" charset="-120"/>
                  <a:ea typeface="Microsoft JhengHei UI" panose="020B0604030504040204" pitchFamily="34" charset="-120"/>
                  <a:cs typeface="+mn-cs"/>
                </a:rPr>
                <a:t>1. </a:t>
              </a:r>
              <a:r>
                <a:rPr kumimoji="1" lang="zh-TW" altLang="en-US" sz="1800" b="1" i="1" u="none" strike="noStrike" kern="1200" cap="none" spc="0" normalizeH="0" baseline="0" noProof="0" dirty="0">
                  <a:ln>
                    <a:noFill/>
                  </a:ln>
                  <a:solidFill>
                    <a:srgbClr val="0053B6"/>
                  </a:solidFill>
                  <a:effectLst/>
                  <a:uLnTx/>
                  <a:uFillTx/>
                  <a:latin typeface="Microsoft JhengHei UI" panose="020B0604030504040204" pitchFamily="34" charset="-120"/>
                  <a:ea typeface="Microsoft JhengHei UI" panose="020B0604030504040204" pitchFamily="34" charset="-120"/>
                  <a:cs typeface="+mn-cs"/>
                </a:rPr>
                <a:t>需求</a:t>
              </a:r>
              <a:endParaRPr kumimoji="1" lang="en-US" altLang="zh-TW" sz="1800" b="1" i="0" u="none" strike="noStrike" kern="1200" cap="none" spc="0" normalizeH="0" baseline="0" noProof="0" dirty="0">
                <a:ln>
                  <a:noFill/>
                </a:ln>
                <a:solidFill>
                  <a:srgbClr val="0053B6"/>
                </a:solidFill>
                <a:effectLst/>
                <a:uLnTx/>
                <a:uFillTx/>
                <a:latin typeface="Microsoft JhengHei UI" panose="020B0604030504040204" pitchFamily="34" charset="-120"/>
                <a:ea typeface="Microsoft JhengHei UI" panose="020B0604030504040204" pitchFamily="34" charset="-120"/>
                <a:cs typeface="+mn-cs"/>
              </a:endParaRPr>
            </a:p>
          </p:txBody>
        </p:sp>
        <p:sp>
          <p:nvSpPr>
            <p:cNvPr id="29" name="文字方塊 28">
              <a:extLst>
                <a:ext uri="{FF2B5EF4-FFF2-40B4-BE49-F238E27FC236}">
                  <a16:creationId xmlns:a16="http://schemas.microsoft.com/office/drawing/2014/main" id="{E8E2F3D8-721A-D3E2-79D5-7DF8F16495E9}"/>
                </a:ext>
              </a:extLst>
            </p:cNvPr>
            <p:cNvSpPr txBox="1"/>
            <p:nvPr/>
          </p:nvSpPr>
          <p:spPr>
            <a:xfrm>
              <a:off x="3644453" y="4273021"/>
              <a:ext cx="1167611" cy="459485"/>
            </a:xfrm>
            <a:prstGeom prst="rect">
              <a:avLst/>
            </a:prstGeom>
            <a:noFill/>
          </p:spPr>
          <p:txBody>
            <a:bodyPr wrap="square" rtlCol="0" anchor="ctr">
              <a:spAutoFit/>
            </a:bodyPr>
            <a:lstStyle/>
            <a:p>
              <a:pPr marL="0" marR="0" lvl="0" indent="0" algn="r" defTabSz="913607" rtl="0" eaLnBrk="0" fontAlgn="base" latinLnBrk="0" hangingPunct="0">
                <a:lnSpc>
                  <a:spcPct val="150000"/>
                </a:lnSpc>
                <a:spcBef>
                  <a:spcPct val="0"/>
                </a:spcBef>
                <a:spcAft>
                  <a:spcPct val="0"/>
                </a:spcAft>
                <a:buClrTx/>
                <a:buSzTx/>
                <a:buFontTx/>
                <a:buNone/>
                <a:tabLst/>
                <a:defRPr/>
              </a:pPr>
              <a:r>
                <a:rPr kumimoji="1" lang="en-US" altLang="zh-TW" sz="1800" b="1" i="1" u="none" strike="noStrike" kern="1200" cap="none" spc="0" normalizeH="0" baseline="0" noProof="0" dirty="0">
                  <a:ln>
                    <a:noFill/>
                  </a:ln>
                  <a:solidFill>
                    <a:srgbClr val="0053B6"/>
                  </a:solidFill>
                  <a:effectLst/>
                  <a:uLnTx/>
                  <a:uFillTx/>
                  <a:latin typeface="Microsoft JhengHei UI" panose="020B0604030504040204" pitchFamily="34" charset="-120"/>
                  <a:ea typeface="Microsoft JhengHei UI" panose="020B0604030504040204" pitchFamily="34" charset="-120"/>
                  <a:cs typeface="+mn-cs"/>
                </a:rPr>
                <a:t>3. </a:t>
              </a:r>
              <a:r>
                <a:rPr kumimoji="1" lang="zh-TW" altLang="en-US" sz="1800" b="1" i="1" u="none" strike="noStrike" kern="1200" cap="none" spc="0" normalizeH="0" baseline="0" noProof="0" dirty="0">
                  <a:ln>
                    <a:noFill/>
                  </a:ln>
                  <a:solidFill>
                    <a:srgbClr val="0053B6"/>
                  </a:solidFill>
                  <a:effectLst/>
                  <a:uLnTx/>
                  <a:uFillTx/>
                  <a:latin typeface="Microsoft JhengHei UI" panose="020B0604030504040204" pitchFamily="34" charset="-120"/>
                  <a:ea typeface="Microsoft JhengHei UI" panose="020B0604030504040204" pitchFamily="34" charset="-120"/>
                  <a:cs typeface="+mn-cs"/>
                </a:rPr>
                <a:t>特徵</a:t>
              </a:r>
              <a:endParaRPr kumimoji="1" lang="en-US" altLang="zh-TW" sz="1800" b="1" i="0" u="none" strike="noStrike" kern="1200" cap="none" spc="0" normalizeH="0" baseline="0" noProof="0" dirty="0">
                <a:ln>
                  <a:noFill/>
                </a:ln>
                <a:solidFill>
                  <a:srgbClr val="0053B6"/>
                </a:solidFill>
                <a:effectLst/>
                <a:uLnTx/>
                <a:uFillTx/>
                <a:latin typeface="Microsoft JhengHei UI" panose="020B0604030504040204" pitchFamily="34" charset="-120"/>
                <a:ea typeface="Microsoft JhengHei UI" panose="020B0604030504040204" pitchFamily="34" charset="-120"/>
                <a:cs typeface="+mn-cs"/>
              </a:endParaRPr>
            </a:p>
          </p:txBody>
        </p:sp>
        <p:sp>
          <p:nvSpPr>
            <p:cNvPr id="32" name="標題 1">
              <a:extLst>
                <a:ext uri="{FF2B5EF4-FFF2-40B4-BE49-F238E27FC236}">
                  <a16:creationId xmlns:a16="http://schemas.microsoft.com/office/drawing/2014/main" id="{9A9B8067-C975-2390-69DB-043942F2C732}"/>
                </a:ext>
              </a:extLst>
            </p:cNvPr>
            <p:cNvSpPr txBox="1">
              <a:spLocks/>
            </p:cNvSpPr>
            <p:nvPr/>
          </p:nvSpPr>
          <p:spPr bwMode="auto">
            <a:xfrm>
              <a:off x="2038161" y="3560948"/>
              <a:ext cx="1094045"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用戶</a:t>
              </a:r>
            </a:p>
          </p:txBody>
        </p:sp>
      </p:grpSp>
      <p:sp>
        <p:nvSpPr>
          <p:cNvPr id="34" name="文字方塊 33">
            <a:extLst>
              <a:ext uri="{FF2B5EF4-FFF2-40B4-BE49-F238E27FC236}">
                <a16:creationId xmlns:a16="http://schemas.microsoft.com/office/drawing/2014/main" id="{B2EAE644-9BD2-EDB6-AF27-F01F734D07EE}"/>
              </a:ext>
            </a:extLst>
          </p:cNvPr>
          <p:cNvSpPr txBox="1"/>
          <p:nvPr/>
        </p:nvSpPr>
        <p:spPr>
          <a:xfrm>
            <a:off x="132289" y="6022240"/>
            <a:ext cx="4620686"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333333"/>
                </a:solidFill>
                <a:effectLst/>
                <a:uLnTx/>
                <a:uFillTx/>
                <a:latin typeface="微軟正黑體" panose="020B0604030504040204" pitchFamily="34" charset="-120"/>
                <a:ea typeface="微軟正黑體" panose="020B0604030504040204" pitchFamily="34" charset="-120"/>
                <a:cs typeface="+mn-cs"/>
              </a:rPr>
              <a:t>標籤</a:t>
            </a:r>
            <a:r>
              <a:rPr kumimoji="0" lang="en-US" altLang="zh-TW" sz="1200" b="0" i="0" u="none" strike="noStrike" kern="1200" cap="none" spc="0" normalizeH="0" baseline="0" noProof="0" dirty="0">
                <a:ln>
                  <a:noFill/>
                </a:ln>
                <a:solidFill>
                  <a:srgbClr val="333333"/>
                </a:solidFill>
                <a:effectLs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333333"/>
                </a:solidFill>
                <a:effectLst/>
                <a:uLnTx/>
                <a:uFillTx/>
                <a:latin typeface="微軟正黑體" panose="020B0604030504040204" pitchFamily="34" charset="-120"/>
                <a:ea typeface="微軟正黑體" panose="020B0604030504040204" pitchFamily="34" charset="-120"/>
                <a:cs typeface="+mn-cs"/>
              </a:rPr>
              <a:t> 將某一類特定群體或物件的某項特徵進行抽象分類或概括</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35" name="矩形: 圓角 34">
            <a:extLst>
              <a:ext uri="{FF2B5EF4-FFF2-40B4-BE49-F238E27FC236}">
                <a16:creationId xmlns:a16="http://schemas.microsoft.com/office/drawing/2014/main" id="{295BE6F4-2292-4D11-E60A-635AAA3B1B32}"/>
              </a:ext>
            </a:extLst>
          </p:cNvPr>
          <p:cNvSpPr/>
          <p:nvPr/>
        </p:nvSpPr>
        <p:spPr>
          <a:xfrm>
            <a:off x="449004" y="2100775"/>
            <a:ext cx="2228850"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特徵標籤</a:t>
            </a:r>
          </a:p>
        </p:txBody>
      </p:sp>
      <p:sp>
        <p:nvSpPr>
          <p:cNvPr id="39" name="矩形: 圓角 38">
            <a:extLst>
              <a:ext uri="{FF2B5EF4-FFF2-40B4-BE49-F238E27FC236}">
                <a16:creationId xmlns:a16="http://schemas.microsoft.com/office/drawing/2014/main" id="{1E697BF3-54B9-A1E1-39D0-9EB4B7C6E7C5}"/>
              </a:ext>
            </a:extLst>
          </p:cNvPr>
          <p:cNvSpPr/>
          <p:nvPr/>
        </p:nvSpPr>
        <p:spPr>
          <a:xfrm>
            <a:off x="2751634" y="2100775"/>
            <a:ext cx="2228850"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行為標籤</a:t>
            </a:r>
          </a:p>
        </p:txBody>
      </p:sp>
      <p:sp>
        <p:nvSpPr>
          <p:cNvPr id="40" name="矩形: 圓角 39">
            <a:extLst>
              <a:ext uri="{FF2B5EF4-FFF2-40B4-BE49-F238E27FC236}">
                <a16:creationId xmlns:a16="http://schemas.microsoft.com/office/drawing/2014/main" id="{C31704F2-3369-1392-9418-166547FF5C0E}"/>
              </a:ext>
            </a:extLst>
          </p:cNvPr>
          <p:cNvSpPr/>
          <p:nvPr/>
        </p:nvSpPr>
        <p:spPr>
          <a:xfrm>
            <a:off x="5054264" y="2100775"/>
            <a:ext cx="2228850"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需求標籤</a:t>
            </a:r>
          </a:p>
        </p:txBody>
      </p:sp>
      <p:sp>
        <p:nvSpPr>
          <p:cNvPr id="41" name="矩形: 圓角 40">
            <a:extLst>
              <a:ext uri="{FF2B5EF4-FFF2-40B4-BE49-F238E27FC236}">
                <a16:creationId xmlns:a16="http://schemas.microsoft.com/office/drawing/2014/main" id="{DC2BC245-760C-9BC1-81FE-D62DAF42B453}"/>
              </a:ext>
            </a:extLst>
          </p:cNvPr>
          <p:cNvSpPr/>
          <p:nvPr/>
        </p:nvSpPr>
        <p:spPr>
          <a:xfrm>
            <a:off x="449004" y="2542421"/>
            <a:ext cx="2228850" cy="3351744"/>
          </a:xfrm>
          <a:prstGeom prst="roundRect">
            <a:avLst>
              <a:gd name="adj" fmla="val 3846"/>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2" name="矩形: 圓角 41">
            <a:extLst>
              <a:ext uri="{FF2B5EF4-FFF2-40B4-BE49-F238E27FC236}">
                <a16:creationId xmlns:a16="http://schemas.microsoft.com/office/drawing/2014/main" id="{A2C1049F-41A5-DF7F-8658-3EEAB49C2C55}"/>
              </a:ext>
            </a:extLst>
          </p:cNvPr>
          <p:cNvSpPr/>
          <p:nvPr/>
        </p:nvSpPr>
        <p:spPr>
          <a:xfrm>
            <a:off x="2762010" y="2542421"/>
            <a:ext cx="2228850" cy="3351744"/>
          </a:xfrm>
          <a:prstGeom prst="roundRect">
            <a:avLst>
              <a:gd name="adj" fmla="val 3846"/>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3" name="矩形: 圓角 42">
            <a:extLst>
              <a:ext uri="{FF2B5EF4-FFF2-40B4-BE49-F238E27FC236}">
                <a16:creationId xmlns:a16="http://schemas.microsoft.com/office/drawing/2014/main" id="{71D0EBA5-ADFA-AC46-EE89-50F3CC0BD0AF}"/>
              </a:ext>
            </a:extLst>
          </p:cNvPr>
          <p:cNvSpPr/>
          <p:nvPr/>
        </p:nvSpPr>
        <p:spPr>
          <a:xfrm>
            <a:off x="5075016" y="2542421"/>
            <a:ext cx="2228850" cy="3351744"/>
          </a:xfrm>
          <a:prstGeom prst="roundRect">
            <a:avLst>
              <a:gd name="adj" fmla="val 3846"/>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aphicFrame>
        <p:nvGraphicFramePr>
          <p:cNvPr id="47" name="表格 46">
            <a:extLst>
              <a:ext uri="{FF2B5EF4-FFF2-40B4-BE49-F238E27FC236}">
                <a16:creationId xmlns:a16="http://schemas.microsoft.com/office/drawing/2014/main" id="{3C930D84-06C1-E5F8-2CBE-D6A7E84ABB13}"/>
              </a:ext>
            </a:extLst>
          </p:cNvPr>
          <p:cNvGraphicFramePr>
            <a:graphicFrameLocks noGrp="1"/>
          </p:cNvGraphicFramePr>
          <p:nvPr/>
        </p:nvGraphicFramePr>
        <p:xfrm>
          <a:off x="578971" y="2870323"/>
          <a:ext cx="966652" cy="1750695"/>
        </p:xfrm>
        <a:graphic>
          <a:graphicData uri="http://schemas.openxmlformats.org/drawingml/2006/table">
            <a:tbl>
              <a:tblPr/>
              <a:tblGrid>
                <a:gridCol w="966652">
                  <a:extLst>
                    <a:ext uri="{9D8B030D-6E8A-4147-A177-3AD203B41FA5}">
                      <a16:colId xmlns:a16="http://schemas.microsoft.com/office/drawing/2014/main" val="3531652659"/>
                    </a:ext>
                  </a:extLst>
                </a:gridCol>
              </a:tblGrid>
              <a:tr h="209550">
                <a:tc>
                  <a:txBody>
                    <a:bodyPr/>
                    <a:lstStyle/>
                    <a:p>
                      <a:pPr algn="l" fontAlgn="ctr"/>
                      <a:r>
                        <a:rPr lang="zh-TW" altLang="en-US" sz="1800" b="1" i="0" u="none" strike="noStrike" dirty="0">
                          <a:solidFill>
                            <a:srgbClr val="000000"/>
                          </a:solidFill>
                          <a:effectLst/>
                          <a:latin typeface="微軟正黑體" panose="020B0604030504040204" pitchFamily="34" charset="-120"/>
                          <a:ea typeface="微軟正黑體" panose="020B0604030504040204" pitchFamily="34" charset="-120"/>
                        </a:rPr>
                        <a:t>人口統計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756393995"/>
                  </a:ext>
                </a:extLst>
              </a:tr>
              <a:tr h="209550">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姓名</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14924687"/>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性別</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11503363"/>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年齡</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87499183"/>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出生日期</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19979510"/>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居住地</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74884731"/>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學歷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05014030"/>
                  </a:ext>
                </a:extLst>
              </a:tr>
              <a:tr h="209550">
                <a:tc>
                  <a:txBody>
                    <a:bodyPr/>
                    <a:lstStyle/>
                    <a:p>
                      <a:pPr algn="l"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11470581"/>
                  </a:ext>
                </a:extLst>
              </a:tr>
            </a:tbl>
          </a:graphicData>
        </a:graphic>
      </p:graphicFrame>
      <p:graphicFrame>
        <p:nvGraphicFramePr>
          <p:cNvPr id="49" name="表格 48">
            <a:extLst>
              <a:ext uri="{FF2B5EF4-FFF2-40B4-BE49-F238E27FC236}">
                <a16:creationId xmlns:a16="http://schemas.microsoft.com/office/drawing/2014/main" id="{94BBEF5C-BBFF-0D61-AD30-455E42D7466F}"/>
              </a:ext>
            </a:extLst>
          </p:cNvPr>
          <p:cNvGraphicFramePr>
            <a:graphicFrameLocks noGrp="1"/>
          </p:cNvGraphicFramePr>
          <p:nvPr/>
        </p:nvGraphicFramePr>
        <p:xfrm>
          <a:off x="1618440" y="2870323"/>
          <a:ext cx="966652" cy="2379345"/>
        </p:xfrm>
        <a:graphic>
          <a:graphicData uri="http://schemas.openxmlformats.org/drawingml/2006/table">
            <a:tbl>
              <a:tblPr/>
              <a:tblGrid>
                <a:gridCol w="966652">
                  <a:extLst>
                    <a:ext uri="{9D8B030D-6E8A-4147-A177-3AD203B41FA5}">
                      <a16:colId xmlns:a16="http://schemas.microsoft.com/office/drawing/2014/main" val="884913688"/>
                    </a:ext>
                  </a:extLst>
                </a:gridCol>
              </a:tblGrid>
              <a:tr h="209550">
                <a:tc>
                  <a:txBody>
                    <a:bodyPr/>
                    <a:lstStyle/>
                    <a:p>
                      <a:pPr algn="l" fontAlgn="ctr"/>
                      <a:r>
                        <a:rPr lang="zh-TW" altLang="en-US" sz="1800" b="1" i="0" u="none" strike="noStrike" dirty="0">
                          <a:solidFill>
                            <a:srgbClr val="000000"/>
                          </a:solidFill>
                          <a:effectLst/>
                          <a:latin typeface="微軟正黑體" panose="020B0604030504040204" pitchFamily="34" charset="-120"/>
                          <a:ea typeface="微軟正黑體" panose="020B0604030504040204" pitchFamily="34" charset="-120"/>
                        </a:rPr>
                        <a:t>社會屬性</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642673036"/>
                  </a:ext>
                </a:extLst>
              </a:tr>
              <a:tr h="209550">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婚姻情況</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18846856"/>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家庭人數</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38840233"/>
                  </a:ext>
                </a:extLst>
              </a:tr>
              <a:tr h="209550">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子女數量</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60408158"/>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父母數量</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96982453"/>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寵物數量</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67675934"/>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公司名稱</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92744703"/>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工作地點</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4619680"/>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行業</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54950571"/>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年收入</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08242092"/>
                  </a:ext>
                </a:extLst>
              </a:tr>
              <a:tr h="209550">
                <a:tc>
                  <a:txBody>
                    <a:bodyPr/>
                    <a:lstStyle/>
                    <a:p>
                      <a:pPr algn="l"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02087248"/>
                  </a:ext>
                </a:extLst>
              </a:tr>
            </a:tbl>
          </a:graphicData>
        </a:graphic>
      </p:graphicFrame>
      <p:graphicFrame>
        <p:nvGraphicFramePr>
          <p:cNvPr id="51" name="表格 50">
            <a:extLst>
              <a:ext uri="{FF2B5EF4-FFF2-40B4-BE49-F238E27FC236}">
                <a16:creationId xmlns:a16="http://schemas.microsoft.com/office/drawing/2014/main" id="{D6B26E3D-972E-E745-C6FD-79DD960A658F}"/>
              </a:ext>
            </a:extLst>
          </p:cNvPr>
          <p:cNvGraphicFramePr>
            <a:graphicFrameLocks noGrp="1"/>
          </p:cNvGraphicFramePr>
          <p:nvPr/>
        </p:nvGraphicFramePr>
        <p:xfrm>
          <a:off x="2822335" y="2883285"/>
          <a:ext cx="1054100" cy="1541145"/>
        </p:xfrm>
        <a:graphic>
          <a:graphicData uri="http://schemas.openxmlformats.org/drawingml/2006/table">
            <a:tbl>
              <a:tblPr/>
              <a:tblGrid>
                <a:gridCol w="1054100">
                  <a:extLst>
                    <a:ext uri="{9D8B030D-6E8A-4147-A177-3AD203B41FA5}">
                      <a16:colId xmlns:a16="http://schemas.microsoft.com/office/drawing/2014/main" val="3977392724"/>
                    </a:ext>
                  </a:extLst>
                </a:gridCol>
              </a:tblGrid>
              <a:tr h="209550">
                <a:tc>
                  <a:txBody>
                    <a:bodyPr/>
                    <a:lstStyle/>
                    <a:p>
                      <a:pPr marL="0" algn="l" defTabSz="914172" rtl="0" eaLnBrk="1" fontAlgn="ctr" latinLnBrk="0" hangingPunct="1"/>
                      <a:r>
                        <a:rPr lang="zh-TW" altLang="en-US" sz="1800" b="1"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使用行為</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356735130"/>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手機使用時間</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39221641"/>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手機類型</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93044214"/>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電腦使用時間</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3308152"/>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電腦類型</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97812407"/>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點數剩餘</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84278666"/>
                  </a:ext>
                </a:extLst>
              </a:tr>
              <a:tr h="209550">
                <a:tc>
                  <a:txBody>
                    <a:bodyPr/>
                    <a:lstStyle/>
                    <a:p>
                      <a:pPr algn="l"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54536700"/>
                  </a:ext>
                </a:extLst>
              </a:tr>
            </a:tbl>
          </a:graphicData>
        </a:graphic>
      </p:graphicFrame>
      <p:graphicFrame>
        <p:nvGraphicFramePr>
          <p:cNvPr id="52" name="表格 51">
            <a:extLst>
              <a:ext uri="{FF2B5EF4-FFF2-40B4-BE49-F238E27FC236}">
                <a16:creationId xmlns:a16="http://schemas.microsoft.com/office/drawing/2014/main" id="{D8975C49-1CFF-8BE1-140E-3C66CA933F8B}"/>
              </a:ext>
            </a:extLst>
          </p:cNvPr>
          <p:cNvGraphicFramePr>
            <a:graphicFrameLocks noGrp="1"/>
          </p:cNvGraphicFramePr>
          <p:nvPr/>
        </p:nvGraphicFramePr>
        <p:xfrm>
          <a:off x="3932016" y="2883285"/>
          <a:ext cx="1019893" cy="2335530"/>
        </p:xfrm>
        <a:graphic>
          <a:graphicData uri="http://schemas.openxmlformats.org/drawingml/2006/table">
            <a:tbl>
              <a:tblPr/>
              <a:tblGrid>
                <a:gridCol w="1019893">
                  <a:extLst>
                    <a:ext uri="{9D8B030D-6E8A-4147-A177-3AD203B41FA5}">
                      <a16:colId xmlns:a16="http://schemas.microsoft.com/office/drawing/2014/main" val="2087188273"/>
                    </a:ext>
                  </a:extLst>
                </a:gridCol>
              </a:tblGrid>
              <a:tr h="209550">
                <a:tc>
                  <a:txBody>
                    <a:bodyPr/>
                    <a:lstStyle/>
                    <a:p>
                      <a:pPr marL="0" algn="l" defTabSz="914172" rtl="0" eaLnBrk="1" fontAlgn="ctr" latinLnBrk="0" hangingPunct="1"/>
                      <a:r>
                        <a:rPr lang="zh-TW" altLang="en-US" sz="1800" b="1"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消費行為</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760175379"/>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信用卡額度</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92738320"/>
                  </a:ext>
                </a:extLst>
              </a:tr>
              <a:tr h="209550">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月消費金額</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06937752"/>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單筆最大消費</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18233615"/>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授信額度</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99011930"/>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欠費情況</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22049883"/>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消費頻次</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79245760"/>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最近一次消費日期</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5633264"/>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信用等級</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09114126"/>
                  </a:ext>
                </a:extLst>
              </a:tr>
              <a:tr h="209550">
                <a:tc>
                  <a:txBody>
                    <a:bodyPr/>
                    <a:lstStyle/>
                    <a:p>
                      <a:pPr algn="l"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03328402"/>
                  </a:ext>
                </a:extLst>
              </a:tr>
            </a:tbl>
          </a:graphicData>
        </a:graphic>
      </p:graphicFrame>
      <p:graphicFrame>
        <p:nvGraphicFramePr>
          <p:cNvPr id="54" name="表格 53">
            <a:extLst>
              <a:ext uri="{FF2B5EF4-FFF2-40B4-BE49-F238E27FC236}">
                <a16:creationId xmlns:a16="http://schemas.microsoft.com/office/drawing/2014/main" id="{3A0CDE77-BAD5-7B52-303D-192DC45CCE63}"/>
              </a:ext>
            </a:extLst>
          </p:cNvPr>
          <p:cNvGraphicFramePr>
            <a:graphicFrameLocks noGrp="1"/>
          </p:cNvGraphicFramePr>
          <p:nvPr/>
        </p:nvGraphicFramePr>
        <p:xfrm>
          <a:off x="5170184" y="2883285"/>
          <a:ext cx="998505" cy="1331595"/>
        </p:xfrm>
        <a:graphic>
          <a:graphicData uri="http://schemas.openxmlformats.org/drawingml/2006/table">
            <a:tbl>
              <a:tblPr/>
              <a:tblGrid>
                <a:gridCol w="998505">
                  <a:extLst>
                    <a:ext uri="{9D8B030D-6E8A-4147-A177-3AD203B41FA5}">
                      <a16:colId xmlns:a16="http://schemas.microsoft.com/office/drawing/2014/main" val="4125215740"/>
                    </a:ext>
                  </a:extLst>
                </a:gridCol>
              </a:tblGrid>
              <a:tr h="209550">
                <a:tc>
                  <a:txBody>
                    <a:bodyPr/>
                    <a:lstStyle/>
                    <a:p>
                      <a:pPr algn="l" fontAlgn="ctr"/>
                      <a:r>
                        <a:rPr lang="zh-TW" altLang="en-US" sz="1800" b="1"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偏好屬性</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3084835152"/>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興趣偏好</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95204340"/>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網購偏好</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10836672"/>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付款偏好</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39278539"/>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價格偏好</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94505203"/>
                  </a:ext>
                </a:extLst>
              </a:tr>
              <a:tr h="209550">
                <a:tc>
                  <a:txBody>
                    <a:bodyPr/>
                    <a:lstStyle/>
                    <a:p>
                      <a:pPr algn="l"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72340436"/>
                  </a:ext>
                </a:extLst>
              </a:tr>
            </a:tbl>
          </a:graphicData>
        </a:graphic>
      </p:graphicFrame>
      <p:graphicFrame>
        <p:nvGraphicFramePr>
          <p:cNvPr id="56" name="表格 55">
            <a:extLst>
              <a:ext uri="{FF2B5EF4-FFF2-40B4-BE49-F238E27FC236}">
                <a16:creationId xmlns:a16="http://schemas.microsoft.com/office/drawing/2014/main" id="{1EED42BF-42EE-7B5F-11AB-70EDAAFEA349}"/>
              </a:ext>
            </a:extLst>
          </p:cNvPr>
          <p:cNvGraphicFramePr>
            <a:graphicFrameLocks noGrp="1"/>
          </p:cNvGraphicFramePr>
          <p:nvPr/>
        </p:nvGraphicFramePr>
        <p:xfrm>
          <a:off x="6236984" y="2879848"/>
          <a:ext cx="998505" cy="1287780"/>
        </p:xfrm>
        <a:graphic>
          <a:graphicData uri="http://schemas.openxmlformats.org/drawingml/2006/table">
            <a:tbl>
              <a:tblPr/>
              <a:tblGrid>
                <a:gridCol w="998505">
                  <a:extLst>
                    <a:ext uri="{9D8B030D-6E8A-4147-A177-3AD203B41FA5}">
                      <a16:colId xmlns:a16="http://schemas.microsoft.com/office/drawing/2014/main" val="741444035"/>
                    </a:ext>
                  </a:extLst>
                </a:gridCol>
              </a:tblGrid>
              <a:tr h="209550">
                <a:tc>
                  <a:txBody>
                    <a:bodyPr/>
                    <a:lstStyle/>
                    <a:p>
                      <a:pPr algn="l" fontAlgn="ctr"/>
                      <a:r>
                        <a:rPr lang="zh-TW" altLang="en-US" sz="1800" b="1"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潛在需求</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2502036952"/>
                  </a:ext>
                </a:extLst>
              </a:tr>
              <a:tr h="209550">
                <a:tc>
                  <a:txBody>
                    <a:bodyPr/>
                    <a:lstStyle/>
                    <a:p>
                      <a:pPr algn="l"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xx</a:t>
                      </a: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產品潛在客戶</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88716963"/>
                  </a:ext>
                </a:extLst>
              </a:tr>
              <a:tr h="209550">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VIP </a:t>
                      </a: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偏好</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14472498"/>
                  </a:ext>
                </a:extLst>
              </a:tr>
              <a:tr h="209550">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流失預警</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88184153"/>
                  </a:ext>
                </a:extLst>
              </a:tr>
              <a:tr h="209550">
                <a:tc>
                  <a:txBody>
                    <a:bodyPr/>
                    <a:lstStyle/>
                    <a:p>
                      <a:pPr algn="l"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33993982"/>
                  </a:ext>
                </a:extLst>
              </a:tr>
            </a:tbl>
          </a:graphicData>
        </a:graphic>
      </p:graphicFrame>
    </p:spTree>
    <p:extLst>
      <p:ext uri="{BB962C8B-B14F-4D97-AF65-F5344CB8AC3E}">
        <p14:creationId xmlns:p14="http://schemas.microsoft.com/office/powerpoint/2010/main" val="11991244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8F03A5F1-CD91-FECE-4A1C-8455FB5FDE30}"/>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用戶畫像建模</a:t>
            </a:r>
          </a:p>
        </p:txBody>
      </p:sp>
      <p:sp>
        <p:nvSpPr>
          <p:cNvPr id="7" name="矩形 6">
            <a:extLst>
              <a:ext uri="{FF2B5EF4-FFF2-40B4-BE49-F238E27FC236}">
                <a16:creationId xmlns:a16="http://schemas.microsoft.com/office/drawing/2014/main" id="{3DF3FFA9-7D63-1C67-53E2-1C79A0F07E83}"/>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333333"/>
                </a:solidFill>
                <a:effectLst/>
                <a:uLnTx/>
                <a:uFillTx/>
                <a:latin typeface="微軟正黑體" panose="020B0604030504040204" pitchFamily="34" charset="-120"/>
                <a:ea typeface="微軟正黑體" panose="020B0604030504040204" pitchFamily="34" charset="-120"/>
                <a:cs typeface="+mn-cs"/>
              </a:rPr>
              <a:t>根據使用者人口統計資料（自身屬性）、社交關係、偏好習慣和消費行為等資訊而抽象化的</a:t>
            </a:r>
            <a:r>
              <a:rPr kumimoji="0" lang="zh-TW" altLang="en-US" sz="1400" b="1" i="0" u="none" strike="noStrike" kern="1200" cap="none" spc="0" normalizeH="0" baseline="0" noProof="0" dirty="0">
                <a:ln>
                  <a:noFill/>
                </a:ln>
                <a:solidFill>
                  <a:srgbClr val="333333"/>
                </a:solidFill>
                <a:effectLst/>
                <a:uLnTx/>
                <a:uFillTx/>
                <a:latin typeface="微軟正黑體" panose="020B0604030504040204" pitchFamily="34" charset="-120"/>
                <a:ea typeface="微軟正黑體" panose="020B0604030504040204" pitchFamily="34" charset="-120"/>
                <a:cs typeface="+mn-cs"/>
              </a:rPr>
              <a:t>標籤化畫像</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grpSp>
        <p:nvGrpSpPr>
          <p:cNvPr id="5" name="群組 4">
            <a:extLst>
              <a:ext uri="{FF2B5EF4-FFF2-40B4-BE49-F238E27FC236}">
                <a16:creationId xmlns:a16="http://schemas.microsoft.com/office/drawing/2014/main" id="{D7EEF6C7-8EAC-AF09-B76E-337C06E91319}"/>
              </a:ext>
            </a:extLst>
          </p:cNvPr>
          <p:cNvGrpSpPr/>
          <p:nvPr/>
        </p:nvGrpSpPr>
        <p:grpSpPr>
          <a:xfrm>
            <a:off x="87258" y="1319380"/>
            <a:ext cx="11817804" cy="5017380"/>
            <a:chOff x="0" y="1330320"/>
            <a:chExt cx="11817804" cy="5017380"/>
          </a:xfrm>
        </p:grpSpPr>
        <p:sp>
          <p:nvSpPr>
            <p:cNvPr id="2" name="矩形: 圓角 1">
              <a:extLst>
                <a:ext uri="{FF2B5EF4-FFF2-40B4-BE49-F238E27FC236}">
                  <a16:creationId xmlns:a16="http://schemas.microsoft.com/office/drawing/2014/main" id="{5798032F-6A7A-A97C-DCFD-769DE0899088}"/>
                </a:ext>
              </a:extLst>
            </p:cNvPr>
            <p:cNvSpPr/>
            <p:nvPr/>
          </p:nvSpPr>
          <p:spPr>
            <a:xfrm>
              <a:off x="496117" y="1330320"/>
              <a:ext cx="11321687" cy="5017380"/>
            </a:xfrm>
            <a:prstGeom prst="roundRect">
              <a:avLst>
                <a:gd name="adj" fmla="val 2674"/>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3" name="流程圖: 延遲 2">
              <a:extLst>
                <a:ext uri="{FF2B5EF4-FFF2-40B4-BE49-F238E27FC236}">
                  <a16:creationId xmlns:a16="http://schemas.microsoft.com/office/drawing/2014/main" id="{FBBB9B94-1FBB-A725-4A01-599FE2955902}"/>
                </a:ext>
              </a:extLst>
            </p:cNvPr>
            <p:cNvSpPr/>
            <p:nvPr/>
          </p:nvSpPr>
          <p:spPr>
            <a:xfrm>
              <a:off x="53204" y="2372174"/>
              <a:ext cx="885825" cy="2790825"/>
            </a:xfrm>
            <a:prstGeom prst="flowChartDelay">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3">
              <a:extLst>
                <a:ext uri="{FF2B5EF4-FFF2-40B4-BE49-F238E27FC236}">
                  <a16:creationId xmlns:a16="http://schemas.microsoft.com/office/drawing/2014/main" id="{B92C867E-FAE3-F80D-2F41-FD3158999B50}"/>
                </a:ext>
              </a:extLst>
            </p:cNvPr>
            <p:cNvSpPr/>
            <p:nvPr/>
          </p:nvSpPr>
          <p:spPr>
            <a:xfrm>
              <a:off x="0" y="1714500"/>
              <a:ext cx="496117" cy="3695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grpSp>
      <p:sp>
        <p:nvSpPr>
          <p:cNvPr id="8" name="橢圓 7">
            <a:extLst>
              <a:ext uri="{FF2B5EF4-FFF2-40B4-BE49-F238E27FC236}">
                <a16:creationId xmlns:a16="http://schemas.microsoft.com/office/drawing/2014/main" id="{332A7D58-E4B6-2081-BB88-6A1E35B291B3}"/>
              </a:ext>
            </a:extLst>
          </p:cNvPr>
          <p:cNvSpPr/>
          <p:nvPr/>
        </p:nvSpPr>
        <p:spPr>
          <a:xfrm>
            <a:off x="549319" y="1810239"/>
            <a:ext cx="885825" cy="885825"/>
          </a:xfrm>
          <a:prstGeom prst="ellipse">
            <a:avLst/>
          </a:prstGeom>
          <a:solidFill>
            <a:srgbClr val="404F64"/>
          </a:solidFill>
          <a:ln w="38100">
            <a:solidFill>
              <a:srgbClr val="DEEB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店商平台</a:t>
            </a:r>
          </a:p>
        </p:txBody>
      </p:sp>
      <p:sp>
        <p:nvSpPr>
          <p:cNvPr id="9" name="橢圓 8">
            <a:extLst>
              <a:ext uri="{FF2B5EF4-FFF2-40B4-BE49-F238E27FC236}">
                <a16:creationId xmlns:a16="http://schemas.microsoft.com/office/drawing/2014/main" id="{4CA59D19-9716-D90D-293C-61EE9BB72D96}"/>
              </a:ext>
            </a:extLst>
          </p:cNvPr>
          <p:cNvSpPr/>
          <p:nvPr/>
        </p:nvSpPr>
        <p:spPr>
          <a:xfrm>
            <a:off x="805237" y="2704951"/>
            <a:ext cx="885825" cy="885825"/>
          </a:xfrm>
          <a:prstGeom prst="ellipse">
            <a:avLst/>
          </a:prstGeom>
          <a:solidFill>
            <a:srgbClr val="404F64"/>
          </a:solidFill>
          <a:ln w="38100">
            <a:solidFill>
              <a:srgbClr val="DEEB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CRM</a:t>
            </a:r>
            <a:endParaRPr kumimoji="0" lang="zh-TW" altLang="en-US" sz="12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10" name="橢圓 9">
            <a:extLst>
              <a:ext uri="{FF2B5EF4-FFF2-40B4-BE49-F238E27FC236}">
                <a16:creationId xmlns:a16="http://schemas.microsoft.com/office/drawing/2014/main" id="{B41539F2-4997-AE98-284E-8FD86358A996}"/>
              </a:ext>
            </a:extLst>
          </p:cNvPr>
          <p:cNvSpPr/>
          <p:nvPr/>
        </p:nvSpPr>
        <p:spPr>
          <a:xfrm>
            <a:off x="805237" y="3668912"/>
            <a:ext cx="885825" cy="885825"/>
          </a:xfrm>
          <a:prstGeom prst="ellipse">
            <a:avLst/>
          </a:prstGeom>
          <a:solidFill>
            <a:srgbClr val="404F64"/>
          </a:solidFill>
          <a:ln w="38100">
            <a:solidFill>
              <a:srgbClr val="DEEB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使用者移動裝置</a:t>
            </a:r>
          </a:p>
        </p:txBody>
      </p:sp>
      <p:sp>
        <p:nvSpPr>
          <p:cNvPr id="11" name="橢圓 10">
            <a:extLst>
              <a:ext uri="{FF2B5EF4-FFF2-40B4-BE49-F238E27FC236}">
                <a16:creationId xmlns:a16="http://schemas.microsoft.com/office/drawing/2014/main" id="{5B2FAE4F-BDE8-7F90-AC5E-5214F51058CB}"/>
              </a:ext>
            </a:extLst>
          </p:cNvPr>
          <p:cNvSpPr/>
          <p:nvPr/>
        </p:nvSpPr>
        <p:spPr>
          <a:xfrm>
            <a:off x="549319" y="4632874"/>
            <a:ext cx="885825" cy="885825"/>
          </a:xfrm>
          <a:prstGeom prst="ellipse">
            <a:avLst/>
          </a:prstGeom>
          <a:solidFill>
            <a:srgbClr val="404F64"/>
          </a:solidFill>
          <a:ln w="38100">
            <a:solidFill>
              <a:srgbClr val="DEEB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第三方數據源</a:t>
            </a:r>
          </a:p>
        </p:txBody>
      </p:sp>
      <p:sp>
        <p:nvSpPr>
          <p:cNvPr id="13" name="圓角矩形 58">
            <a:extLst>
              <a:ext uri="{FF2B5EF4-FFF2-40B4-BE49-F238E27FC236}">
                <a16:creationId xmlns:a16="http://schemas.microsoft.com/office/drawing/2014/main" id="{E2A6D5AA-A712-1068-1E3D-C7A8A92B86EF}"/>
              </a:ext>
            </a:extLst>
          </p:cNvPr>
          <p:cNvSpPr/>
          <p:nvPr/>
        </p:nvSpPr>
        <p:spPr>
          <a:xfrm>
            <a:off x="992234" y="5549913"/>
            <a:ext cx="10512127" cy="894014"/>
          </a:xfrm>
          <a:prstGeom prst="roundRect">
            <a:avLst>
              <a:gd name="adj" fmla="val 3989"/>
            </a:avLst>
          </a:prstGeom>
          <a:solidFill>
            <a:srgbClr val="FFC000">
              <a:lumMod val="20000"/>
              <a:lumOff val="80000"/>
            </a:srgbClr>
          </a:solidFill>
          <a:ln w="28575" cap="flat" cmpd="sng" algn="ctr">
            <a:solidFill>
              <a:srgbClr val="5B9BD5">
                <a:lumMod val="75000"/>
              </a:srgbClr>
            </a:solidFill>
            <a:prstDash val="sysDash"/>
            <a:miter lim="800000"/>
          </a:ln>
          <a:effectLst/>
        </p:spPr>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500" b="0" i="0" u="none" strike="noStrike" kern="0" cap="none" spc="0" normalizeH="0" baseline="0" noProof="0" err="1">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23" name="向右箭號 3153">
            <a:extLst>
              <a:ext uri="{FF2B5EF4-FFF2-40B4-BE49-F238E27FC236}">
                <a16:creationId xmlns:a16="http://schemas.microsoft.com/office/drawing/2014/main" id="{484C12A1-1BD6-7B35-2B46-A2839ABAED19}"/>
              </a:ext>
            </a:extLst>
          </p:cNvPr>
          <p:cNvSpPr/>
          <p:nvPr/>
        </p:nvSpPr>
        <p:spPr>
          <a:xfrm>
            <a:off x="1763689" y="2214700"/>
            <a:ext cx="543068" cy="574123"/>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採集</a:t>
            </a:r>
          </a:p>
        </p:txBody>
      </p:sp>
      <p:sp>
        <p:nvSpPr>
          <p:cNvPr id="36" name="向右箭號 3153">
            <a:extLst>
              <a:ext uri="{FF2B5EF4-FFF2-40B4-BE49-F238E27FC236}">
                <a16:creationId xmlns:a16="http://schemas.microsoft.com/office/drawing/2014/main" id="{9A5CBFC6-81AE-6E17-DA89-43CD25158E0D}"/>
              </a:ext>
            </a:extLst>
          </p:cNvPr>
          <p:cNvSpPr/>
          <p:nvPr/>
        </p:nvSpPr>
        <p:spPr>
          <a:xfrm>
            <a:off x="1763689" y="3013227"/>
            <a:ext cx="543068" cy="574123"/>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採集</a:t>
            </a:r>
          </a:p>
        </p:txBody>
      </p:sp>
      <p:sp>
        <p:nvSpPr>
          <p:cNvPr id="37" name="向右箭號 3153">
            <a:extLst>
              <a:ext uri="{FF2B5EF4-FFF2-40B4-BE49-F238E27FC236}">
                <a16:creationId xmlns:a16="http://schemas.microsoft.com/office/drawing/2014/main" id="{FF25A3FF-B225-107C-300F-9400B09DD421}"/>
              </a:ext>
            </a:extLst>
          </p:cNvPr>
          <p:cNvSpPr/>
          <p:nvPr/>
        </p:nvSpPr>
        <p:spPr>
          <a:xfrm>
            <a:off x="1763689" y="3819332"/>
            <a:ext cx="543068" cy="574123"/>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採集</a:t>
            </a:r>
          </a:p>
        </p:txBody>
      </p:sp>
      <p:sp>
        <p:nvSpPr>
          <p:cNvPr id="38" name="向右箭號 3153">
            <a:extLst>
              <a:ext uri="{FF2B5EF4-FFF2-40B4-BE49-F238E27FC236}">
                <a16:creationId xmlns:a16="http://schemas.microsoft.com/office/drawing/2014/main" id="{2E1BACE6-062A-6082-F657-AC2AE1D3E524}"/>
              </a:ext>
            </a:extLst>
          </p:cNvPr>
          <p:cNvSpPr/>
          <p:nvPr/>
        </p:nvSpPr>
        <p:spPr>
          <a:xfrm>
            <a:off x="1763689" y="4594550"/>
            <a:ext cx="543068" cy="574123"/>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採集</a:t>
            </a:r>
          </a:p>
        </p:txBody>
      </p:sp>
      <p:sp>
        <p:nvSpPr>
          <p:cNvPr id="44" name="流程圖: 直接存取儲存裝置 43">
            <a:extLst>
              <a:ext uri="{FF2B5EF4-FFF2-40B4-BE49-F238E27FC236}">
                <a16:creationId xmlns:a16="http://schemas.microsoft.com/office/drawing/2014/main" id="{DC11F26D-AC0B-50B2-C518-98071F10AD7C}"/>
              </a:ext>
            </a:extLst>
          </p:cNvPr>
          <p:cNvSpPr/>
          <p:nvPr/>
        </p:nvSpPr>
        <p:spPr>
          <a:xfrm>
            <a:off x="2513363" y="2000046"/>
            <a:ext cx="885825" cy="3308861"/>
          </a:xfrm>
          <a:prstGeom prst="flowChartMagneticDrum">
            <a:avLst/>
          </a:prstGeom>
          <a:solidFill>
            <a:srgbClr val="404F64"/>
          </a:solidFill>
          <a:ln w="28575">
            <a:solidFill>
              <a:srgbClr val="DEEB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資料倉儲</a:t>
            </a:r>
          </a:p>
        </p:txBody>
      </p:sp>
      <p:sp>
        <p:nvSpPr>
          <p:cNvPr id="14" name="矩形: 圓角 13">
            <a:extLst>
              <a:ext uri="{FF2B5EF4-FFF2-40B4-BE49-F238E27FC236}">
                <a16:creationId xmlns:a16="http://schemas.microsoft.com/office/drawing/2014/main" id="{2F2F3264-FBF8-8B84-2F7E-514A684161A4}"/>
              </a:ext>
            </a:extLst>
          </p:cNvPr>
          <p:cNvSpPr/>
          <p:nvPr/>
        </p:nvSpPr>
        <p:spPr>
          <a:xfrm>
            <a:off x="2978571" y="4393455"/>
            <a:ext cx="841233" cy="543706"/>
          </a:xfrm>
          <a:prstGeom prst="roundRect">
            <a:avLst/>
          </a:prstGeom>
          <a:solidFill>
            <a:schemeClr val="bg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rPr>
              <a:t>CDP</a:t>
            </a:r>
          </a:p>
        </p:txBody>
      </p:sp>
      <p:sp>
        <p:nvSpPr>
          <p:cNvPr id="17" name="矩形: 圓角 16">
            <a:extLst>
              <a:ext uri="{FF2B5EF4-FFF2-40B4-BE49-F238E27FC236}">
                <a16:creationId xmlns:a16="http://schemas.microsoft.com/office/drawing/2014/main" id="{8B6B120D-2798-17FD-C71B-9E9F6E8C8E2E}"/>
              </a:ext>
            </a:extLst>
          </p:cNvPr>
          <p:cNvSpPr/>
          <p:nvPr/>
        </p:nvSpPr>
        <p:spPr>
          <a:xfrm>
            <a:off x="2969552" y="5007392"/>
            <a:ext cx="841233" cy="543706"/>
          </a:xfrm>
          <a:prstGeom prst="roundRect">
            <a:avLst/>
          </a:prstGeom>
          <a:solidFill>
            <a:schemeClr val="bg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rPr>
              <a:t>DMP</a:t>
            </a:r>
          </a:p>
        </p:txBody>
      </p:sp>
      <p:sp>
        <p:nvSpPr>
          <p:cNvPr id="46" name="向右箭號 3153">
            <a:extLst>
              <a:ext uri="{FF2B5EF4-FFF2-40B4-BE49-F238E27FC236}">
                <a16:creationId xmlns:a16="http://schemas.microsoft.com/office/drawing/2014/main" id="{687D0C2E-DA73-8B96-A418-E95A81AB845D}"/>
              </a:ext>
            </a:extLst>
          </p:cNvPr>
          <p:cNvSpPr/>
          <p:nvPr/>
        </p:nvSpPr>
        <p:spPr>
          <a:xfrm>
            <a:off x="3881091" y="3013227"/>
            <a:ext cx="543068" cy="574123"/>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TW" sz="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ETL</a:t>
            </a:r>
            <a:endParaRPr kumimoji="1" lang="zh-TW" altLang="en-US" sz="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48" name="向右箭號 3153">
            <a:extLst>
              <a:ext uri="{FF2B5EF4-FFF2-40B4-BE49-F238E27FC236}">
                <a16:creationId xmlns:a16="http://schemas.microsoft.com/office/drawing/2014/main" id="{0A53E712-92DB-0734-E679-FDFF65FD0AC0}"/>
              </a:ext>
            </a:extLst>
          </p:cNvPr>
          <p:cNvSpPr/>
          <p:nvPr/>
        </p:nvSpPr>
        <p:spPr>
          <a:xfrm>
            <a:off x="3881091" y="3735434"/>
            <a:ext cx="543068" cy="574123"/>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挖掘</a:t>
            </a:r>
          </a:p>
        </p:txBody>
      </p:sp>
      <p:sp>
        <p:nvSpPr>
          <p:cNvPr id="53" name="圓角矩形 58">
            <a:extLst>
              <a:ext uri="{FF2B5EF4-FFF2-40B4-BE49-F238E27FC236}">
                <a16:creationId xmlns:a16="http://schemas.microsoft.com/office/drawing/2014/main" id="{F9992806-8D22-04E1-F975-B669901EF5A3}"/>
              </a:ext>
            </a:extLst>
          </p:cNvPr>
          <p:cNvSpPr/>
          <p:nvPr/>
        </p:nvSpPr>
        <p:spPr>
          <a:xfrm>
            <a:off x="4633099" y="2215709"/>
            <a:ext cx="3358375" cy="3355848"/>
          </a:xfrm>
          <a:prstGeom prst="roundRect">
            <a:avLst>
              <a:gd name="adj" fmla="val 3989"/>
            </a:avLst>
          </a:prstGeom>
          <a:solidFill>
            <a:sysClr val="window" lastClr="FFFFFF">
              <a:alpha val="20000"/>
            </a:sysClr>
          </a:solidFill>
          <a:ln w="28575" cap="flat" cmpd="sng" algn="ctr">
            <a:solidFill>
              <a:srgbClr val="5B9BD5">
                <a:lumMod val="75000"/>
              </a:srgbClr>
            </a:solidFill>
            <a:prstDash val="sysDash"/>
            <a:miter lim="800000"/>
          </a:ln>
          <a:effectLst/>
        </p:spPr>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500" b="0" i="0" u="none" strike="noStrike" kern="0" cap="none" spc="0" normalizeH="0" baseline="0" noProof="0" err="1">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58" name="矩形 57">
            <a:extLst>
              <a:ext uri="{FF2B5EF4-FFF2-40B4-BE49-F238E27FC236}">
                <a16:creationId xmlns:a16="http://schemas.microsoft.com/office/drawing/2014/main" id="{36D951E4-393C-3B10-D9D7-D860D6FDBBF0}"/>
              </a:ext>
            </a:extLst>
          </p:cNvPr>
          <p:cNvSpPr/>
          <p:nvPr/>
        </p:nvSpPr>
        <p:spPr>
          <a:xfrm>
            <a:off x="4758131" y="2084059"/>
            <a:ext cx="1461694" cy="417702"/>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數據清洗</a:t>
            </a:r>
          </a:p>
        </p:txBody>
      </p:sp>
      <p:sp>
        <p:nvSpPr>
          <p:cNvPr id="59" name="矩形 58">
            <a:extLst>
              <a:ext uri="{FF2B5EF4-FFF2-40B4-BE49-F238E27FC236}">
                <a16:creationId xmlns:a16="http://schemas.microsoft.com/office/drawing/2014/main" id="{FA5E7229-9AD5-821A-E804-B76E3B79B5EF}"/>
              </a:ext>
            </a:extLst>
          </p:cNvPr>
          <p:cNvSpPr/>
          <p:nvPr/>
        </p:nvSpPr>
        <p:spPr>
          <a:xfrm>
            <a:off x="6250978" y="2084059"/>
            <a:ext cx="1461694" cy="417702"/>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結構化儲存</a:t>
            </a:r>
          </a:p>
        </p:txBody>
      </p:sp>
      <p:sp>
        <p:nvSpPr>
          <p:cNvPr id="61" name="Can 23">
            <a:extLst>
              <a:ext uri="{FF2B5EF4-FFF2-40B4-BE49-F238E27FC236}">
                <a16:creationId xmlns:a16="http://schemas.microsoft.com/office/drawing/2014/main" id="{E6540DB4-117C-D4FB-AF17-412A500F36A2}"/>
              </a:ext>
            </a:extLst>
          </p:cNvPr>
          <p:cNvSpPr/>
          <p:nvPr/>
        </p:nvSpPr>
        <p:spPr>
          <a:xfrm>
            <a:off x="4981796" y="2912230"/>
            <a:ext cx="1014364" cy="515741"/>
          </a:xfrm>
          <a:prstGeom prst="can">
            <a:avLst/>
          </a:prstGeom>
          <a:solidFill>
            <a:srgbClr val="70AD47"/>
          </a:solidFill>
          <a:ln w="12700" cap="flat" cmpd="sng" algn="ctr">
            <a:noFill/>
            <a:prstDash val="solid"/>
            <a:miter lim="800000"/>
          </a:ln>
          <a:effectLst/>
        </p:spPr>
        <p:txBody>
          <a:bodyPr rtlCol="0" anchor="ctr"/>
          <a:lstStyle/>
          <a:p>
            <a:pPr marL="0" marR="0" lvl="0" indent="0" algn="ctr" defTabSz="1827213" rtl="0" eaLnBrk="0" fontAlgn="base" latinLnBrk="0" hangingPunct="0">
              <a:lnSpc>
                <a:spcPct val="100000"/>
              </a:lnSpc>
              <a:spcBef>
                <a:spcPct val="0"/>
              </a:spcBef>
              <a:spcAft>
                <a:spcPct val="0"/>
              </a:spcAft>
              <a:buClrTx/>
              <a:buSzTx/>
              <a:buFontTx/>
              <a:buNone/>
              <a:tabLst/>
              <a:defRPr/>
            </a:pPr>
            <a:r>
              <a:rPr kumimoji="0" lang="zh-TW" altLang="en-US" sz="10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關聯式資料庫</a:t>
            </a:r>
            <a:endParaRPr kumimoji="0" lang="en-US" altLang="zh-TW" sz="10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62" name="Can 23">
            <a:extLst>
              <a:ext uri="{FF2B5EF4-FFF2-40B4-BE49-F238E27FC236}">
                <a16:creationId xmlns:a16="http://schemas.microsoft.com/office/drawing/2014/main" id="{1FA8E012-C294-A2D9-3173-CC26E7E72D4C}"/>
              </a:ext>
            </a:extLst>
          </p:cNvPr>
          <p:cNvSpPr/>
          <p:nvPr/>
        </p:nvSpPr>
        <p:spPr>
          <a:xfrm>
            <a:off x="6486635" y="2912230"/>
            <a:ext cx="1014364" cy="515741"/>
          </a:xfrm>
          <a:prstGeom prst="can">
            <a:avLst/>
          </a:prstGeom>
          <a:solidFill>
            <a:srgbClr val="70AD47"/>
          </a:solidFill>
          <a:ln w="12700" cap="flat" cmpd="sng" algn="ctr">
            <a:noFill/>
            <a:prstDash val="solid"/>
            <a:miter lim="800000"/>
          </a:ln>
          <a:effectLst/>
        </p:spPr>
        <p:txBody>
          <a:bodyPr rtlCol="0" anchor="ctr"/>
          <a:lstStyle/>
          <a:p>
            <a:pPr marL="0" marR="0" lvl="0" indent="0" algn="ctr" defTabSz="1827213" rtl="0" eaLnBrk="0" fontAlgn="base" latinLnBrk="0" hangingPunct="0">
              <a:lnSpc>
                <a:spcPct val="100000"/>
              </a:lnSpc>
              <a:spcBef>
                <a:spcPct val="0"/>
              </a:spcBef>
              <a:spcAft>
                <a:spcPct val="0"/>
              </a:spcAft>
              <a:buClrTx/>
              <a:buSzTx/>
              <a:buFontTx/>
              <a:buNone/>
              <a:tabLst/>
              <a:defRPr/>
            </a:pPr>
            <a:r>
              <a:rPr kumimoji="0" lang="zh-TW" altLang="en-US" sz="10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用戶標籤庫</a:t>
            </a:r>
            <a:endParaRPr kumimoji="0" lang="en-US" altLang="zh-TW" sz="10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63" name="向右箭號 3153">
            <a:extLst>
              <a:ext uri="{FF2B5EF4-FFF2-40B4-BE49-F238E27FC236}">
                <a16:creationId xmlns:a16="http://schemas.microsoft.com/office/drawing/2014/main" id="{92C4D263-7615-2995-347A-4DE80D8EFDC2}"/>
              </a:ext>
            </a:extLst>
          </p:cNvPr>
          <p:cNvSpPr/>
          <p:nvPr/>
        </p:nvSpPr>
        <p:spPr>
          <a:xfrm rot="5400000">
            <a:off x="5373293" y="2491303"/>
            <a:ext cx="297261" cy="500449"/>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64" name="向右箭號 3153">
            <a:extLst>
              <a:ext uri="{FF2B5EF4-FFF2-40B4-BE49-F238E27FC236}">
                <a16:creationId xmlns:a16="http://schemas.microsoft.com/office/drawing/2014/main" id="{9A5BA824-1ACA-9A22-B737-E34B36F05A25}"/>
              </a:ext>
            </a:extLst>
          </p:cNvPr>
          <p:cNvSpPr/>
          <p:nvPr/>
        </p:nvSpPr>
        <p:spPr>
          <a:xfrm rot="5400000">
            <a:off x="6857428" y="2491303"/>
            <a:ext cx="297261" cy="500449"/>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65" name="向右箭號 3153">
            <a:extLst>
              <a:ext uri="{FF2B5EF4-FFF2-40B4-BE49-F238E27FC236}">
                <a16:creationId xmlns:a16="http://schemas.microsoft.com/office/drawing/2014/main" id="{A8083D0B-0781-A9E0-A414-0BA885E49617}"/>
              </a:ext>
            </a:extLst>
          </p:cNvPr>
          <p:cNvSpPr/>
          <p:nvPr/>
        </p:nvSpPr>
        <p:spPr>
          <a:xfrm rot="5400000">
            <a:off x="5373293" y="3386992"/>
            <a:ext cx="297261" cy="500449"/>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66" name="向右箭號 3153">
            <a:extLst>
              <a:ext uri="{FF2B5EF4-FFF2-40B4-BE49-F238E27FC236}">
                <a16:creationId xmlns:a16="http://schemas.microsoft.com/office/drawing/2014/main" id="{86AD6697-530C-DD36-715D-6EBEE4AE7517}"/>
              </a:ext>
            </a:extLst>
          </p:cNvPr>
          <p:cNvSpPr/>
          <p:nvPr/>
        </p:nvSpPr>
        <p:spPr>
          <a:xfrm rot="5400000">
            <a:off x="6857428" y="3386992"/>
            <a:ext cx="297261" cy="500449"/>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68" name="矩形: 圓角 3113">
            <a:extLst>
              <a:ext uri="{FF2B5EF4-FFF2-40B4-BE49-F238E27FC236}">
                <a16:creationId xmlns:a16="http://schemas.microsoft.com/office/drawing/2014/main" id="{FC9C0B8F-7DC4-4EC7-D231-67B89268BCB1}"/>
              </a:ext>
            </a:extLst>
          </p:cNvPr>
          <p:cNvSpPr/>
          <p:nvPr/>
        </p:nvSpPr>
        <p:spPr>
          <a:xfrm>
            <a:off x="4966090" y="3826362"/>
            <a:ext cx="1157594" cy="334241"/>
          </a:xfrm>
          <a:prstGeom prst="roundRect">
            <a:avLst/>
          </a:prstGeom>
          <a:solidFill>
            <a:srgbClr val="ED7D31">
              <a:lumMod val="40000"/>
              <a:lumOff val="6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srgbClr val="70AD47">
                    <a:lumMod val="10000"/>
                  </a:srgbClr>
                </a:solidFill>
                <a:effectLst/>
                <a:uLnTx/>
                <a:uFillTx/>
                <a:latin typeface="微軟正黑體" panose="020B0604030504040204" pitchFamily="34" charset="-120"/>
                <a:ea typeface="微軟正黑體" panose="020B0604030504040204" pitchFamily="34" charset="-120"/>
                <a:cs typeface="+mn-cs"/>
              </a:rPr>
              <a:t>演算法建模</a:t>
            </a:r>
            <a:endParaRPr kumimoji="0" lang="en-US" altLang="zh-TW" sz="12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69" name="矩形: 圓角 3113">
            <a:extLst>
              <a:ext uri="{FF2B5EF4-FFF2-40B4-BE49-F238E27FC236}">
                <a16:creationId xmlns:a16="http://schemas.microsoft.com/office/drawing/2014/main" id="{E7865511-34F6-D737-90A3-B3FA6ACAB224}"/>
              </a:ext>
            </a:extLst>
          </p:cNvPr>
          <p:cNvSpPr/>
          <p:nvPr/>
        </p:nvSpPr>
        <p:spPr>
          <a:xfrm>
            <a:off x="6478782" y="3826362"/>
            <a:ext cx="1157594" cy="334241"/>
          </a:xfrm>
          <a:prstGeom prst="roundRect">
            <a:avLst/>
          </a:prstGeom>
          <a:solidFill>
            <a:srgbClr val="ED7D31">
              <a:lumMod val="40000"/>
              <a:lumOff val="6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srgbClr val="70AD47">
                    <a:lumMod val="10000"/>
                  </a:srgbClr>
                </a:solidFill>
                <a:effectLst/>
                <a:uLnTx/>
                <a:uFillTx/>
                <a:latin typeface="微軟正黑體" panose="020B0604030504040204" pitchFamily="34" charset="-120"/>
                <a:ea typeface="微軟正黑體" panose="020B0604030504040204" pitchFamily="34" charset="-120"/>
                <a:cs typeface="+mn-cs"/>
              </a:rPr>
              <a:t>慣性分析</a:t>
            </a:r>
            <a:endParaRPr kumimoji="0" lang="en-US" altLang="zh-TW" sz="12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0" name="矩形: 圓角 3113">
            <a:extLst>
              <a:ext uri="{FF2B5EF4-FFF2-40B4-BE49-F238E27FC236}">
                <a16:creationId xmlns:a16="http://schemas.microsoft.com/office/drawing/2014/main" id="{39560509-4B0A-21BD-3F21-059BAF511FAE}"/>
              </a:ext>
            </a:extLst>
          </p:cNvPr>
          <p:cNvSpPr/>
          <p:nvPr/>
        </p:nvSpPr>
        <p:spPr>
          <a:xfrm>
            <a:off x="4966090" y="4214759"/>
            <a:ext cx="1157594" cy="334241"/>
          </a:xfrm>
          <a:prstGeom prst="roundRect">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rPr>
              <a:t>AI</a:t>
            </a:r>
            <a:r>
              <a:rPr kumimoji="0" lang="zh-TW" altLang="en-US"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rPr>
              <a:t> 預測</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1" name="矩形: 圓角 3113">
            <a:extLst>
              <a:ext uri="{FF2B5EF4-FFF2-40B4-BE49-F238E27FC236}">
                <a16:creationId xmlns:a16="http://schemas.microsoft.com/office/drawing/2014/main" id="{10A63F02-2078-223D-A091-2D7AAD90F60E}"/>
              </a:ext>
            </a:extLst>
          </p:cNvPr>
          <p:cNvSpPr/>
          <p:nvPr/>
        </p:nvSpPr>
        <p:spPr>
          <a:xfrm>
            <a:off x="4966090" y="4603156"/>
            <a:ext cx="1157594" cy="334241"/>
          </a:xfrm>
          <a:prstGeom prst="roundRect">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rPr>
              <a:t>用戶指標建立</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2" name="矩形: 圓角 3113">
            <a:extLst>
              <a:ext uri="{FF2B5EF4-FFF2-40B4-BE49-F238E27FC236}">
                <a16:creationId xmlns:a16="http://schemas.microsoft.com/office/drawing/2014/main" id="{8EA724D9-0DC8-8598-164F-252CD8C7AFB2}"/>
              </a:ext>
            </a:extLst>
          </p:cNvPr>
          <p:cNvSpPr/>
          <p:nvPr/>
        </p:nvSpPr>
        <p:spPr>
          <a:xfrm>
            <a:off x="4966090" y="4974666"/>
            <a:ext cx="1157594" cy="334241"/>
          </a:xfrm>
          <a:prstGeom prst="roundRect">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000" b="1" i="0" u="none" strike="noStrike" kern="0" cap="none" spc="0" normalizeH="0" baseline="0" noProof="0" dirty="0">
                <a:ln>
                  <a:noFill/>
                </a:ln>
                <a:solidFill>
                  <a:srgbClr val="70AD47">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en-US" altLang="zh-TW" sz="2000" b="1"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3" name="矩形: 圓角 3113">
            <a:extLst>
              <a:ext uri="{FF2B5EF4-FFF2-40B4-BE49-F238E27FC236}">
                <a16:creationId xmlns:a16="http://schemas.microsoft.com/office/drawing/2014/main" id="{EF362C62-F5BC-7BA2-DDB0-38B1793AFCC9}"/>
              </a:ext>
            </a:extLst>
          </p:cNvPr>
          <p:cNvSpPr/>
          <p:nvPr/>
        </p:nvSpPr>
        <p:spPr>
          <a:xfrm>
            <a:off x="6478782" y="4214759"/>
            <a:ext cx="1157594" cy="334241"/>
          </a:xfrm>
          <a:prstGeom prst="roundRect">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rPr>
              <a:t>用戶標籤</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4" name="矩形: 圓角 3113">
            <a:extLst>
              <a:ext uri="{FF2B5EF4-FFF2-40B4-BE49-F238E27FC236}">
                <a16:creationId xmlns:a16="http://schemas.microsoft.com/office/drawing/2014/main" id="{C39AF451-8A9B-17A2-18C9-589EDCB57B92}"/>
              </a:ext>
            </a:extLst>
          </p:cNvPr>
          <p:cNvSpPr/>
          <p:nvPr/>
        </p:nvSpPr>
        <p:spPr>
          <a:xfrm>
            <a:off x="6478782" y="4603156"/>
            <a:ext cx="1157594" cy="334241"/>
          </a:xfrm>
          <a:prstGeom prst="roundRect">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rPr>
              <a:t>行為紀錄</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5" name="矩形: 圓角 3113">
            <a:extLst>
              <a:ext uri="{FF2B5EF4-FFF2-40B4-BE49-F238E27FC236}">
                <a16:creationId xmlns:a16="http://schemas.microsoft.com/office/drawing/2014/main" id="{2F2BF237-1B0C-4022-5650-8D06CAA0B5ED}"/>
              </a:ext>
            </a:extLst>
          </p:cNvPr>
          <p:cNvSpPr/>
          <p:nvPr/>
        </p:nvSpPr>
        <p:spPr>
          <a:xfrm>
            <a:off x="6478782" y="4974666"/>
            <a:ext cx="1157594" cy="334241"/>
          </a:xfrm>
          <a:prstGeom prst="roundRect">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000" b="1" i="0" u="none" strike="noStrike" kern="0" cap="none" spc="0" normalizeH="0" baseline="0" noProof="0" dirty="0">
                <a:ln>
                  <a:noFill/>
                </a:ln>
                <a:solidFill>
                  <a:srgbClr val="70AD47">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en-US" altLang="zh-TW" sz="2000" b="1"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78" name="向右箭號 3153">
            <a:extLst>
              <a:ext uri="{FF2B5EF4-FFF2-40B4-BE49-F238E27FC236}">
                <a16:creationId xmlns:a16="http://schemas.microsoft.com/office/drawing/2014/main" id="{696C5C19-753A-BF9F-EF1B-4C6FFCD7DDA7}"/>
              </a:ext>
            </a:extLst>
          </p:cNvPr>
          <p:cNvSpPr/>
          <p:nvPr/>
        </p:nvSpPr>
        <p:spPr>
          <a:xfrm rot="16200000" flipV="1">
            <a:off x="5507750" y="5238524"/>
            <a:ext cx="297261" cy="500449"/>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79" name="向右箭號 3153">
            <a:extLst>
              <a:ext uri="{FF2B5EF4-FFF2-40B4-BE49-F238E27FC236}">
                <a16:creationId xmlns:a16="http://schemas.microsoft.com/office/drawing/2014/main" id="{36AE3DCF-21DC-F0BB-A10F-AF2A3B53465F}"/>
              </a:ext>
            </a:extLst>
          </p:cNvPr>
          <p:cNvSpPr/>
          <p:nvPr/>
        </p:nvSpPr>
        <p:spPr>
          <a:xfrm rot="16200000" flipV="1">
            <a:off x="9930294" y="5153105"/>
            <a:ext cx="297261" cy="500449"/>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80" name="矩形: 圓角 3113">
            <a:extLst>
              <a:ext uri="{FF2B5EF4-FFF2-40B4-BE49-F238E27FC236}">
                <a16:creationId xmlns:a16="http://schemas.microsoft.com/office/drawing/2014/main" id="{61A4A2EA-2BCD-BEB2-FF09-AA5C0E271B4A}"/>
              </a:ext>
            </a:extLst>
          </p:cNvPr>
          <p:cNvSpPr/>
          <p:nvPr/>
        </p:nvSpPr>
        <p:spPr>
          <a:xfrm>
            <a:off x="1188385" y="5683999"/>
            <a:ext cx="578797" cy="645078"/>
          </a:xfrm>
          <a:prstGeom prst="roundRect">
            <a:avLst/>
          </a:prstGeom>
          <a:solidFill>
            <a:srgbClr val="ED7D31">
              <a:lumMod val="40000"/>
              <a:lumOff val="6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rPr>
              <a:t>主題標籤庫</a:t>
            </a:r>
            <a:endParaRPr kumimoji="0" lang="en-US" altLang="zh-TW" sz="12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1" name="流程圖: 直接存取儲存裝置 80">
            <a:extLst>
              <a:ext uri="{FF2B5EF4-FFF2-40B4-BE49-F238E27FC236}">
                <a16:creationId xmlns:a16="http://schemas.microsoft.com/office/drawing/2014/main" id="{3D81FF35-A98B-7E33-8FC4-4B999261C4C3}"/>
              </a:ext>
            </a:extLst>
          </p:cNvPr>
          <p:cNvSpPr/>
          <p:nvPr/>
        </p:nvSpPr>
        <p:spPr>
          <a:xfrm>
            <a:off x="8177149" y="2075150"/>
            <a:ext cx="643603" cy="3308861"/>
          </a:xfrm>
          <a:prstGeom prst="flowChartMagneticDrum">
            <a:avLst/>
          </a:prstGeom>
          <a:solidFill>
            <a:srgbClr val="404F64"/>
          </a:solidFill>
          <a:ln w="28575">
            <a:solidFill>
              <a:srgbClr val="DEEB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用戶</a:t>
            </a:r>
            <a:endParaRPr kumimoji="0" lang="en-US" altLang="zh-TW"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畫像建構</a:t>
            </a:r>
          </a:p>
        </p:txBody>
      </p:sp>
      <p:sp>
        <p:nvSpPr>
          <p:cNvPr id="88" name="矩形: 圓角 3113">
            <a:extLst>
              <a:ext uri="{FF2B5EF4-FFF2-40B4-BE49-F238E27FC236}">
                <a16:creationId xmlns:a16="http://schemas.microsoft.com/office/drawing/2014/main" id="{CFAFC8C1-D2EA-4938-4637-B8789950B0D8}"/>
              </a:ext>
            </a:extLst>
          </p:cNvPr>
          <p:cNvSpPr/>
          <p:nvPr/>
        </p:nvSpPr>
        <p:spPr>
          <a:xfrm>
            <a:off x="2513363" y="5647785"/>
            <a:ext cx="1157594" cy="334241"/>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過往</a:t>
            </a:r>
            <a:r>
              <a:rPr kumimoji="0" lang="en-US" altLang="zh-TW" sz="10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3</a:t>
            </a:r>
            <a:r>
              <a:rPr kumimoji="0" lang="zh-TW" altLang="en-US" sz="10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個月消費總額</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9" name="矩形: 圓角 3113">
            <a:extLst>
              <a:ext uri="{FF2B5EF4-FFF2-40B4-BE49-F238E27FC236}">
                <a16:creationId xmlns:a16="http://schemas.microsoft.com/office/drawing/2014/main" id="{3580344E-C492-134F-A570-70EE68155E33}"/>
              </a:ext>
            </a:extLst>
          </p:cNvPr>
          <p:cNvSpPr/>
          <p:nvPr/>
        </p:nvSpPr>
        <p:spPr>
          <a:xfrm>
            <a:off x="2513363" y="6037704"/>
            <a:ext cx="1157594" cy="334241"/>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每月平均登入次數</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0" name="矩形: 圓角 3113">
            <a:extLst>
              <a:ext uri="{FF2B5EF4-FFF2-40B4-BE49-F238E27FC236}">
                <a16:creationId xmlns:a16="http://schemas.microsoft.com/office/drawing/2014/main" id="{9D5060A4-DAD3-662E-B076-A2FD23AF148C}"/>
              </a:ext>
            </a:extLst>
          </p:cNvPr>
          <p:cNvSpPr/>
          <p:nvPr/>
        </p:nvSpPr>
        <p:spPr>
          <a:xfrm>
            <a:off x="3801151" y="6037704"/>
            <a:ext cx="1157594" cy="334241"/>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客戶生命周期價值（</a:t>
            </a:r>
            <a:r>
              <a:rPr kumimoji="0" lang="en-US" altLang="zh-TW" sz="10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CLV</a:t>
            </a:r>
            <a:r>
              <a:rPr kumimoji="0" lang="zh-TW" altLang="en-US" sz="10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1" name="矩形: 圓角 3113">
            <a:extLst>
              <a:ext uri="{FF2B5EF4-FFF2-40B4-BE49-F238E27FC236}">
                <a16:creationId xmlns:a16="http://schemas.microsoft.com/office/drawing/2014/main" id="{24347C84-28EC-DF1A-8B54-9E1C11D9F4A1}"/>
              </a:ext>
            </a:extLst>
          </p:cNvPr>
          <p:cNvSpPr/>
          <p:nvPr/>
        </p:nvSpPr>
        <p:spPr>
          <a:xfrm>
            <a:off x="3801151" y="5647785"/>
            <a:ext cx="1157594" cy="334241"/>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平均購物車價值</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2" name="矩形: 圓角 3113">
            <a:extLst>
              <a:ext uri="{FF2B5EF4-FFF2-40B4-BE49-F238E27FC236}">
                <a16:creationId xmlns:a16="http://schemas.microsoft.com/office/drawing/2014/main" id="{0C90E2D2-A701-BEE8-36BB-79D2C398024E}"/>
              </a:ext>
            </a:extLst>
          </p:cNvPr>
          <p:cNvSpPr/>
          <p:nvPr/>
        </p:nvSpPr>
        <p:spPr>
          <a:xfrm>
            <a:off x="5036163" y="5647785"/>
            <a:ext cx="1157594" cy="334241"/>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最近一次購買距今天數</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3" name="矩形: 圓角 3113">
            <a:extLst>
              <a:ext uri="{FF2B5EF4-FFF2-40B4-BE49-F238E27FC236}">
                <a16:creationId xmlns:a16="http://schemas.microsoft.com/office/drawing/2014/main" id="{9E72EAA2-0DF1-46A7-3B7F-0BE8959F771D}"/>
              </a:ext>
            </a:extLst>
          </p:cNvPr>
          <p:cNvSpPr/>
          <p:nvPr/>
        </p:nvSpPr>
        <p:spPr>
          <a:xfrm>
            <a:off x="5036163" y="6037704"/>
            <a:ext cx="1157594" cy="334241"/>
          </a:xfrm>
          <a:prstGeom prst="round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年度消費增長率</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4" name="矩形: 圓角 3113">
            <a:extLst>
              <a:ext uri="{FF2B5EF4-FFF2-40B4-BE49-F238E27FC236}">
                <a16:creationId xmlns:a16="http://schemas.microsoft.com/office/drawing/2014/main" id="{583CD10A-CEC5-A569-D441-1190F31D70B0}"/>
              </a:ext>
            </a:extLst>
          </p:cNvPr>
          <p:cNvSpPr/>
          <p:nvPr/>
        </p:nvSpPr>
        <p:spPr>
          <a:xfrm>
            <a:off x="6405960" y="5647785"/>
            <a:ext cx="1157594" cy="334241"/>
          </a:xfrm>
          <a:prstGeom prst="roundRect">
            <a:avLst/>
          </a:prstGeom>
          <a:solidFill>
            <a:schemeClr val="bg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性別</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5" name="矩形: 圓角 3113">
            <a:extLst>
              <a:ext uri="{FF2B5EF4-FFF2-40B4-BE49-F238E27FC236}">
                <a16:creationId xmlns:a16="http://schemas.microsoft.com/office/drawing/2014/main" id="{1B98821E-7BB6-721B-4A33-C31FB6700823}"/>
              </a:ext>
            </a:extLst>
          </p:cNvPr>
          <p:cNvSpPr/>
          <p:nvPr/>
        </p:nvSpPr>
        <p:spPr>
          <a:xfrm>
            <a:off x="6405960" y="6037704"/>
            <a:ext cx="1157594" cy="334241"/>
          </a:xfrm>
          <a:prstGeom prst="roundRect">
            <a:avLst/>
          </a:prstGeom>
          <a:solidFill>
            <a:schemeClr val="bg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居住地</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06" name="矩形: 圓角 3113">
            <a:extLst>
              <a:ext uri="{FF2B5EF4-FFF2-40B4-BE49-F238E27FC236}">
                <a16:creationId xmlns:a16="http://schemas.microsoft.com/office/drawing/2014/main" id="{AC4B121D-ED89-5352-A9E6-E42B194E3A90}"/>
              </a:ext>
            </a:extLst>
          </p:cNvPr>
          <p:cNvSpPr/>
          <p:nvPr/>
        </p:nvSpPr>
        <p:spPr>
          <a:xfrm>
            <a:off x="7663158" y="5647785"/>
            <a:ext cx="1157594" cy="334241"/>
          </a:xfrm>
          <a:prstGeom prst="roundRect">
            <a:avLst/>
          </a:prstGeom>
          <a:solidFill>
            <a:schemeClr val="bg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會員等級</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1" name="圓角矩形 58">
            <a:extLst>
              <a:ext uri="{FF2B5EF4-FFF2-40B4-BE49-F238E27FC236}">
                <a16:creationId xmlns:a16="http://schemas.microsoft.com/office/drawing/2014/main" id="{AB36C1B3-F294-00F8-B4B7-742C47DD5059}"/>
              </a:ext>
            </a:extLst>
          </p:cNvPr>
          <p:cNvSpPr/>
          <p:nvPr/>
        </p:nvSpPr>
        <p:spPr>
          <a:xfrm>
            <a:off x="2306757" y="1339025"/>
            <a:ext cx="7446843" cy="564334"/>
          </a:xfrm>
          <a:prstGeom prst="roundRect">
            <a:avLst>
              <a:gd name="adj" fmla="val 3989"/>
            </a:avLst>
          </a:prstGeom>
          <a:solidFill>
            <a:srgbClr val="FFC000">
              <a:lumMod val="20000"/>
              <a:lumOff val="80000"/>
            </a:srgbClr>
          </a:solidFill>
          <a:ln w="28575" cap="flat" cmpd="sng" algn="ctr">
            <a:solidFill>
              <a:srgbClr val="5B9BD5">
                <a:lumMod val="75000"/>
              </a:srgbClr>
            </a:solidFill>
            <a:prstDash val="sysDash"/>
            <a:miter lim="800000"/>
          </a:ln>
          <a:effectLst/>
        </p:spPr>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5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107" name="矩形: 圓角 3113">
            <a:extLst>
              <a:ext uri="{FF2B5EF4-FFF2-40B4-BE49-F238E27FC236}">
                <a16:creationId xmlns:a16="http://schemas.microsoft.com/office/drawing/2014/main" id="{C5D64C01-A56B-F6B6-7DDA-2E82BD6F82FF}"/>
              </a:ext>
            </a:extLst>
          </p:cNvPr>
          <p:cNvSpPr/>
          <p:nvPr/>
        </p:nvSpPr>
        <p:spPr>
          <a:xfrm>
            <a:off x="7663158" y="6037704"/>
            <a:ext cx="1157594" cy="334241"/>
          </a:xfrm>
          <a:prstGeom prst="roundRect">
            <a:avLst/>
          </a:prstGeom>
          <a:solidFill>
            <a:schemeClr val="bg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年齡範疇</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08" name="矩形: 圓角 3113">
            <a:extLst>
              <a:ext uri="{FF2B5EF4-FFF2-40B4-BE49-F238E27FC236}">
                <a16:creationId xmlns:a16="http://schemas.microsoft.com/office/drawing/2014/main" id="{3BBAA6CF-19ED-AA01-898E-4D0C5CFABAC4}"/>
              </a:ext>
            </a:extLst>
          </p:cNvPr>
          <p:cNvSpPr/>
          <p:nvPr/>
        </p:nvSpPr>
        <p:spPr>
          <a:xfrm>
            <a:off x="8898243" y="5647785"/>
            <a:ext cx="1157594" cy="334241"/>
          </a:xfrm>
          <a:prstGeom prst="roundRect">
            <a:avLst/>
          </a:prstGeom>
          <a:solidFill>
            <a:schemeClr val="bg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職業類型</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09" name="矩形: 圓角 3113">
            <a:extLst>
              <a:ext uri="{FF2B5EF4-FFF2-40B4-BE49-F238E27FC236}">
                <a16:creationId xmlns:a16="http://schemas.microsoft.com/office/drawing/2014/main" id="{8C0AD939-B0B0-085E-9588-ED870DE3D5E0}"/>
              </a:ext>
            </a:extLst>
          </p:cNvPr>
          <p:cNvSpPr/>
          <p:nvPr/>
        </p:nvSpPr>
        <p:spPr>
          <a:xfrm>
            <a:off x="8898243" y="6037704"/>
            <a:ext cx="1157594" cy="334241"/>
          </a:xfrm>
          <a:prstGeom prst="roundRect">
            <a:avLst/>
          </a:prstGeom>
          <a:solidFill>
            <a:schemeClr val="bg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註冊渠道</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0" name="向右箭號 3153">
            <a:extLst>
              <a:ext uri="{FF2B5EF4-FFF2-40B4-BE49-F238E27FC236}">
                <a16:creationId xmlns:a16="http://schemas.microsoft.com/office/drawing/2014/main" id="{8A5A7A47-3CE7-8B4C-805E-4A2114512411}"/>
              </a:ext>
            </a:extLst>
          </p:cNvPr>
          <p:cNvSpPr/>
          <p:nvPr/>
        </p:nvSpPr>
        <p:spPr>
          <a:xfrm rot="16200000" flipV="1">
            <a:off x="6908948" y="5238527"/>
            <a:ext cx="297261" cy="500449"/>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96" name="矩形: 圓角 3112">
            <a:extLst>
              <a:ext uri="{FF2B5EF4-FFF2-40B4-BE49-F238E27FC236}">
                <a16:creationId xmlns:a16="http://schemas.microsoft.com/office/drawing/2014/main" id="{CEE0A8C4-BC3B-C392-47F8-20EE2C67A1C2}"/>
              </a:ext>
            </a:extLst>
          </p:cNvPr>
          <p:cNvSpPr/>
          <p:nvPr/>
        </p:nvSpPr>
        <p:spPr>
          <a:xfrm>
            <a:off x="2606322" y="1531116"/>
            <a:ext cx="1157594" cy="334241"/>
          </a:xfrm>
          <a:prstGeom prst="roundRect">
            <a:avLst/>
          </a:prstGeom>
          <a:solidFill>
            <a:srgbClr val="ED7D31">
              <a:lumMod val="40000"/>
              <a:lumOff val="6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dirty="0">
                <a:ln>
                  <a:noFill/>
                </a:ln>
                <a:solidFill>
                  <a:srgbClr val="70AD47">
                    <a:lumMod val="10000"/>
                  </a:srgbClr>
                </a:solidFill>
                <a:effectLst/>
                <a:uLnTx/>
                <a:uFillTx/>
                <a:latin typeface="微軟正黑體" panose="020B0604030504040204" pitchFamily="34" charset="-120"/>
                <a:ea typeface="微軟正黑體" panose="020B0604030504040204" pitchFamily="34" charset="-120"/>
                <a:cs typeface="+mn-cs"/>
              </a:rPr>
              <a:t>數據擷取</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7" name="矩形: 圓角 3113">
            <a:extLst>
              <a:ext uri="{FF2B5EF4-FFF2-40B4-BE49-F238E27FC236}">
                <a16:creationId xmlns:a16="http://schemas.microsoft.com/office/drawing/2014/main" id="{C0D29427-7763-978D-5BE4-91CFE6AFE5C9}"/>
              </a:ext>
            </a:extLst>
          </p:cNvPr>
          <p:cNvSpPr/>
          <p:nvPr/>
        </p:nvSpPr>
        <p:spPr>
          <a:xfrm>
            <a:off x="5544887" y="1531116"/>
            <a:ext cx="1157594" cy="334241"/>
          </a:xfrm>
          <a:prstGeom prst="roundRect">
            <a:avLst/>
          </a:prstGeom>
          <a:solidFill>
            <a:srgbClr val="ED7D31">
              <a:lumMod val="40000"/>
              <a:lumOff val="6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a:ln>
                  <a:noFill/>
                </a:ln>
                <a:solidFill>
                  <a:srgbClr val="70AD47">
                    <a:lumMod val="10000"/>
                  </a:srgbClr>
                </a:solidFill>
                <a:effectLst/>
                <a:uLnTx/>
                <a:uFillTx/>
                <a:latin typeface="微軟正黑體" panose="020B0604030504040204" pitchFamily="34" charset="-120"/>
                <a:ea typeface="微軟正黑體" panose="020B0604030504040204" pitchFamily="34" charset="-120"/>
                <a:cs typeface="+mn-cs"/>
              </a:rPr>
              <a:t>數據轉換</a:t>
            </a:r>
            <a:endParaRPr kumimoji="0" lang="en-US" altLang="zh-TW" sz="1000" b="0" i="0" u="none" strike="noStrike" kern="0" cap="none" spc="0" normalizeH="0" baseline="0" noProof="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8" name="矩形: 圓角 3113">
            <a:extLst>
              <a:ext uri="{FF2B5EF4-FFF2-40B4-BE49-F238E27FC236}">
                <a16:creationId xmlns:a16="http://schemas.microsoft.com/office/drawing/2014/main" id="{179EC08F-5D68-638B-5C9E-8AD0613D9326}"/>
              </a:ext>
            </a:extLst>
          </p:cNvPr>
          <p:cNvSpPr/>
          <p:nvPr/>
        </p:nvSpPr>
        <p:spPr>
          <a:xfrm>
            <a:off x="4001248" y="1531116"/>
            <a:ext cx="1306307" cy="334241"/>
          </a:xfrm>
          <a:prstGeom prst="roundRect">
            <a:avLst/>
          </a:prstGeom>
          <a:solidFill>
            <a:srgbClr val="ED7D31">
              <a:lumMod val="40000"/>
              <a:lumOff val="6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dirty="0">
                <a:ln>
                  <a:noFill/>
                </a:ln>
                <a:solidFill>
                  <a:srgbClr val="70AD47">
                    <a:lumMod val="10000"/>
                  </a:srgbClr>
                </a:solidFill>
                <a:effectLst/>
                <a:uLnTx/>
                <a:uFillTx/>
                <a:latin typeface="微軟正黑體" panose="020B0604030504040204" pitchFamily="34" charset="-120"/>
                <a:ea typeface="微軟正黑體" panose="020B0604030504040204" pitchFamily="34" charset="-120"/>
                <a:cs typeface="+mn-cs"/>
              </a:rPr>
              <a:t>數據預處理</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9" name="矩形: 圓角 3113">
            <a:extLst>
              <a:ext uri="{FF2B5EF4-FFF2-40B4-BE49-F238E27FC236}">
                <a16:creationId xmlns:a16="http://schemas.microsoft.com/office/drawing/2014/main" id="{F2E639E4-4F5A-396B-8BF2-53B102D59E0B}"/>
              </a:ext>
            </a:extLst>
          </p:cNvPr>
          <p:cNvSpPr/>
          <p:nvPr/>
        </p:nvSpPr>
        <p:spPr>
          <a:xfrm>
            <a:off x="6939813" y="1531116"/>
            <a:ext cx="1157594" cy="334241"/>
          </a:xfrm>
          <a:prstGeom prst="roundRect">
            <a:avLst/>
          </a:prstGeom>
          <a:solidFill>
            <a:srgbClr val="ED7D31">
              <a:lumMod val="40000"/>
              <a:lumOff val="6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a:ln>
                  <a:noFill/>
                </a:ln>
                <a:solidFill>
                  <a:srgbClr val="70AD47">
                    <a:lumMod val="10000"/>
                  </a:srgbClr>
                </a:solidFill>
                <a:effectLst/>
                <a:uLnTx/>
                <a:uFillTx/>
                <a:latin typeface="微軟正黑體" panose="020B0604030504040204" pitchFamily="34" charset="-120"/>
                <a:ea typeface="微軟正黑體" panose="020B0604030504040204" pitchFamily="34" charset="-120"/>
                <a:cs typeface="+mn-cs"/>
              </a:rPr>
              <a:t>數據運算</a:t>
            </a:r>
            <a:endParaRPr kumimoji="0" lang="en-US" altLang="zh-TW" sz="1000" b="0" i="0" u="none" strike="noStrike" kern="0" cap="none" spc="0" normalizeH="0" baseline="0" noProof="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00" name="向右箭號 3150">
            <a:extLst>
              <a:ext uri="{FF2B5EF4-FFF2-40B4-BE49-F238E27FC236}">
                <a16:creationId xmlns:a16="http://schemas.microsoft.com/office/drawing/2014/main" id="{CA883900-CF08-9429-4756-BADB28D43E31}"/>
              </a:ext>
            </a:extLst>
          </p:cNvPr>
          <p:cNvSpPr/>
          <p:nvPr/>
        </p:nvSpPr>
        <p:spPr>
          <a:xfrm>
            <a:off x="3760499" y="1587340"/>
            <a:ext cx="251460" cy="250877"/>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101" name="向右箭號 3153">
            <a:extLst>
              <a:ext uri="{FF2B5EF4-FFF2-40B4-BE49-F238E27FC236}">
                <a16:creationId xmlns:a16="http://schemas.microsoft.com/office/drawing/2014/main" id="{864822DB-B27A-4C67-87FD-867861719AE0}"/>
              </a:ext>
            </a:extLst>
          </p:cNvPr>
          <p:cNvSpPr/>
          <p:nvPr/>
        </p:nvSpPr>
        <p:spPr>
          <a:xfrm>
            <a:off x="5314668" y="1564971"/>
            <a:ext cx="251460" cy="250877"/>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102" name="向右箭號 3154">
            <a:extLst>
              <a:ext uri="{FF2B5EF4-FFF2-40B4-BE49-F238E27FC236}">
                <a16:creationId xmlns:a16="http://schemas.microsoft.com/office/drawing/2014/main" id="{39C57C6D-7B51-96CD-22B5-1BB1390BA23F}"/>
              </a:ext>
            </a:extLst>
          </p:cNvPr>
          <p:cNvSpPr/>
          <p:nvPr/>
        </p:nvSpPr>
        <p:spPr>
          <a:xfrm>
            <a:off x="6715106" y="1560343"/>
            <a:ext cx="251460" cy="250877"/>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103" name="矩形: 圓角 3113">
            <a:extLst>
              <a:ext uri="{FF2B5EF4-FFF2-40B4-BE49-F238E27FC236}">
                <a16:creationId xmlns:a16="http://schemas.microsoft.com/office/drawing/2014/main" id="{20DB4CEC-111E-99E9-8591-46AA0AF8EA40}"/>
              </a:ext>
            </a:extLst>
          </p:cNvPr>
          <p:cNvSpPr/>
          <p:nvPr/>
        </p:nvSpPr>
        <p:spPr>
          <a:xfrm>
            <a:off x="8334738" y="1531116"/>
            <a:ext cx="1157594" cy="334241"/>
          </a:xfrm>
          <a:prstGeom prst="roundRect">
            <a:avLst/>
          </a:prstGeom>
          <a:solidFill>
            <a:srgbClr val="ED7D31">
              <a:lumMod val="40000"/>
              <a:lumOff val="6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dirty="0">
                <a:ln>
                  <a:noFill/>
                </a:ln>
                <a:solidFill>
                  <a:srgbClr val="70AD47">
                    <a:lumMod val="10000"/>
                  </a:srgbClr>
                </a:solidFill>
                <a:effectLst/>
                <a:uLnTx/>
                <a:uFillTx/>
                <a:latin typeface="微軟正黑體" panose="020B0604030504040204" pitchFamily="34" charset="-120"/>
                <a:ea typeface="微軟正黑體" panose="020B0604030504040204" pitchFamily="34" charset="-120"/>
                <a:cs typeface="+mn-cs"/>
              </a:rPr>
              <a:t>數據緩存</a:t>
            </a:r>
            <a:endParaRPr kumimoji="0" lang="en-US" altLang="zh-TW" sz="1000" b="0" i="0" u="none" strike="noStrike" kern="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04" name="向右箭號 3171">
            <a:extLst>
              <a:ext uri="{FF2B5EF4-FFF2-40B4-BE49-F238E27FC236}">
                <a16:creationId xmlns:a16="http://schemas.microsoft.com/office/drawing/2014/main" id="{EBDD818C-42BB-4D2E-E7BC-993F7F84B924}"/>
              </a:ext>
            </a:extLst>
          </p:cNvPr>
          <p:cNvSpPr/>
          <p:nvPr/>
        </p:nvSpPr>
        <p:spPr>
          <a:xfrm>
            <a:off x="8104266" y="1555246"/>
            <a:ext cx="251460" cy="250877"/>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105" name="文字方塊 123">
            <a:extLst>
              <a:ext uri="{FF2B5EF4-FFF2-40B4-BE49-F238E27FC236}">
                <a16:creationId xmlns:a16="http://schemas.microsoft.com/office/drawing/2014/main" id="{B819D903-A7F3-E43D-DF04-55C61AE0FCD5}"/>
              </a:ext>
            </a:extLst>
          </p:cNvPr>
          <p:cNvSpPr txBox="1"/>
          <p:nvPr/>
        </p:nvSpPr>
        <p:spPr>
          <a:xfrm>
            <a:off x="5339160" y="1285923"/>
            <a:ext cx="146438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TW" sz="1200" b="0" i="0" u="none" strike="noStrike" kern="1200" cap="none" spc="0" normalizeH="0" baseline="0" noProof="0" dirty="0">
                <a:ln>
                  <a:noFill/>
                </a:ln>
                <a:solidFill>
                  <a:srgbClr val="002060"/>
                </a:solidFill>
                <a:effectLst/>
                <a:uLnTx/>
                <a:uFillTx/>
                <a:latin typeface="微軟正黑體" panose="020B0604030504040204" pitchFamily="34" charset="-120"/>
                <a:ea typeface="微軟正黑體" panose="020B0604030504040204" pitchFamily="34" charset="-120"/>
                <a:cs typeface="+mn-cs"/>
              </a:rPr>
              <a:t>Pipelines</a:t>
            </a:r>
          </a:p>
        </p:txBody>
      </p:sp>
      <p:pic>
        <p:nvPicPr>
          <p:cNvPr id="113" name="圖片 112">
            <a:extLst>
              <a:ext uri="{FF2B5EF4-FFF2-40B4-BE49-F238E27FC236}">
                <a16:creationId xmlns:a16="http://schemas.microsoft.com/office/drawing/2014/main" id="{FEBA6881-B4EA-06C7-7C39-2A5092F26F6F}"/>
              </a:ext>
            </a:extLst>
          </p:cNvPr>
          <p:cNvPicPr>
            <a:picLocks noChangeAspect="1"/>
          </p:cNvPicPr>
          <p:nvPr/>
        </p:nvPicPr>
        <p:blipFill rotWithShape="1">
          <a:blip r:embed="rId3"/>
          <a:srcRect b="5762"/>
          <a:stretch/>
        </p:blipFill>
        <p:spPr>
          <a:xfrm>
            <a:off x="8888108" y="2267551"/>
            <a:ext cx="2616254" cy="28996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4" name="向右箭號 3153">
            <a:extLst>
              <a:ext uri="{FF2B5EF4-FFF2-40B4-BE49-F238E27FC236}">
                <a16:creationId xmlns:a16="http://schemas.microsoft.com/office/drawing/2014/main" id="{93CAE3EE-37F1-826E-4D49-F5EDEC50FF36}"/>
              </a:ext>
            </a:extLst>
          </p:cNvPr>
          <p:cNvSpPr/>
          <p:nvPr/>
        </p:nvSpPr>
        <p:spPr>
          <a:xfrm rot="5400000">
            <a:off x="6068034" y="1749821"/>
            <a:ext cx="297261" cy="500449"/>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8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37593523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D6786C0-E070-DB22-04D1-ECA83E90D665}"/>
              </a:ext>
            </a:extLst>
          </p:cNvPr>
          <p:cNvPicPr>
            <a:picLocks noChangeAspect="1"/>
          </p:cNvPicPr>
          <p:nvPr/>
        </p:nvPicPr>
        <p:blipFill>
          <a:blip r:embed="rId2"/>
          <a:stretch>
            <a:fillRect/>
          </a:stretch>
        </p:blipFill>
        <p:spPr>
          <a:xfrm>
            <a:off x="985837" y="1424337"/>
            <a:ext cx="10044113" cy="4833367"/>
          </a:xfrm>
          <a:prstGeom prst="rect">
            <a:avLst/>
          </a:prstGeom>
        </p:spPr>
      </p:pic>
      <p:sp>
        <p:nvSpPr>
          <p:cNvPr id="6" name="標題 1">
            <a:extLst>
              <a:ext uri="{FF2B5EF4-FFF2-40B4-BE49-F238E27FC236}">
                <a16:creationId xmlns:a16="http://schemas.microsoft.com/office/drawing/2014/main" id="{455ED3DC-686F-D95D-BBDA-3284A321228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標籤管理平台</a:t>
            </a:r>
          </a:p>
        </p:txBody>
      </p:sp>
      <p:sp>
        <p:nvSpPr>
          <p:cNvPr id="7" name="矩形 6">
            <a:extLst>
              <a:ext uri="{FF2B5EF4-FFF2-40B4-BE49-F238E27FC236}">
                <a16:creationId xmlns:a16="http://schemas.microsoft.com/office/drawing/2014/main" id="{6DCC7321-D409-9EBB-6C8B-B729A087D20C}"/>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333333"/>
                </a:solidFill>
                <a:effectLst/>
                <a:uLnTx/>
                <a:uFillTx/>
                <a:latin typeface="微軟正黑體" panose="020B0604030504040204" pitchFamily="34" charset="-120"/>
                <a:ea typeface="微軟正黑體" panose="020B0604030504040204" pitchFamily="34" charset="-120"/>
                <a:cs typeface="+mn-cs"/>
              </a:rPr>
              <a:t>根據使用者人口統計資料（自身屬性）、社交關係、偏好習慣和消費行為等資訊而抽象化的</a:t>
            </a:r>
            <a:r>
              <a:rPr kumimoji="0" lang="zh-TW" altLang="en-US" sz="1400" b="1" i="0" u="none" strike="noStrike" kern="1200" cap="none" spc="0" normalizeH="0" baseline="0" noProof="0" dirty="0">
                <a:ln>
                  <a:noFill/>
                </a:ln>
                <a:solidFill>
                  <a:srgbClr val="333333"/>
                </a:solidFill>
                <a:effectLst/>
                <a:uLnTx/>
                <a:uFillTx/>
                <a:latin typeface="微軟正黑體" panose="020B0604030504040204" pitchFamily="34" charset="-120"/>
                <a:ea typeface="微軟正黑體" panose="020B0604030504040204" pitchFamily="34" charset="-120"/>
                <a:cs typeface="+mn-cs"/>
              </a:rPr>
              <a:t>標籤化畫像</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59918793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分群的意義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同群體之間相似度較高</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杰倫的多重宇宙</a:t>
            </a:r>
          </a:p>
        </p:txBody>
      </p:sp>
      <p:sp>
        <p:nvSpPr>
          <p:cNvPr id="4" name="矩形: 圓角 3">
            <a:extLst>
              <a:ext uri="{FF2B5EF4-FFF2-40B4-BE49-F238E27FC236}">
                <a16:creationId xmlns:a16="http://schemas.microsoft.com/office/drawing/2014/main" id="{6AEC69BD-4BCD-3E99-6A67-39561ADC1424}"/>
              </a:ext>
            </a:extLst>
          </p:cNvPr>
          <p:cNvSpPr/>
          <p:nvPr/>
        </p:nvSpPr>
        <p:spPr>
          <a:xfrm>
            <a:off x="809626" y="1609725"/>
            <a:ext cx="5829300" cy="4284440"/>
          </a:xfrm>
          <a:prstGeom prst="roundRect">
            <a:avLst>
              <a:gd name="adj" fmla="val 3846"/>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16" name="圖片 15">
            <a:extLst>
              <a:ext uri="{FF2B5EF4-FFF2-40B4-BE49-F238E27FC236}">
                <a16:creationId xmlns:a16="http://schemas.microsoft.com/office/drawing/2014/main" id="{589FEFB0-3B3E-13A0-3DF4-EFF2917B17EA}"/>
              </a:ext>
            </a:extLst>
          </p:cNvPr>
          <p:cNvPicPr>
            <a:picLocks noChangeAspect="1"/>
          </p:cNvPicPr>
          <p:nvPr/>
        </p:nvPicPr>
        <p:blipFill>
          <a:blip r:embed="rId2"/>
          <a:stretch>
            <a:fillRect/>
          </a:stretch>
        </p:blipFill>
        <p:spPr>
          <a:xfrm rot="1104945">
            <a:off x="3686890" y="1828316"/>
            <a:ext cx="1794173" cy="1930990"/>
          </a:xfrm>
          <a:prstGeom prst="rect">
            <a:avLst/>
          </a:prstGeom>
        </p:spPr>
      </p:pic>
      <p:pic>
        <p:nvPicPr>
          <p:cNvPr id="19" name="圖片 18">
            <a:extLst>
              <a:ext uri="{FF2B5EF4-FFF2-40B4-BE49-F238E27FC236}">
                <a16:creationId xmlns:a16="http://schemas.microsoft.com/office/drawing/2014/main" id="{839BC5A8-EA12-C6D8-D126-48BFB0F8A25C}"/>
              </a:ext>
            </a:extLst>
          </p:cNvPr>
          <p:cNvPicPr>
            <a:picLocks noChangeAspect="1"/>
          </p:cNvPicPr>
          <p:nvPr/>
        </p:nvPicPr>
        <p:blipFill>
          <a:blip r:embed="rId3"/>
          <a:stretch>
            <a:fillRect/>
          </a:stretch>
        </p:blipFill>
        <p:spPr>
          <a:xfrm rot="20988570">
            <a:off x="1529940" y="1799191"/>
            <a:ext cx="1831976" cy="2311109"/>
          </a:xfrm>
          <a:prstGeom prst="rect">
            <a:avLst/>
          </a:prstGeom>
        </p:spPr>
      </p:pic>
      <p:sp>
        <p:nvSpPr>
          <p:cNvPr id="22" name="文字方塊 21">
            <a:extLst>
              <a:ext uri="{FF2B5EF4-FFF2-40B4-BE49-F238E27FC236}">
                <a16:creationId xmlns:a16="http://schemas.microsoft.com/office/drawing/2014/main" id="{F6E6B53F-9C62-1A53-7679-88AC5FFE1AA6}"/>
              </a:ext>
            </a:extLst>
          </p:cNvPr>
          <p:cNvSpPr txBox="1"/>
          <p:nvPr/>
        </p:nvSpPr>
        <p:spPr>
          <a:xfrm>
            <a:off x="7112561" y="2182284"/>
            <a:ext cx="4143868" cy="313932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將具有某些</a:t>
            </a:r>
            <a:r>
              <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共同特性者</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予以整合在一起，然後分配到特定的群體，最後形成許多不同集群的一種分析方法。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將不同的觀察值依</a:t>
            </a:r>
            <a:r>
              <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相對距離</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的遠近加以分類成不同集群，對不同集群所具有的</a:t>
            </a:r>
            <a:r>
              <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特性</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加以歸納並</a:t>
            </a:r>
            <a:r>
              <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命名</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將某些具有共同特性的樣本予以整合，顯示出</a:t>
            </a:r>
            <a:r>
              <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內部同質性</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與</a:t>
            </a:r>
            <a:r>
              <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外部異質性</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，即達到</a:t>
            </a:r>
            <a:r>
              <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群內差異最小、群間差異最大</a:t>
            </a:r>
          </a:p>
        </p:txBody>
      </p:sp>
      <p:sp>
        <p:nvSpPr>
          <p:cNvPr id="24" name="矩形: 圓角 23">
            <a:extLst>
              <a:ext uri="{FF2B5EF4-FFF2-40B4-BE49-F238E27FC236}">
                <a16:creationId xmlns:a16="http://schemas.microsoft.com/office/drawing/2014/main" id="{8FA73D73-DDD1-6E19-CB2D-14139A248671}"/>
              </a:ext>
            </a:extLst>
          </p:cNvPr>
          <p:cNvSpPr/>
          <p:nvPr/>
        </p:nvSpPr>
        <p:spPr>
          <a:xfrm>
            <a:off x="7411139" y="1711325"/>
            <a:ext cx="3733603"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集群分析概念</a:t>
            </a:r>
          </a:p>
        </p:txBody>
      </p:sp>
      <p:pic>
        <p:nvPicPr>
          <p:cNvPr id="26" name="圖片 25">
            <a:extLst>
              <a:ext uri="{FF2B5EF4-FFF2-40B4-BE49-F238E27FC236}">
                <a16:creationId xmlns:a16="http://schemas.microsoft.com/office/drawing/2014/main" id="{9B6C1371-CCFD-5C78-71DE-B3ABD2965917}"/>
              </a:ext>
            </a:extLst>
          </p:cNvPr>
          <p:cNvPicPr>
            <a:picLocks noChangeAspect="1"/>
          </p:cNvPicPr>
          <p:nvPr/>
        </p:nvPicPr>
        <p:blipFill>
          <a:blip r:embed="rId4"/>
          <a:stretch>
            <a:fillRect/>
          </a:stretch>
        </p:blipFill>
        <p:spPr>
          <a:xfrm rot="411733">
            <a:off x="1419024" y="3746799"/>
            <a:ext cx="1434431" cy="1911001"/>
          </a:xfrm>
          <a:prstGeom prst="rect">
            <a:avLst/>
          </a:prstGeom>
        </p:spPr>
      </p:pic>
      <p:pic>
        <p:nvPicPr>
          <p:cNvPr id="28" name="圖片 27">
            <a:extLst>
              <a:ext uri="{FF2B5EF4-FFF2-40B4-BE49-F238E27FC236}">
                <a16:creationId xmlns:a16="http://schemas.microsoft.com/office/drawing/2014/main" id="{E4AD526F-52DB-729F-FC89-7DC9F0880D47}"/>
              </a:ext>
            </a:extLst>
          </p:cNvPr>
          <p:cNvPicPr>
            <a:picLocks noChangeAspect="1"/>
          </p:cNvPicPr>
          <p:nvPr/>
        </p:nvPicPr>
        <p:blipFill>
          <a:blip r:embed="rId5"/>
          <a:stretch>
            <a:fillRect/>
          </a:stretch>
        </p:blipFill>
        <p:spPr>
          <a:xfrm rot="20408191">
            <a:off x="3225728" y="3673990"/>
            <a:ext cx="1500834" cy="1863104"/>
          </a:xfrm>
          <a:prstGeom prst="rect">
            <a:avLst/>
          </a:prstGeom>
        </p:spPr>
      </p:pic>
      <p:pic>
        <p:nvPicPr>
          <p:cNvPr id="12" name="圖片 11">
            <a:extLst>
              <a:ext uri="{FF2B5EF4-FFF2-40B4-BE49-F238E27FC236}">
                <a16:creationId xmlns:a16="http://schemas.microsoft.com/office/drawing/2014/main" id="{75074A1F-5223-10CB-EEFB-9FCB6FF25DB1}"/>
              </a:ext>
            </a:extLst>
          </p:cNvPr>
          <p:cNvPicPr>
            <a:picLocks noChangeAspect="1"/>
          </p:cNvPicPr>
          <p:nvPr/>
        </p:nvPicPr>
        <p:blipFill>
          <a:blip r:embed="rId6"/>
          <a:stretch>
            <a:fillRect/>
          </a:stretch>
        </p:blipFill>
        <p:spPr>
          <a:xfrm rot="679353">
            <a:off x="4667642" y="3341708"/>
            <a:ext cx="1819986" cy="1209037"/>
          </a:xfrm>
          <a:prstGeom prst="rect">
            <a:avLst/>
          </a:prstGeom>
        </p:spPr>
      </p:pic>
      <p:pic>
        <p:nvPicPr>
          <p:cNvPr id="11268" name="Picture 4" descr="帶有問號的機器人照片檔及更多機械人照片- 機械人, 不確定, 問號- iStock">
            <a:extLst>
              <a:ext uri="{FF2B5EF4-FFF2-40B4-BE49-F238E27FC236}">
                <a16:creationId xmlns:a16="http://schemas.microsoft.com/office/drawing/2014/main" id="{F6AA616F-7535-B77A-9911-3400E8175A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01124" y="5153025"/>
            <a:ext cx="1053097" cy="1053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82664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5262979"/>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非監督學習模型</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K-means </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是一種常用的非監督學習算法，主要用於聚類分析。該算法試圖將數據點分成</a:t>
            </a: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K</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個</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群集</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，每個</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群集</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由其內部數據點的均值（中心或質心）定義。</a:t>
            </a: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K-means </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通過最小化簇內點到</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群集</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中心的距離來形成簇，從而將數據點聚集到距離最近的質心。</a:t>
            </a:r>
            <a:endPar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2.</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質心初始化和迭代</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 </a:t>
            </a:r>
            <a:endPar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在</a:t>
            </a: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K-means</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算法中，首先隨機選擇</a:t>
            </a: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K</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個數據點作為初始質心。然後算法進行迭代，每次迭代包括兩個步驟：</a:t>
            </a: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(a) </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將每個數據點指派給最近的質心，從而形成</a:t>
            </a: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K</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個簇；</a:t>
            </a: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(b) </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更新每個</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群集</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的質心，通常是取</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群集</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內所有點的均值。這一過程持續進行，直到質心的變化低於一定閾值或達到預定的迭代次數。</a:t>
            </a:r>
            <a:endPar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3.</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目標函數</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 </a:t>
            </a:r>
            <a:endPar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K-means </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的目標是最小化</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群集</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內點到其質心的平方距離之和，這也被稱為</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群集</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內平方誤差（</a:t>
            </a: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SSE</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）。通過最小化這個誤差，</a:t>
            </a: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K-means </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嘗試找到最佳的質心位置，從而達到將數據點有效聚類的目的。</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常用評估指標</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群集內平方誤差（</a:t>
            </a: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SSE</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：測量</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群集</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內所有點到質心的平方距離之和，用於評估聚類的緊密程度。</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輪廓系數（</a:t>
            </a:r>
            <a:r>
              <a:rPr kumimoji="0" lang="en-US" altLang="zh-TW"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Silhouette Score</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：評估每個點到其</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群集</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內其他點的平均距離（</a:t>
            </a: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a</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）和到最近</a:t>
            </a:r>
            <a:r>
              <a:rPr kumimoji="0" lang="zh-TW" altLang="en-US" sz="12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群集</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的所有點的平均距離（</a:t>
            </a: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b</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）。輪廓系數的值範圍從</a:t>
            </a: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-1</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到</a:t>
            </a:r>
            <a:r>
              <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1</a:t>
            </a: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，值越高，聚類質量越好。</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K-means </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分割式集群分析</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C-Means</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(Centroid</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means)</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 means</a:t>
            </a:r>
          </a:p>
        </p:txBody>
      </p:sp>
      <p:pic>
        <p:nvPicPr>
          <p:cNvPr id="9" name="圖片 8">
            <a:extLst>
              <a:ext uri="{FF2B5EF4-FFF2-40B4-BE49-F238E27FC236}">
                <a16:creationId xmlns:a16="http://schemas.microsoft.com/office/drawing/2014/main" id="{4560B9BE-71F2-F896-C08E-528328BE49FC}"/>
              </a:ext>
            </a:extLst>
          </p:cNvPr>
          <p:cNvPicPr>
            <a:picLocks noChangeAspect="1"/>
          </p:cNvPicPr>
          <p:nvPr/>
        </p:nvPicPr>
        <p:blipFill>
          <a:blip r:embed="rId3"/>
          <a:stretch>
            <a:fillRect/>
          </a:stretch>
        </p:blipFill>
        <p:spPr>
          <a:xfrm>
            <a:off x="6046957" y="1589365"/>
            <a:ext cx="5885121" cy="2286000"/>
          </a:xfrm>
          <a:prstGeom prst="rect">
            <a:avLst/>
          </a:prstGeom>
        </p:spPr>
      </p:pic>
      <p:pic>
        <p:nvPicPr>
          <p:cNvPr id="10" name="圖片 9">
            <a:extLst>
              <a:ext uri="{FF2B5EF4-FFF2-40B4-BE49-F238E27FC236}">
                <a16:creationId xmlns:a16="http://schemas.microsoft.com/office/drawing/2014/main" id="{B7A0E627-029F-753E-62E3-C2E0FD5A0821}"/>
              </a:ext>
            </a:extLst>
          </p:cNvPr>
          <p:cNvPicPr>
            <a:picLocks noChangeAspect="1"/>
          </p:cNvPicPr>
          <p:nvPr/>
        </p:nvPicPr>
        <p:blipFill>
          <a:blip r:embed="rId4"/>
          <a:stretch>
            <a:fillRect/>
          </a:stretch>
        </p:blipFill>
        <p:spPr>
          <a:xfrm>
            <a:off x="6391046" y="4197072"/>
            <a:ext cx="3012424" cy="2143125"/>
          </a:xfrm>
          <a:prstGeom prst="rect">
            <a:avLst/>
          </a:prstGeom>
        </p:spPr>
      </p:pic>
      <p:sp>
        <p:nvSpPr>
          <p:cNvPr id="12" name="矩形 11">
            <a:extLst>
              <a:ext uri="{FF2B5EF4-FFF2-40B4-BE49-F238E27FC236}">
                <a16:creationId xmlns:a16="http://schemas.microsoft.com/office/drawing/2014/main" id="{40A1934E-BD6F-EAA3-DD2C-B62E0D6A59B2}"/>
              </a:ext>
            </a:extLst>
          </p:cNvPr>
          <p:cNvSpPr/>
          <p:nvPr/>
        </p:nvSpPr>
        <p:spPr>
          <a:xfrm>
            <a:off x="7410450" y="4197072"/>
            <a:ext cx="1228724" cy="213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14" name="直線接點 13">
            <a:extLst>
              <a:ext uri="{FF2B5EF4-FFF2-40B4-BE49-F238E27FC236}">
                <a16:creationId xmlns:a16="http://schemas.microsoft.com/office/drawing/2014/main" id="{54B4E506-1568-8FEF-3DE2-141CD5347DCF}"/>
              </a:ext>
            </a:extLst>
          </p:cNvPr>
          <p:cNvCxnSpPr>
            <a:cxnSpLocks/>
          </p:cNvCxnSpPr>
          <p:nvPr/>
        </p:nvCxnSpPr>
        <p:spPr>
          <a:xfrm>
            <a:off x="7697234" y="4124325"/>
            <a:ext cx="2761216" cy="0"/>
          </a:xfrm>
          <a:prstGeom prst="line">
            <a:avLst/>
          </a:prstGeom>
          <a:ln w="28575">
            <a:solidFill>
              <a:schemeClr val="bg1">
                <a:lumMod val="85000"/>
              </a:schemeClr>
            </a:solidFill>
          </a:ln>
        </p:spPr>
        <p:style>
          <a:lnRef idx="1">
            <a:schemeClr val="dk1"/>
          </a:lnRef>
          <a:fillRef idx="0">
            <a:schemeClr val="dk1"/>
          </a:fillRef>
          <a:effectRef idx="0">
            <a:schemeClr val="dk1"/>
          </a:effectRef>
          <a:fontRef idx="minor">
            <a:schemeClr val="tx1"/>
          </a:fontRef>
        </p:style>
      </p:cxnSp>
      <p:sp>
        <p:nvSpPr>
          <p:cNvPr id="18" name="文字方塊 17">
            <a:extLst>
              <a:ext uri="{FF2B5EF4-FFF2-40B4-BE49-F238E27FC236}">
                <a16:creationId xmlns:a16="http://schemas.microsoft.com/office/drawing/2014/main" id="{1A990564-A4B4-6D18-DD90-A538989CBEF7}"/>
              </a:ext>
            </a:extLst>
          </p:cNvPr>
          <p:cNvSpPr txBox="1"/>
          <p:nvPr/>
        </p:nvSpPr>
        <p:spPr>
          <a:xfrm>
            <a:off x="9403471" y="5037801"/>
            <a:ext cx="2398006" cy="461665"/>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內聚力越大越好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組內變異小</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外斥力越小越好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組間變異大</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1" name="文字方塊 20">
            <a:extLst>
              <a:ext uri="{FF2B5EF4-FFF2-40B4-BE49-F238E27FC236}">
                <a16:creationId xmlns:a16="http://schemas.microsoft.com/office/drawing/2014/main" id="{5C289B95-AFAF-1797-9C47-AEF1F7EF3BB1}"/>
              </a:ext>
            </a:extLst>
          </p:cNvPr>
          <p:cNvSpPr txBox="1"/>
          <p:nvPr/>
        </p:nvSpPr>
        <p:spPr>
          <a:xfrm>
            <a:off x="6811946" y="5403433"/>
            <a:ext cx="28417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a</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602C0AA0-F8B3-CB5E-9730-D12F1B76E0EC}"/>
              </a:ext>
            </a:extLst>
          </p:cNvPr>
          <p:cNvSpPr txBox="1"/>
          <p:nvPr/>
        </p:nvSpPr>
        <p:spPr>
          <a:xfrm>
            <a:off x="7697234" y="5075892"/>
            <a:ext cx="28417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b</a:t>
            </a:r>
            <a:endParaRPr kumimoji="0" lang="zh-TW" altLang="en-US" sz="18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5265184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K-means</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圓角 3">
            <a:extLst>
              <a:ext uri="{FF2B5EF4-FFF2-40B4-BE49-F238E27FC236}">
                <a16:creationId xmlns:a16="http://schemas.microsoft.com/office/drawing/2014/main" id="{594F4D40-6B1A-A41D-738A-167AC9E11A10}"/>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 means</a:t>
            </a:r>
          </a:p>
        </p:txBody>
      </p:sp>
      <p:sp>
        <p:nvSpPr>
          <p:cNvPr id="8" name="文字方塊 7">
            <a:extLst>
              <a:ext uri="{FF2B5EF4-FFF2-40B4-BE49-F238E27FC236}">
                <a16:creationId xmlns:a16="http://schemas.microsoft.com/office/drawing/2014/main" id="{5E1AC300-3FC2-53DC-9060-0175041B48D8}"/>
              </a:ext>
            </a:extLst>
          </p:cNvPr>
          <p:cNvSpPr txBox="1"/>
          <p:nvPr/>
        </p:nvSpPr>
        <p:spPr>
          <a:xfrm>
            <a:off x="6344339" y="2198709"/>
            <a:ext cx="4942786" cy="3477875"/>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給定一個具有</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a:t>
            </a: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個物件的資料集合，分割方法會構建資料的</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a:t>
            </a: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個分割區域</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每個區域表示一個集群，並且</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 ≤ n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每個集群至少包含一個物件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每個物件對象屬於且僅屬於一個集群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事先挑選集群核心和訂定臨界值，所有評估物件</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(Objects)</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與該集群核心之距離只要沒有超過臨界值，一律歸併入該集群內，否則 屬於其它集群。</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 </a:t>
            </a: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分割準則</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同一個集群中的對象儘可能的接近或相關， 不同集群中的對象儘可能的遠離或不同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分割式集群方法的種類： </a:t>
            </a:r>
            <a:endPar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平均法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(K-means;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又稱為</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C-means)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Fuzzy C-Means</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 name="矩形: 圓角 8">
            <a:extLst>
              <a:ext uri="{FF2B5EF4-FFF2-40B4-BE49-F238E27FC236}">
                <a16:creationId xmlns:a16="http://schemas.microsoft.com/office/drawing/2014/main" id="{DE5103A1-4A26-FF45-74E8-BD3D749788C4}"/>
              </a:ext>
            </a:extLst>
          </p:cNvPr>
          <p:cNvSpPr/>
          <p:nvPr/>
        </p:nvSpPr>
        <p:spPr>
          <a:xfrm>
            <a:off x="6344339" y="1711325"/>
            <a:ext cx="4809436"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分割式集群分析</a:t>
            </a:r>
          </a:p>
        </p:txBody>
      </p:sp>
      <p:pic>
        <p:nvPicPr>
          <p:cNvPr id="13" name="圖片 12">
            <a:extLst>
              <a:ext uri="{FF2B5EF4-FFF2-40B4-BE49-F238E27FC236}">
                <a16:creationId xmlns:a16="http://schemas.microsoft.com/office/drawing/2014/main" id="{76A9E83E-2DFC-CC73-9EF0-094AF0CCD6D1}"/>
              </a:ext>
            </a:extLst>
          </p:cNvPr>
          <p:cNvPicPr>
            <a:picLocks noChangeAspect="1"/>
          </p:cNvPicPr>
          <p:nvPr/>
        </p:nvPicPr>
        <p:blipFill>
          <a:blip r:embed="rId3"/>
          <a:stretch>
            <a:fillRect/>
          </a:stretch>
        </p:blipFill>
        <p:spPr>
          <a:xfrm>
            <a:off x="1531831" y="4116047"/>
            <a:ext cx="3245234" cy="2224898"/>
          </a:xfrm>
          <a:prstGeom prst="rect">
            <a:avLst/>
          </a:prstGeom>
        </p:spPr>
      </p:pic>
      <p:pic>
        <p:nvPicPr>
          <p:cNvPr id="14" name="圖片 13">
            <a:extLst>
              <a:ext uri="{FF2B5EF4-FFF2-40B4-BE49-F238E27FC236}">
                <a16:creationId xmlns:a16="http://schemas.microsoft.com/office/drawing/2014/main" id="{BF0121C8-E545-D9B0-899A-142D83620E5D}"/>
              </a:ext>
            </a:extLst>
          </p:cNvPr>
          <p:cNvPicPr>
            <a:picLocks noChangeAspect="1"/>
          </p:cNvPicPr>
          <p:nvPr/>
        </p:nvPicPr>
        <p:blipFill>
          <a:blip r:embed="rId4"/>
          <a:stretch>
            <a:fillRect/>
          </a:stretch>
        </p:blipFill>
        <p:spPr>
          <a:xfrm>
            <a:off x="1219658" y="1459855"/>
            <a:ext cx="3733602" cy="2656192"/>
          </a:xfrm>
          <a:prstGeom prst="rect">
            <a:avLst/>
          </a:prstGeom>
        </p:spPr>
      </p:pic>
      <p:sp>
        <p:nvSpPr>
          <p:cNvPr id="15" name="矩形 14">
            <a:extLst>
              <a:ext uri="{FF2B5EF4-FFF2-40B4-BE49-F238E27FC236}">
                <a16:creationId xmlns:a16="http://schemas.microsoft.com/office/drawing/2014/main" id="{DDB4FACB-965E-20E0-260C-00808E9524F0}"/>
              </a:ext>
            </a:extLst>
          </p:cNvPr>
          <p:cNvSpPr/>
          <p:nvPr/>
        </p:nvSpPr>
        <p:spPr>
          <a:xfrm>
            <a:off x="2559243" y="1459855"/>
            <a:ext cx="1522882" cy="263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6" name="文字方塊 15">
            <a:extLst>
              <a:ext uri="{FF2B5EF4-FFF2-40B4-BE49-F238E27FC236}">
                <a16:creationId xmlns:a16="http://schemas.microsoft.com/office/drawing/2014/main" id="{D630C658-497C-645A-69BD-59BE3384E8E2}"/>
              </a:ext>
            </a:extLst>
          </p:cNvPr>
          <p:cNvSpPr txBox="1"/>
          <p:nvPr/>
        </p:nvSpPr>
        <p:spPr>
          <a:xfrm>
            <a:off x="3086459" y="3392488"/>
            <a:ext cx="2398006" cy="461665"/>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內聚力越大越好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組內變異小</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外斥力越小越好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組間變異大</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69759311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K-means</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圓角 3">
            <a:extLst>
              <a:ext uri="{FF2B5EF4-FFF2-40B4-BE49-F238E27FC236}">
                <a16:creationId xmlns:a16="http://schemas.microsoft.com/office/drawing/2014/main" id="{594F4D40-6B1A-A41D-738A-167AC9E11A10}"/>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 means</a:t>
            </a:r>
          </a:p>
        </p:txBody>
      </p:sp>
      <p:pic>
        <p:nvPicPr>
          <p:cNvPr id="5" name="圖片 4">
            <a:extLst>
              <a:ext uri="{FF2B5EF4-FFF2-40B4-BE49-F238E27FC236}">
                <a16:creationId xmlns:a16="http://schemas.microsoft.com/office/drawing/2014/main" id="{897027D9-BF04-DA11-FD1C-6D4689A55660}"/>
              </a:ext>
            </a:extLst>
          </p:cNvPr>
          <p:cNvPicPr>
            <a:picLocks noChangeAspect="1"/>
          </p:cNvPicPr>
          <p:nvPr/>
        </p:nvPicPr>
        <p:blipFill>
          <a:blip r:embed="rId3"/>
          <a:stretch>
            <a:fillRect/>
          </a:stretch>
        </p:blipFill>
        <p:spPr>
          <a:xfrm>
            <a:off x="2867679" y="1711325"/>
            <a:ext cx="6456641" cy="3821091"/>
          </a:xfrm>
          <a:prstGeom prst="rect">
            <a:avLst/>
          </a:prstGeom>
        </p:spPr>
      </p:pic>
      <p:sp>
        <p:nvSpPr>
          <p:cNvPr id="6" name="矩形 5">
            <a:extLst>
              <a:ext uri="{FF2B5EF4-FFF2-40B4-BE49-F238E27FC236}">
                <a16:creationId xmlns:a16="http://schemas.microsoft.com/office/drawing/2014/main" id="{1FBC2767-C0B0-FCF1-7605-D9B93E070DA7}"/>
              </a:ext>
            </a:extLst>
          </p:cNvPr>
          <p:cNvSpPr/>
          <p:nvPr/>
        </p:nvSpPr>
        <p:spPr>
          <a:xfrm>
            <a:off x="3619500" y="1711325"/>
            <a:ext cx="4943475" cy="3232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B5A96D28-9E35-E9FF-DA65-E9B0CE8889A7}"/>
              </a:ext>
            </a:extLst>
          </p:cNvPr>
          <p:cNvSpPr/>
          <p:nvPr/>
        </p:nvSpPr>
        <p:spPr>
          <a:xfrm>
            <a:off x="3857625" y="3305175"/>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BDAA0035-710C-44B5-42C9-F0B10AC0BE63}"/>
              </a:ext>
            </a:extLst>
          </p:cNvPr>
          <p:cNvSpPr/>
          <p:nvPr/>
        </p:nvSpPr>
        <p:spPr>
          <a:xfrm>
            <a:off x="4248150" y="3621870"/>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 name="加號 11">
            <a:extLst>
              <a:ext uri="{FF2B5EF4-FFF2-40B4-BE49-F238E27FC236}">
                <a16:creationId xmlns:a16="http://schemas.microsoft.com/office/drawing/2014/main" id="{9DAE0FA4-59F0-C3DA-F19D-91105F821BB6}"/>
              </a:ext>
            </a:extLst>
          </p:cNvPr>
          <p:cNvSpPr/>
          <p:nvPr/>
        </p:nvSpPr>
        <p:spPr>
          <a:xfrm>
            <a:off x="4999971" y="3707595"/>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加號 16">
            <a:extLst>
              <a:ext uri="{FF2B5EF4-FFF2-40B4-BE49-F238E27FC236}">
                <a16:creationId xmlns:a16="http://schemas.microsoft.com/office/drawing/2014/main" id="{2EFD2A22-5A62-B6CE-08EE-8654B1BF6D60}"/>
              </a:ext>
            </a:extLst>
          </p:cNvPr>
          <p:cNvSpPr/>
          <p:nvPr/>
        </p:nvSpPr>
        <p:spPr>
          <a:xfrm>
            <a:off x="4761846" y="3224995"/>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8" name="加號 17">
            <a:extLst>
              <a:ext uri="{FF2B5EF4-FFF2-40B4-BE49-F238E27FC236}">
                <a16:creationId xmlns:a16="http://schemas.microsoft.com/office/drawing/2014/main" id="{59F78706-EAAA-02D2-679A-A36D44E009CB}"/>
              </a:ext>
            </a:extLst>
          </p:cNvPr>
          <p:cNvSpPr/>
          <p:nvPr/>
        </p:nvSpPr>
        <p:spPr>
          <a:xfrm>
            <a:off x="6220992" y="3033733"/>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加號 18">
            <a:extLst>
              <a:ext uri="{FF2B5EF4-FFF2-40B4-BE49-F238E27FC236}">
                <a16:creationId xmlns:a16="http://schemas.microsoft.com/office/drawing/2014/main" id="{62D35B26-8218-F247-3CF5-41F74010F5B6}"/>
              </a:ext>
            </a:extLst>
          </p:cNvPr>
          <p:cNvSpPr/>
          <p:nvPr/>
        </p:nvSpPr>
        <p:spPr>
          <a:xfrm>
            <a:off x="5536499" y="2803525"/>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加號 21">
            <a:extLst>
              <a:ext uri="{FF2B5EF4-FFF2-40B4-BE49-F238E27FC236}">
                <a16:creationId xmlns:a16="http://schemas.microsoft.com/office/drawing/2014/main" id="{AE07E455-5B72-68E2-5DCC-2B7DAF5261A5}"/>
              </a:ext>
            </a:extLst>
          </p:cNvPr>
          <p:cNvSpPr/>
          <p:nvPr/>
        </p:nvSpPr>
        <p:spPr>
          <a:xfrm>
            <a:off x="5751792" y="4200525"/>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3" name="加號 22">
            <a:extLst>
              <a:ext uri="{FF2B5EF4-FFF2-40B4-BE49-F238E27FC236}">
                <a16:creationId xmlns:a16="http://schemas.microsoft.com/office/drawing/2014/main" id="{51D5A2A4-9081-93FB-55C6-10164DB5A174}"/>
              </a:ext>
            </a:extLst>
          </p:cNvPr>
          <p:cNvSpPr/>
          <p:nvPr/>
        </p:nvSpPr>
        <p:spPr>
          <a:xfrm>
            <a:off x="6153152" y="4031445"/>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4" name="加號 23">
            <a:extLst>
              <a:ext uri="{FF2B5EF4-FFF2-40B4-BE49-F238E27FC236}">
                <a16:creationId xmlns:a16="http://schemas.microsoft.com/office/drawing/2014/main" id="{FE0A8CE7-9819-29D0-3BD3-756EC2123904}"/>
              </a:ext>
            </a:extLst>
          </p:cNvPr>
          <p:cNvSpPr/>
          <p:nvPr/>
        </p:nvSpPr>
        <p:spPr>
          <a:xfrm>
            <a:off x="5523845" y="3617890"/>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加號 24">
            <a:extLst>
              <a:ext uri="{FF2B5EF4-FFF2-40B4-BE49-F238E27FC236}">
                <a16:creationId xmlns:a16="http://schemas.microsoft.com/office/drawing/2014/main" id="{51741B2D-D34C-CF0A-C940-63B24E59CC78}"/>
              </a:ext>
            </a:extLst>
          </p:cNvPr>
          <p:cNvSpPr/>
          <p:nvPr/>
        </p:nvSpPr>
        <p:spPr>
          <a:xfrm>
            <a:off x="5952144" y="2220129"/>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6" name="加號 25">
            <a:extLst>
              <a:ext uri="{FF2B5EF4-FFF2-40B4-BE49-F238E27FC236}">
                <a16:creationId xmlns:a16="http://schemas.microsoft.com/office/drawing/2014/main" id="{C33BBB5F-F565-32B9-1A8E-EB7822EE176D}"/>
              </a:ext>
            </a:extLst>
          </p:cNvPr>
          <p:cNvSpPr/>
          <p:nvPr/>
        </p:nvSpPr>
        <p:spPr>
          <a:xfrm>
            <a:off x="6618894" y="1768219"/>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加號 27">
            <a:extLst>
              <a:ext uri="{FF2B5EF4-FFF2-40B4-BE49-F238E27FC236}">
                <a16:creationId xmlns:a16="http://schemas.microsoft.com/office/drawing/2014/main" id="{9F3EE67E-EFC6-3058-1CF6-8C0F71D475B0}"/>
              </a:ext>
            </a:extLst>
          </p:cNvPr>
          <p:cNvSpPr/>
          <p:nvPr/>
        </p:nvSpPr>
        <p:spPr>
          <a:xfrm>
            <a:off x="6983645" y="2920195"/>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加號 28">
            <a:extLst>
              <a:ext uri="{FF2B5EF4-FFF2-40B4-BE49-F238E27FC236}">
                <a16:creationId xmlns:a16="http://schemas.microsoft.com/office/drawing/2014/main" id="{4EBB94D3-0786-A225-03B1-64E36B382A66}"/>
              </a:ext>
            </a:extLst>
          </p:cNvPr>
          <p:cNvSpPr/>
          <p:nvPr/>
        </p:nvSpPr>
        <p:spPr>
          <a:xfrm>
            <a:off x="5304771" y="2498725"/>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0" name="加號 29">
            <a:extLst>
              <a:ext uri="{FF2B5EF4-FFF2-40B4-BE49-F238E27FC236}">
                <a16:creationId xmlns:a16="http://schemas.microsoft.com/office/drawing/2014/main" id="{ECF97682-C268-E14D-2145-9DF9444B0D23}"/>
              </a:ext>
            </a:extLst>
          </p:cNvPr>
          <p:cNvSpPr/>
          <p:nvPr/>
        </p:nvSpPr>
        <p:spPr>
          <a:xfrm>
            <a:off x="6650922" y="2149859"/>
            <a:ext cx="304800" cy="304800"/>
          </a:xfrm>
          <a:prstGeom prst="mathPlus">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1" name="加號 30">
            <a:extLst>
              <a:ext uri="{FF2B5EF4-FFF2-40B4-BE49-F238E27FC236}">
                <a16:creationId xmlns:a16="http://schemas.microsoft.com/office/drawing/2014/main" id="{3BA77593-A6A4-8E5A-31CB-950CE63DA147}"/>
              </a:ext>
            </a:extLst>
          </p:cNvPr>
          <p:cNvSpPr/>
          <p:nvPr/>
        </p:nvSpPr>
        <p:spPr>
          <a:xfrm>
            <a:off x="4855766" y="2881333"/>
            <a:ext cx="304800" cy="304800"/>
          </a:xfrm>
          <a:prstGeom prst="mathPlus">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3074" name="Picture 2" descr="K-Means">
            <a:extLst>
              <a:ext uri="{FF2B5EF4-FFF2-40B4-BE49-F238E27FC236}">
                <a16:creationId xmlns:a16="http://schemas.microsoft.com/office/drawing/2014/main" id="{2EC99885-AF36-87CB-9027-5056C70A03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8445" y="3609975"/>
            <a:ext cx="3036387" cy="1413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56116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K-means</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圓角 3">
            <a:extLst>
              <a:ext uri="{FF2B5EF4-FFF2-40B4-BE49-F238E27FC236}">
                <a16:creationId xmlns:a16="http://schemas.microsoft.com/office/drawing/2014/main" id="{594F4D40-6B1A-A41D-738A-167AC9E11A10}"/>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 means</a:t>
            </a:r>
          </a:p>
        </p:txBody>
      </p:sp>
      <p:pic>
        <p:nvPicPr>
          <p:cNvPr id="5" name="圖片 4">
            <a:extLst>
              <a:ext uri="{FF2B5EF4-FFF2-40B4-BE49-F238E27FC236}">
                <a16:creationId xmlns:a16="http://schemas.microsoft.com/office/drawing/2014/main" id="{897027D9-BF04-DA11-FD1C-6D4689A55660}"/>
              </a:ext>
            </a:extLst>
          </p:cNvPr>
          <p:cNvPicPr>
            <a:picLocks noChangeAspect="1"/>
          </p:cNvPicPr>
          <p:nvPr/>
        </p:nvPicPr>
        <p:blipFill>
          <a:blip r:embed="rId3"/>
          <a:stretch>
            <a:fillRect/>
          </a:stretch>
        </p:blipFill>
        <p:spPr>
          <a:xfrm>
            <a:off x="2867679" y="1711325"/>
            <a:ext cx="6456641" cy="3821091"/>
          </a:xfrm>
          <a:prstGeom prst="rect">
            <a:avLst/>
          </a:prstGeom>
        </p:spPr>
      </p:pic>
      <p:sp>
        <p:nvSpPr>
          <p:cNvPr id="6" name="矩形 5">
            <a:extLst>
              <a:ext uri="{FF2B5EF4-FFF2-40B4-BE49-F238E27FC236}">
                <a16:creationId xmlns:a16="http://schemas.microsoft.com/office/drawing/2014/main" id="{1FBC2767-C0B0-FCF1-7605-D9B93E070DA7}"/>
              </a:ext>
            </a:extLst>
          </p:cNvPr>
          <p:cNvSpPr/>
          <p:nvPr/>
        </p:nvSpPr>
        <p:spPr>
          <a:xfrm>
            <a:off x="3785206" y="1711325"/>
            <a:ext cx="4943475" cy="3232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B5A96D28-9E35-E9FF-DA65-E9B0CE8889A7}"/>
              </a:ext>
            </a:extLst>
          </p:cNvPr>
          <p:cNvSpPr/>
          <p:nvPr/>
        </p:nvSpPr>
        <p:spPr>
          <a:xfrm>
            <a:off x="3857625" y="330517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BDAA0035-710C-44B5-42C9-F0B10AC0BE63}"/>
              </a:ext>
            </a:extLst>
          </p:cNvPr>
          <p:cNvSpPr/>
          <p:nvPr/>
        </p:nvSpPr>
        <p:spPr>
          <a:xfrm>
            <a:off x="4248150" y="3621870"/>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 name="加號 11">
            <a:extLst>
              <a:ext uri="{FF2B5EF4-FFF2-40B4-BE49-F238E27FC236}">
                <a16:creationId xmlns:a16="http://schemas.microsoft.com/office/drawing/2014/main" id="{9DAE0FA4-59F0-C3DA-F19D-91105F821BB6}"/>
              </a:ext>
            </a:extLst>
          </p:cNvPr>
          <p:cNvSpPr/>
          <p:nvPr/>
        </p:nvSpPr>
        <p:spPr>
          <a:xfrm>
            <a:off x="4999971" y="370759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加號 16">
            <a:extLst>
              <a:ext uri="{FF2B5EF4-FFF2-40B4-BE49-F238E27FC236}">
                <a16:creationId xmlns:a16="http://schemas.microsoft.com/office/drawing/2014/main" id="{2EFD2A22-5A62-B6CE-08EE-8654B1BF6D60}"/>
              </a:ext>
            </a:extLst>
          </p:cNvPr>
          <p:cNvSpPr/>
          <p:nvPr/>
        </p:nvSpPr>
        <p:spPr>
          <a:xfrm>
            <a:off x="4761846" y="322499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8" name="加號 17">
            <a:extLst>
              <a:ext uri="{FF2B5EF4-FFF2-40B4-BE49-F238E27FC236}">
                <a16:creationId xmlns:a16="http://schemas.microsoft.com/office/drawing/2014/main" id="{59F78706-EAAA-02D2-679A-A36D44E009CB}"/>
              </a:ext>
            </a:extLst>
          </p:cNvPr>
          <p:cNvSpPr/>
          <p:nvPr/>
        </p:nvSpPr>
        <p:spPr>
          <a:xfrm>
            <a:off x="6220992" y="30337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加號 18">
            <a:extLst>
              <a:ext uri="{FF2B5EF4-FFF2-40B4-BE49-F238E27FC236}">
                <a16:creationId xmlns:a16="http://schemas.microsoft.com/office/drawing/2014/main" id="{62D35B26-8218-F247-3CF5-41F74010F5B6}"/>
              </a:ext>
            </a:extLst>
          </p:cNvPr>
          <p:cNvSpPr/>
          <p:nvPr/>
        </p:nvSpPr>
        <p:spPr>
          <a:xfrm>
            <a:off x="5536499" y="280352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加號 21">
            <a:extLst>
              <a:ext uri="{FF2B5EF4-FFF2-40B4-BE49-F238E27FC236}">
                <a16:creationId xmlns:a16="http://schemas.microsoft.com/office/drawing/2014/main" id="{AE07E455-5B72-68E2-5DCC-2B7DAF5261A5}"/>
              </a:ext>
            </a:extLst>
          </p:cNvPr>
          <p:cNvSpPr/>
          <p:nvPr/>
        </p:nvSpPr>
        <p:spPr>
          <a:xfrm>
            <a:off x="5751792" y="420052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3" name="加號 22">
            <a:extLst>
              <a:ext uri="{FF2B5EF4-FFF2-40B4-BE49-F238E27FC236}">
                <a16:creationId xmlns:a16="http://schemas.microsoft.com/office/drawing/2014/main" id="{51D5A2A4-9081-93FB-55C6-10164DB5A174}"/>
              </a:ext>
            </a:extLst>
          </p:cNvPr>
          <p:cNvSpPr/>
          <p:nvPr/>
        </p:nvSpPr>
        <p:spPr>
          <a:xfrm>
            <a:off x="6153152" y="403144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4" name="加號 23">
            <a:extLst>
              <a:ext uri="{FF2B5EF4-FFF2-40B4-BE49-F238E27FC236}">
                <a16:creationId xmlns:a16="http://schemas.microsoft.com/office/drawing/2014/main" id="{FE0A8CE7-9819-29D0-3BD3-756EC2123904}"/>
              </a:ext>
            </a:extLst>
          </p:cNvPr>
          <p:cNvSpPr/>
          <p:nvPr/>
        </p:nvSpPr>
        <p:spPr>
          <a:xfrm>
            <a:off x="5523845" y="361789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加號 24">
            <a:extLst>
              <a:ext uri="{FF2B5EF4-FFF2-40B4-BE49-F238E27FC236}">
                <a16:creationId xmlns:a16="http://schemas.microsoft.com/office/drawing/2014/main" id="{51741B2D-D34C-CF0A-C940-63B24E59CC78}"/>
              </a:ext>
            </a:extLst>
          </p:cNvPr>
          <p:cNvSpPr/>
          <p:nvPr/>
        </p:nvSpPr>
        <p:spPr>
          <a:xfrm>
            <a:off x="5952144" y="2220129"/>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6" name="加號 25">
            <a:extLst>
              <a:ext uri="{FF2B5EF4-FFF2-40B4-BE49-F238E27FC236}">
                <a16:creationId xmlns:a16="http://schemas.microsoft.com/office/drawing/2014/main" id="{C33BBB5F-F565-32B9-1A8E-EB7822EE176D}"/>
              </a:ext>
            </a:extLst>
          </p:cNvPr>
          <p:cNvSpPr/>
          <p:nvPr/>
        </p:nvSpPr>
        <p:spPr>
          <a:xfrm>
            <a:off x="6618894" y="1768219"/>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7" name="加號 26">
            <a:extLst>
              <a:ext uri="{FF2B5EF4-FFF2-40B4-BE49-F238E27FC236}">
                <a16:creationId xmlns:a16="http://schemas.microsoft.com/office/drawing/2014/main" id="{8E499F24-6898-9897-26EC-CEAD92D3E5FF}"/>
              </a:ext>
            </a:extLst>
          </p:cNvPr>
          <p:cNvSpPr/>
          <p:nvPr/>
        </p:nvSpPr>
        <p:spPr>
          <a:xfrm>
            <a:off x="6650922" y="2149859"/>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加號 27">
            <a:extLst>
              <a:ext uri="{FF2B5EF4-FFF2-40B4-BE49-F238E27FC236}">
                <a16:creationId xmlns:a16="http://schemas.microsoft.com/office/drawing/2014/main" id="{9F3EE67E-EFC6-3058-1CF6-8C0F71D475B0}"/>
              </a:ext>
            </a:extLst>
          </p:cNvPr>
          <p:cNvSpPr/>
          <p:nvPr/>
        </p:nvSpPr>
        <p:spPr>
          <a:xfrm>
            <a:off x="6983645" y="292019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加號 28">
            <a:extLst>
              <a:ext uri="{FF2B5EF4-FFF2-40B4-BE49-F238E27FC236}">
                <a16:creationId xmlns:a16="http://schemas.microsoft.com/office/drawing/2014/main" id="{4EBB94D3-0786-A225-03B1-64E36B382A66}"/>
              </a:ext>
            </a:extLst>
          </p:cNvPr>
          <p:cNvSpPr/>
          <p:nvPr/>
        </p:nvSpPr>
        <p:spPr>
          <a:xfrm>
            <a:off x="5289831" y="2512208"/>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 name="流程圖: 接點 7">
            <a:extLst>
              <a:ext uri="{FF2B5EF4-FFF2-40B4-BE49-F238E27FC236}">
                <a16:creationId xmlns:a16="http://schemas.microsoft.com/office/drawing/2014/main" id="{B86C04B9-8201-2352-2F06-6AC05F38E75A}"/>
              </a:ext>
            </a:extLst>
          </p:cNvPr>
          <p:cNvSpPr/>
          <p:nvPr/>
        </p:nvSpPr>
        <p:spPr>
          <a:xfrm>
            <a:off x="4394153" y="2759074"/>
            <a:ext cx="219075" cy="219075"/>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流程圖: 接點 8">
            <a:extLst>
              <a:ext uri="{FF2B5EF4-FFF2-40B4-BE49-F238E27FC236}">
                <a16:creationId xmlns:a16="http://schemas.microsoft.com/office/drawing/2014/main" id="{6F8C65E7-269B-35E5-4137-541E5B8DB524}"/>
              </a:ext>
            </a:extLst>
          </p:cNvPr>
          <p:cNvSpPr/>
          <p:nvPr/>
        </p:nvSpPr>
        <p:spPr>
          <a:xfrm>
            <a:off x="5391807" y="4107623"/>
            <a:ext cx="219075" cy="219075"/>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14" name="直線接點 13">
            <a:extLst>
              <a:ext uri="{FF2B5EF4-FFF2-40B4-BE49-F238E27FC236}">
                <a16:creationId xmlns:a16="http://schemas.microsoft.com/office/drawing/2014/main" id="{490E0363-A668-8403-101C-E3B1CFB72A5A}"/>
              </a:ext>
            </a:extLst>
          </p:cNvPr>
          <p:cNvCxnSpPr/>
          <p:nvPr/>
        </p:nvCxnSpPr>
        <p:spPr>
          <a:xfrm flipV="1">
            <a:off x="3894417" y="1405730"/>
            <a:ext cx="3810000" cy="3144838"/>
          </a:xfrm>
          <a:prstGeom prst="line">
            <a:avLst/>
          </a:prstGeom>
          <a:ln>
            <a:solidFill>
              <a:schemeClr val="accent4">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5" name="矩形: 圓角 14">
            <a:extLst>
              <a:ext uri="{FF2B5EF4-FFF2-40B4-BE49-F238E27FC236}">
                <a16:creationId xmlns:a16="http://schemas.microsoft.com/office/drawing/2014/main" id="{1945839A-AD03-832F-9718-5469DE8A4BE7}"/>
              </a:ext>
            </a:extLst>
          </p:cNvPr>
          <p:cNvSpPr/>
          <p:nvPr/>
        </p:nvSpPr>
        <p:spPr>
          <a:xfrm>
            <a:off x="9201149" y="1711325"/>
            <a:ext cx="1952625"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隨機定義質心</a:t>
            </a:r>
          </a:p>
        </p:txBody>
      </p:sp>
      <p:sp>
        <p:nvSpPr>
          <p:cNvPr id="16" name="矩形: 圓角 15">
            <a:extLst>
              <a:ext uri="{FF2B5EF4-FFF2-40B4-BE49-F238E27FC236}">
                <a16:creationId xmlns:a16="http://schemas.microsoft.com/office/drawing/2014/main" id="{4AC39249-5E7B-3712-368C-4A514DA99539}"/>
              </a:ext>
            </a:extLst>
          </p:cNvPr>
          <p:cNvSpPr/>
          <p:nvPr/>
        </p:nvSpPr>
        <p:spPr>
          <a:xfrm>
            <a:off x="9201149" y="2402443"/>
            <a:ext cx="1952625"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計算中垂線</a:t>
            </a:r>
          </a:p>
        </p:txBody>
      </p:sp>
      <p:sp>
        <p:nvSpPr>
          <p:cNvPr id="20" name="矩形: 圓角 19">
            <a:extLst>
              <a:ext uri="{FF2B5EF4-FFF2-40B4-BE49-F238E27FC236}">
                <a16:creationId xmlns:a16="http://schemas.microsoft.com/office/drawing/2014/main" id="{B253EB4E-DB5B-C782-49D5-D59E30F9ABC8}"/>
              </a:ext>
            </a:extLst>
          </p:cNvPr>
          <p:cNvSpPr/>
          <p:nvPr/>
        </p:nvSpPr>
        <p:spPr>
          <a:xfrm>
            <a:off x="9201149" y="3095376"/>
            <a:ext cx="1952625"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同側標註</a:t>
            </a:r>
          </a:p>
        </p:txBody>
      </p:sp>
      <p:sp>
        <p:nvSpPr>
          <p:cNvPr id="30" name="加號 29">
            <a:extLst>
              <a:ext uri="{FF2B5EF4-FFF2-40B4-BE49-F238E27FC236}">
                <a16:creationId xmlns:a16="http://schemas.microsoft.com/office/drawing/2014/main" id="{182AAE1D-C2E4-A034-D88C-2E80D4AA0474}"/>
              </a:ext>
            </a:extLst>
          </p:cNvPr>
          <p:cNvSpPr/>
          <p:nvPr/>
        </p:nvSpPr>
        <p:spPr>
          <a:xfrm>
            <a:off x="4855766" y="2881333"/>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2" name="文字方塊 31">
            <a:extLst>
              <a:ext uri="{FF2B5EF4-FFF2-40B4-BE49-F238E27FC236}">
                <a16:creationId xmlns:a16="http://schemas.microsoft.com/office/drawing/2014/main" id="{806CF818-246C-DCE5-3682-D1516DE3C82C}"/>
              </a:ext>
            </a:extLst>
          </p:cNvPr>
          <p:cNvSpPr txBox="1"/>
          <p:nvPr/>
        </p:nvSpPr>
        <p:spPr>
          <a:xfrm>
            <a:off x="1322667" y="1526659"/>
            <a:ext cx="65755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iter1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1" name="文字方塊 30">
            <a:extLst>
              <a:ext uri="{FF2B5EF4-FFF2-40B4-BE49-F238E27FC236}">
                <a16:creationId xmlns:a16="http://schemas.microsoft.com/office/drawing/2014/main" id="{A50D1D12-095C-34DF-9472-6872610D5F29}"/>
              </a:ext>
            </a:extLst>
          </p:cNvPr>
          <p:cNvSpPr txBox="1"/>
          <p:nvPr/>
        </p:nvSpPr>
        <p:spPr>
          <a:xfrm>
            <a:off x="1322667" y="1895991"/>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K</a:t>
            </a:r>
            <a:r>
              <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pic>
        <p:nvPicPr>
          <p:cNvPr id="33" name="Picture 2" descr="K-Means">
            <a:extLst>
              <a:ext uri="{FF2B5EF4-FFF2-40B4-BE49-F238E27FC236}">
                <a16:creationId xmlns:a16="http://schemas.microsoft.com/office/drawing/2014/main" id="{C7503A9E-375E-61BB-8FA0-EA6E4E528C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8445" y="3609975"/>
            <a:ext cx="3036387" cy="1413680"/>
          </a:xfrm>
          <a:prstGeom prst="rect">
            <a:avLst/>
          </a:prstGeom>
          <a:noFill/>
          <a:extLst>
            <a:ext uri="{909E8E84-426E-40DD-AFC4-6F175D3DCCD1}">
              <a14:hiddenFill xmlns:a14="http://schemas.microsoft.com/office/drawing/2010/main">
                <a:solidFill>
                  <a:srgbClr val="FFFFFF"/>
                </a:solidFill>
              </a14:hiddenFill>
            </a:ext>
          </a:extLst>
        </p:spPr>
      </p:pic>
      <p:sp>
        <p:nvSpPr>
          <p:cNvPr id="35" name="文字方塊 34">
            <a:extLst>
              <a:ext uri="{FF2B5EF4-FFF2-40B4-BE49-F238E27FC236}">
                <a16:creationId xmlns:a16="http://schemas.microsoft.com/office/drawing/2014/main" id="{A26D61D9-949F-00BA-C7BC-C631469C4A71}"/>
              </a:ext>
            </a:extLst>
          </p:cNvPr>
          <p:cNvSpPr txBox="1"/>
          <p:nvPr/>
        </p:nvSpPr>
        <p:spPr>
          <a:xfrm>
            <a:off x="445062" y="2881333"/>
            <a:ext cx="2487330" cy="2677656"/>
          </a:xfrm>
          <a:prstGeom prst="rect">
            <a:avLst/>
          </a:prstGeom>
          <a:noFill/>
          <a:ln>
            <a:solidFill>
              <a:srgbClr val="AA914A"/>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由觀察值中指定</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群的中 心值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(cluster seed)</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，以</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個中心值為中心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開始將觀察樣本值中與中 心值較接近者納入各群中</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依各觀察值到各群中心值 之距離遠近重新計算出各 集群之集結係數，再試著 移動中心值之位置，並重 新計算集結係數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4.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直到中心點及各群之樣本 不能再移動為止</a:t>
            </a:r>
          </a:p>
        </p:txBody>
      </p:sp>
    </p:spTree>
    <p:extLst>
      <p:ext uri="{BB962C8B-B14F-4D97-AF65-F5344CB8AC3E}">
        <p14:creationId xmlns:p14="http://schemas.microsoft.com/office/powerpoint/2010/main" val="53173191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K-means</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圓角 3">
            <a:extLst>
              <a:ext uri="{FF2B5EF4-FFF2-40B4-BE49-F238E27FC236}">
                <a16:creationId xmlns:a16="http://schemas.microsoft.com/office/drawing/2014/main" id="{594F4D40-6B1A-A41D-738A-167AC9E11A10}"/>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 means</a:t>
            </a:r>
          </a:p>
        </p:txBody>
      </p:sp>
      <p:pic>
        <p:nvPicPr>
          <p:cNvPr id="5" name="圖片 4">
            <a:extLst>
              <a:ext uri="{FF2B5EF4-FFF2-40B4-BE49-F238E27FC236}">
                <a16:creationId xmlns:a16="http://schemas.microsoft.com/office/drawing/2014/main" id="{897027D9-BF04-DA11-FD1C-6D4689A55660}"/>
              </a:ext>
            </a:extLst>
          </p:cNvPr>
          <p:cNvPicPr>
            <a:picLocks noChangeAspect="1"/>
          </p:cNvPicPr>
          <p:nvPr/>
        </p:nvPicPr>
        <p:blipFill>
          <a:blip r:embed="rId3"/>
          <a:stretch>
            <a:fillRect/>
          </a:stretch>
        </p:blipFill>
        <p:spPr>
          <a:xfrm>
            <a:off x="2867679" y="1711325"/>
            <a:ext cx="6456641" cy="3821091"/>
          </a:xfrm>
          <a:prstGeom prst="rect">
            <a:avLst/>
          </a:prstGeom>
        </p:spPr>
      </p:pic>
      <p:sp>
        <p:nvSpPr>
          <p:cNvPr id="6" name="矩形 5">
            <a:extLst>
              <a:ext uri="{FF2B5EF4-FFF2-40B4-BE49-F238E27FC236}">
                <a16:creationId xmlns:a16="http://schemas.microsoft.com/office/drawing/2014/main" id="{1FBC2767-C0B0-FCF1-7605-D9B93E070DA7}"/>
              </a:ext>
            </a:extLst>
          </p:cNvPr>
          <p:cNvSpPr/>
          <p:nvPr/>
        </p:nvSpPr>
        <p:spPr>
          <a:xfrm>
            <a:off x="3656337" y="1768219"/>
            <a:ext cx="4943475" cy="3232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B5A96D28-9E35-E9FF-DA65-E9B0CE8889A7}"/>
              </a:ext>
            </a:extLst>
          </p:cNvPr>
          <p:cNvSpPr/>
          <p:nvPr/>
        </p:nvSpPr>
        <p:spPr>
          <a:xfrm>
            <a:off x="3857625" y="330517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BDAA0035-710C-44B5-42C9-F0B10AC0BE63}"/>
              </a:ext>
            </a:extLst>
          </p:cNvPr>
          <p:cNvSpPr/>
          <p:nvPr/>
        </p:nvSpPr>
        <p:spPr>
          <a:xfrm>
            <a:off x="4248150" y="3621870"/>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 name="加號 11">
            <a:extLst>
              <a:ext uri="{FF2B5EF4-FFF2-40B4-BE49-F238E27FC236}">
                <a16:creationId xmlns:a16="http://schemas.microsoft.com/office/drawing/2014/main" id="{9DAE0FA4-59F0-C3DA-F19D-91105F821BB6}"/>
              </a:ext>
            </a:extLst>
          </p:cNvPr>
          <p:cNvSpPr/>
          <p:nvPr/>
        </p:nvSpPr>
        <p:spPr>
          <a:xfrm>
            <a:off x="4999971" y="370759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加號 16">
            <a:extLst>
              <a:ext uri="{FF2B5EF4-FFF2-40B4-BE49-F238E27FC236}">
                <a16:creationId xmlns:a16="http://schemas.microsoft.com/office/drawing/2014/main" id="{2EFD2A22-5A62-B6CE-08EE-8654B1BF6D60}"/>
              </a:ext>
            </a:extLst>
          </p:cNvPr>
          <p:cNvSpPr/>
          <p:nvPr/>
        </p:nvSpPr>
        <p:spPr>
          <a:xfrm>
            <a:off x="4761846" y="322499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8" name="加號 17">
            <a:extLst>
              <a:ext uri="{FF2B5EF4-FFF2-40B4-BE49-F238E27FC236}">
                <a16:creationId xmlns:a16="http://schemas.microsoft.com/office/drawing/2014/main" id="{59F78706-EAAA-02D2-679A-A36D44E009CB}"/>
              </a:ext>
            </a:extLst>
          </p:cNvPr>
          <p:cNvSpPr/>
          <p:nvPr/>
        </p:nvSpPr>
        <p:spPr>
          <a:xfrm>
            <a:off x="6220992" y="30337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加號 18">
            <a:extLst>
              <a:ext uri="{FF2B5EF4-FFF2-40B4-BE49-F238E27FC236}">
                <a16:creationId xmlns:a16="http://schemas.microsoft.com/office/drawing/2014/main" id="{62D35B26-8218-F247-3CF5-41F74010F5B6}"/>
              </a:ext>
            </a:extLst>
          </p:cNvPr>
          <p:cNvSpPr/>
          <p:nvPr/>
        </p:nvSpPr>
        <p:spPr>
          <a:xfrm>
            <a:off x="5536499" y="280352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加號 21">
            <a:extLst>
              <a:ext uri="{FF2B5EF4-FFF2-40B4-BE49-F238E27FC236}">
                <a16:creationId xmlns:a16="http://schemas.microsoft.com/office/drawing/2014/main" id="{AE07E455-5B72-68E2-5DCC-2B7DAF5261A5}"/>
              </a:ext>
            </a:extLst>
          </p:cNvPr>
          <p:cNvSpPr/>
          <p:nvPr/>
        </p:nvSpPr>
        <p:spPr>
          <a:xfrm>
            <a:off x="5751792" y="420052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3" name="加號 22">
            <a:extLst>
              <a:ext uri="{FF2B5EF4-FFF2-40B4-BE49-F238E27FC236}">
                <a16:creationId xmlns:a16="http://schemas.microsoft.com/office/drawing/2014/main" id="{51D5A2A4-9081-93FB-55C6-10164DB5A174}"/>
              </a:ext>
            </a:extLst>
          </p:cNvPr>
          <p:cNvSpPr/>
          <p:nvPr/>
        </p:nvSpPr>
        <p:spPr>
          <a:xfrm>
            <a:off x="6153152" y="403144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4" name="加號 23">
            <a:extLst>
              <a:ext uri="{FF2B5EF4-FFF2-40B4-BE49-F238E27FC236}">
                <a16:creationId xmlns:a16="http://schemas.microsoft.com/office/drawing/2014/main" id="{FE0A8CE7-9819-29D0-3BD3-756EC2123904}"/>
              </a:ext>
            </a:extLst>
          </p:cNvPr>
          <p:cNvSpPr/>
          <p:nvPr/>
        </p:nvSpPr>
        <p:spPr>
          <a:xfrm>
            <a:off x="5523845" y="361789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加號 24">
            <a:extLst>
              <a:ext uri="{FF2B5EF4-FFF2-40B4-BE49-F238E27FC236}">
                <a16:creationId xmlns:a16="http://schemas.microsoft.com/office/drawing/2014/main" id="{51741B2D-D34C-CF0A-C940-63B24E59CC78}"/>
              </a:ext>
            </a:extLst>
          </p:cNvPr>
          <p:cNvSpPr/>
          <p:nvPr/>
        </p:nvSpPr>
        <p:spPr>
          <a:xfrm>
            <a:off x="5952144" y="2220129"/>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6" name="加號 25">
            <a:extLst>
              <a:ext uri="{FF2B5EF4-FFF2-40B4-BE49-F238E27FC236}">
                <a16:creationId xmlns:a16="http://schemas.microsoft.com/office/drawing/2014/main" id="{C33BBB5F-F565-32B9-1A8E-EB7822EE176D}"/>
              </a:ext>
            </a:extLst>
          </p:cNvPr>
          <p:cNvSpPr/>
          <p:nvPr/>
        </p:nvSpPr>
        <p:spPr>
          <a:xfrm>
            <a:off x="6618894" y="1768219"/>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加號 27">
            <a:extLst>
              <a:ext uri="{FF2B5EF4-FFF2-40B4-BE49-F238E27FC236}">
                <a16:creationId xmlns:a16="http://schemas.microsoft.com/office/drawing/2014/main" id="{9F3EE67E-EFC6-3058-1CF6-8C0F71D475B0}"/>
              </a:ext>
            </a:extLst>
          </p:cNvPr>
          <p:cNvSpPr/>
          <p:nvPr/>
        </p:nvSpPr>
        <p:spPr>
          <a:xfrm>
            <a:off x="6983645" y="292019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加號 28">
            <a:extLst>
              <a:ext uri="{FF2B5EF4-FFF2-40B4-BE49-F238E27FC236}">
                <a16:creationId xmlns:a16="http://schemas.microsoft.com/office/drawing/2014/main" id="{4EBB94D3-0786-A225-03B1-64E36B382A66}"/>
              </a:ext>
            </a:extLst>
          </p:cNvPr>
          <p:cNvSpPr/>
          <p:nvPr/>
        </p:nvSpPr>
        <p:spPr>
          <a:xfrm>
            <a:off x="5289831" y="2512208"/>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 name="流程圖: 接點 7">
            <a:extLst>
              <a:ext uri="{FF2B5EF4-FFF2-40B4-BE49-F238E27FC236}">
                <a16:creationId xmlns:a16="http://schemas.microsoft.com/office/drawing/2014/main" id="{B86C04B9-8201-2352-2F06-6AC05F38E75A}"/>
              </a:ext>
            </a:extLst>
          </p:cNvPr>
          <p:cNvSpPr/>
          <p:nvPr/>
        </p:nvSpPr>
        <p:spPr>
          <a:xfrm>
            <a:off x="4394153" y="2759074"/>
            <a:ext cx="219075" cy="219075"/>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流程圖: 接點 8">
            <a:extLst>
              <a:ext uri="{FF2B5EF4-FFF2-40B4-BE49-F238E27FC236}">
                <a16:creationId xmlns:a16="http://schemas.microsoft.com/office/drawing/2014/main" id="{6F8C65E7-269B-35E5-4137-541E5B8DB524}"/>
              </a:ext>
            </a:extLst>
          </p:cNvPr>
          <p:cNvSpPr/>
          <p:nvPr/>
        </p:nvSpPr>
        <p:spPr>
          <a:xfrm>
            <a:off x="5391807" y="4107623"/>
            <a:ext cx="219075" cy="219075"/>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14" name="直線接點 13">
            <a:extLst>
              <a:ext uri="{FF2B5EF4-FFF2-40B4-BE49-F238E27FC236}">
                <a16:creationId xmlns:a16="http://schemas.microsoft.com/office/drawing/2014/main" id="{490E0363-A668-8403-101C-E3B1CFB72A5A}"/>
              </a:ext>
            </a:extLst>
          </p:cNvPr>
          <p:cNvCxnSpPr>
            <a:cxnSpLocks/>
          </p:cNvCxnSpPr>
          <p:nvPr/>
        </p:nvCxnSpPr>
        <p:spPr>
          <a:xfrm flipV="1">
            <a:off x="3894417" y="1711325"/>
            <a:ext cx="3439769" cy="2839243"/>
          </a:xfrm>
          <a:prstGeom prst="line">
            <a:avLst/>
          </a:prstGeom>
          <a:ln>
            <a:solidFill>
              <a:schemeClr val="accent4">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5" name="矩形: 圓角 14">
            <a:extLst>
              <a:ext uri="{FF2B5EF4-FFF2-40B4-BE49-F238E27FC236}">
                <a16:creationId xmlns:a16="http://schemas.microsoft.com/office/drawing/2014/main" id="{1945839A-AD03-832F-9718-5469DE8A4BE7}"/>
              </a:ext>
            </a:extLst>
          </p:cNvPr>
          <p:cNvSpPr/>
          <p:nvPr/>
        </p:nvSpPr>
        <p:spPr>
          <a:xfrm>
            <a:off x="9201149" y="1711325"/>
            <a:ext cx="1952625"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重新計算質心</a:t>
            </a:r>
          </a:p>
        </p:txBody>
      </p:sp>
      <p:cxnSp>
        <p:nvCxnSpPr>
          <p:cNvPr id="13" name="直線單箭頭接點 12">
            <a:extLst>
              <a:ext uri="{FF2B5EF4-FFF2-40B4-BE49-F238E27FC236}">
                <a16:creationId xmlns:a16="http://schemas.microsoft.com/office/drawing/2014/main" id="{DCD7E7AD-1780-9D1A-8C09-6ABC4EF53554}"/>
              </a:ext>
            </a:extLst>
          </p:cNvPr>
          <p:cNvCxnSpPr>
            <a:cxnSpLocks/>
          </p:cNvCxnSpPr>
          <p:nvPr/>
        </p:nvCxnSpPr>
        <p:spPr>
          <a:xfrm flipV="1">
            <a:off x="4688494" y="2759074"/>
            <a:ext cx="703313" cy="1254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直線單箭頭接點 29">
            <a:extLst>
              <a:ext uri="{FF2B5EF4-FFF2-40B4-BE49-F238E27FC236}">
                <a16:creationId xmlns:a16="http://schemas.microsoft.com/office/drawing/2014/main" id="{FC22EE8D-124F-2747-5817-1862C1ECA598}"/>
              </a:ext>
            </a:extLst>
          </p:cNvPr>
          <p:cNvCxnSpPr>
            <a:cxnSpLocks/>
          </p:cNvCxnSpPr>
          <p:nvPr/>
        </p:nvCxnSpPr>
        <p:spPr>
          <a:xfrm flipV="1">
            <a:off x="5684207" y="3898083"/>
            <a:ext cx="288875" cy="2016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流程圖: 接點 31">
            <a:extLst>
              <a:ext uri="{FF2B5EF4-FFF2-40B4-BE49-F238E27FC236}">
                <a16:creationId xmlns:a16="http://schemas.microsoft.com/office/drawing/2014/main" id="{385A1000-7272-F104-8559-A54D2E4BF1E2}"/>
              </a:ext>
            </a:extLst>
          </p:cNvPr>
          <p:cNvSpPr/>
          <p:nvPr/>
        </p:nvSpPr>
        <p:spPr>
          <a:xfrm>
            <a:off x="6038848" y="3679008"/>
            <a:ext cx="219075" cy="219075"/>
          </a:xfrm>
          <a:prstGeom prst="flowChartConnector">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7" name="流程圖: 接點 36">
            <a:extLst>
              <a:ext uri="{FF2B5EF4-FFF2-40B4-BE49-F238E27FC236}">
                <a16:creationId xmlns:a16="http://schemas.microsoft.com/office/drawing/2014/main" id="{EE3D2F81-E6A4-1152-8219-61696846DF4B}"/>
              </a:ext>
            </a:extLst>
          </p:cNvPr>
          <p:cNvSpPr/>
          <p:nvPr/>
        </p:nvSpPr>
        <p:spPr>
          <a:xfrm>
            <a:off x="5579361" y="2555070"/>
            <a:ext cx="219075" cy="219075"/>
          </a:xfrm>
          <a:prstGeom prst="flowChartConnecto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9" name="加號 38">
            <a:extLst>
              <a:ext uri="{FF2B5EF4-FFF2-40B4-BE49-F238E27FC236}">
                <a16:creationId xmlns:a16="http://schemas.microsoft.com/office/drawing/2014/main" id="{88A0F96E-EC4F-097B-D152-1423085C147D}"/>
              </a:ext>
            </a:extLst>
          </p:cNvPr>
          <p:cNvSpPr/>
          <p:nvPr/>
        </p:nvSpPr>
        <p:spPr>
          <a:xfrm>
            <a:off x="6650922" y="2149859"/>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0" name="加號 39">
            <a:extLst>
              <a:ext uri="{FF2B5EF4-FFF2-40B4-BE49-F238E27FC236}">
                <a16:creationId xmlns:a16="http://schemas.microsoft.com/office/drawing/2014/main" id="{C348DB1F-C83C-E59B-30B3-693813FA1537}"/>
              </a:ext>
            </a:extLst>
          </p:cNvPr>
          <p:cNvSpPr/>
          <p:nvPr/>
        </p:nvSpPr>
        <p:spPr>
          <a:xfrm>
            <a:off x="4855766" y="2881333"/>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1" name="文字方塊 40">
            <a:extLst>
              <a:ext uri="{FF2B5EF4-FFF2-40B4-BE49-F238E27FC236}">
                <a16:creationId xmlns:a16="http://schemas.microsoft.com/office/drawing/2014/main" id="{05669A5B-7D0E-0736-BD8F-E06BC47B10F8}"/>
              </a:ext>
            </a:extLst>
          </p:cNvPr>
          <p:cNvSpPr txBox="1"/>
          <p:nvPr/>
        </p:nvSpPr>
        <p:spPr>
          <a:xfrm>
            <a:off x="1322667" y="1526659"/>
            <a:ext cx="65755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iter1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2" name="文字方塊 41">
            <a:extLst>
              <a:ext uri="{FF2B5EF4-FFF2-40B4-BE49-F238E27FC236}">
                <a16:creationId xmlns:a16="http://schemas.microsoft.com/office/drawing/2014/main" id="{757D2B9B-CFD6-FDCC-10AF-707761E89795}"/>
              </a:ext>
            </a:extLst>
          </p:cNvPr>
          <p:cNvSpPr txBox="1"/>
          <p:nvPr/>
        </p:nvSpPr>
        <p:spPr>
          <a:xfrm>
            <a:off x="1322667" y="1895991"/>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K</a:t>
            </a:r>
            <a:r>
              <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pic>
        <p:nvPicPr>
          <p:cNvPr id="43" name="Picture 2" descr="K-Means">
            <a:extLst>
              <a:ext uri="{FF2B5EF4-FFF2-40B4-BE49-F238E27FC236}">
                <a16:creationId xmlns:a16="http://schemas.microsoft.com/office/drawing/2014/main" id="{ABD45363-81AF-3AFC-1D2B-93528AEBC0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8445" y="3609975"/>
            <a:ext cx="3036387" cy="1413680"/>
          </a:xfrm>
          <a:prstGeom prst="rect">
            <a:avLst/>
          </a:prstGeom>
          <a:noFill/>
          <a:extLst>
            <a:ext uri="{909E8E84-426E-40DD-AFC4-6F175D3DCCD1}">
              <a14:hiddenFill xmlns:a14="http://schemas.microsoft.com/office/drawing/2010/main">
                <a:solidFill>
                  <a:srgbClr val="FFFFFF"/>
                </a:solidFill>
              </a14:hiddenFill>
            </a:ext>
          </a:extLst>
        </p:spPr>
      </p:pic>
      <p:sp>
        <p:nvSpPr>
          <p:cNvPr id="44" name="文字方塊 43">
            <a:extLst>
              <a:ext uri="{FF2B5EF4-FFF2-40B4-BE49-F238E27FC236}">
                <a16:creationId xmlns:a16="http://schemas.microsoft.com/office/drawing/2014/main" id="{08D492D4-9731-28ED-593A-27C89C1992FE}"/>
              </a:ext>
            </a:extLst>
          </p:cNvPr>
          <p:cNvSpPr txBox="1"/>
          <p:nvPr/>
        </p:nvSpPr>
        <p:spPr>
          <a:xfrm>
            <a:off x="445062" y="2881333"/>
            <a:ext cx="2487330" cy="2677656"/>
          </a:xfrm>
          <a:prstGeom prst="rect">
            <a:avLst/>
          </a:prstGeom>
          <a:noFill/>
          <a:ln>
            <a:solidFill>
              <a:srgbClr val="AA914A"/>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由觀察值中指定</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群的中 心值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(cluster seed)</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，以</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個中心值為中心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開始將觀察樣本值中與中 心值較接近者納入各群中</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依各觀察值到各群中心值 之距離遠近重新計算出各 集群之集結係數，再試著 移動中心值之位置，並重 新計算集結係數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4.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直到中心點及各群之樣本 不能再移動為止</a:t>
            </a:r>
          </a:p>
        </p:txBody>
      </p:sp>
    </p:spTree>
    <p:extLst>
      <p:ext uri="{BB962C8B-B14F-4D97-AF65-F5344CB8AC3E}">
        <p14:creationId xmlns:p14="http://schemas.microsoft.com/office/powerpoint/2010/main" val="3135502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圖片 57">
            <a:extLst>
              <a:ext uri="{FF2B5EF4-FFF2-40B4-BE49-F238E27FC236}">
                <a16:creationId xmlns:a16="http://schemas.microsoft.com/office/drawing/2014/main" id="{8A3BD5FB-1DDB-4EF2-BE9F-F8C50DA0C152}"/>
              </a:ext>
            </a:extLst>
          </p:cNvPr>
          <p:cNvPicPr>
            <a:picLocks noChangeAspect="1"/>
          </p:cNvPicPr>
          <p:nvPr/>
        </p:nvPicPr>
        <p:blipFill>
          <a:blip r:embed="rId3"/>
          <a:stretch>
            <a:fillRect/>
          </a:stretch>
        </p:blipFill>
        <p:spPr>
          <a:xfrm>
            <a:off x="7106189" y="5028988"/>
            <a:ext cx="1617933" cy="1314096"/>
          </a:xfrm>
          <a:prstGeom prst="rect">
            <a:avLst/>
          </a:prstGeom>
        </p:spPr>
      </p:pic>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如何找到那個完美的方程式</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Use data to compute function </a:t>
            </a: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g</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that Approximates target </a:t>
            </a: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1" name="內容版面配置區 2">
            <a:extLst>
              <a:ext uri="{FF2B5EF4-FFF2-40B4-BE49-F238E27FC236}">
                <a16:creationId xmlns:a16="http://schemas.microsoft.com/office/drawing/2014/main" id="{99E98335-EF68-5EF4-6927-C549C6F7B090}"/>
              </a:ext>
            </a:extLst>
          </p:cNvPr>
          <p:cNvSpPr>
            <a:spLocks noGrp="1"/>
          </p:cNvSpPr>
          <p:nvPr>
            <p:ph sz="half" idx="1"/>
          </p:nvPr>
        </p:nvSpPr>
        <p:spPr>
          <a:xfrm>
            <a:off x="449700" y="1400200"/>
            <a:ext cx="7373499" cy="1275267"/>
          </a:xfrm>
        </p:spPr>
        <p:txBody>
          <a:bodyPr/>
          <a:lstStyle/>
          <a:p>
            <a:pPr marL="342900" indent="-342900" algn="l">
              <a:buFont typeface="+mj-lt"/>
              <a:buAutoNum type="arabicPeriod"/>
            </a:pPr>
            <a:r>
              <a:rPr lang="en-US" altLang="zh-TW" sz="1800" b="0" i="0" dirty="0">
                <a:solidFill>
                  <a:srgbClr val="242424"/>
                </a:solidFill>
                <a:effectLst/>
                <a:highlight>
                  <a:srgbClr val="FFFFFF"/>
                </a:highlight>
                <a:latin typeface="source-serif-pro"/>
              </a:rPr>
              <a:t>Function with Unknown Parameters</a:t>
            </a:r>
            <a:r>
              <a:rPr lang="zh-TW" altLang="en-US" sz="1800" b="0" i="0" dirty="0">
                <a:solidFill>
                  <a:srgbClr val="242424"/>
                </a:solidFill>
                <a:effectLst/>
                <a:highlight>
                  <a:srgbClr val="FFFFFF"/>
                </a:highlight>
                <a:latin typeface="source-serif-pro"/>
              </a:rPr>
              <a:t> </a:t>
            </a:r>
            <a:r>
              <a:rPr lang="en-US" altLang="zh-TW" sz="1800" b="0" i="0" dirty="0">
                <a:solidFill>
                  <a:srgbClr val="242424"/>
                </a:solidFill>
                <a:effectLst/>
                <a:highlight>
                  <a:srgbClr val="FFFFFF"/>
                </a:highlight>
                <a:latin typeface="source-serif-pro"/>
              </a:rPr>
              <a:t>(</a:t>
            </a:r>
            <a:r>
              <a:rPr lang="zh-TW" altLang="en-US" sz="1800" b="0" i="0" dirty="0">
                <a:solidFill>
                  <a:srgbClr val="242424"/>
                </a:solidFill>
                <a:effectLst/>
                <a:highlight>
                  <a:srgbClr val="FFFFFF"/>
                </a:highlight>
                <a:latin typeface="source-serif-pro"/>
              </a:rPr>
              <a:t>定義未知函數</a:t>
            </a:r>
            <a:r>
              <a:rPr lang="en-US" altLang="zh-TW" sz="1800" b="0" i="0" dirty="0">
                <a:solidFill>
                  <a:srgbClr val="242424"/>
                </a:solidFill>
                <a:effectLst/>
                <a:highlight>
                  <a:srgbClr val="FFFFFF"/>
                </a:highlight>
                <a:latin typeface="source-serif-pro"/>
              </a:rPr>
              <a:t>)</a:t>
            </a:r>
          </a:p>
          <a:p>
            <a:pPr marL="342900" indent="-342900">
              <a:buFont typeface="+mj-lt"/>
              <a:buAutoNum type="arabicPeriod"/>
            </a:pPr>
            <a:r>
              <a:rPr lang="en-US" altLang="zh-TW" sz="1800" b="0" i="0" dirty="0">
                <a:solidFill>
                  <a:srgbClr val="242424"/>
                </a:solidFill>
                <a:effectLst/>
                <a:highlight>
                  <a:srgbClr val="FFFFFF"/>
                </a:highlight>
                <a:latin typeface="source-serif-pro"/>
              </a:rPr>
              <a:t>Define Loss from Training Data</a:t>
            </a:r>
            <a:r>
              <a:rPr lang="zh-TW" altLang="en-US" sz="1800" b="0" i="0" dirty="0">
                <a:solidFill>
                  <a:srgbClr val="242424"/>
                </a:solidFill>
                <a:effectLst/>
                <a:highlight>
                  <a:srgbClr val="FFFFFF"/>
                </a:highlight>
                <a:latin typeface="source-serif-pro"/>
              </a:rPr>
              <a:t> </a:t>
            </a:r>
            <a:r>
              <a:rPr lang="en-US" altLang="zh-TW" sz="1800" dirty="0">
                <a:solidFill>
                  <a:srgbClr val="242424"/>
                </a:solidFill>
                <a:highlight>
                  <a:srgbClr val="FFFFFF"/>
                </a:highlight>
                <a:latin typeface="source-serif-pro"/>
              </a:rPr>
              <a:t>(</a:t>
            </a:r>
            <a:r>
              <a:rPr lang="zh-TW" altLang="en-US" sz="1800" dirty="0">
                <a:solidFill>
                  <a:srgbClr val="242424"/>
                </a:solidFill>
                <a:highlight>
                  <a:srgbClr val="FFFFFF"/>
                </a:highlight>
                <a:latin typeface="source-serif-pro"/>
              </a:rPr>
              <a:t>定義衡量標準</a:t>
            </a:r>
            <a:r>
              <a:rPr lang="en-US" altLang="zh-TW" sz="1800" dirty="0">
                <a:solidFill>
                  <a:srgbClr val="242424"/>
                </a:solidFill>
                <a:highlight>
                  <a:srgbClr val="FFFFFF"/>
                </a:highlight>
                <a:latin typeface="source-serif-pro"/>
              </a:rPr>
              <a:t>)</a:t>
            </a:r>
            <a:endParaRPr lang="en-US" altLang="zh-TW" sz="1800" b="0" i="0" dirty="0">
              <a:solidFill>
                <a:srgbClr val="242424"/>
              </a:solidFill>
              <a:effectLst/>
              <a:highlight>
                <a:srgbClr val="FFFFFF"/>
              </a:highlight>
              <a:latin typeface="source-serif-pro"/>
            </a:endParaRPr>
          </a:p>
          <a:p>
            <a:pPr marL="342900" indent="-342900">
              <a:buFont typeface="+mj-lt"/>
              <a:buAutoNum type="arabicPeriod"/>
            </a:pPr>
            <a:r>
              <a:rPr lang="en-US" altLang="zh-TW" sz="1800" b="0" i="0" dirty="0">
                <a:solidFill>
                  <a:srgbClr val="242424"/>
                </a:solidFill>
                <a:effectLst/>
                <a:highlight>
                  <a:srgbClr val="FFFFFF"/>
                </a:highlight>
                <a:latin typeface="source-serif-pro"/>
              </a:rPr>
              <a:t>Optimization</a:t>
            </a:r>
            <a:r>
              <a:rPr lang="zh-TW" altLang="en-US" sz="1800" b="0" i="0" dirty="0">
                <a:solidFill>
                  <a:srgbClr val="242424"/>
                </a:solidFill>
                <a:effectLst/>
                <a:highlight>
                  <a:srgbClr val="FFFFFF"/>
                </a:highlight>
                <a:latin typeface="source-serif-pro"/>
              </a:rPr>
              <a:t> </a:t>
            </a:r>
            <a:r>
              <a:rPr lang="en-US" altLang="zh-TW" sz="1800" dirty="0">
                <a:solidFill>
                  <a:srgbClr val="242424"/>
                </a:solidFill>
                <a:highlight>
                  <a:srgbClr val="FFFFFF"/>
                </a:highlight>
                <a:latin typeface="source-serif-pro"/>
              </a:rPr>
              <a:t>(</a:t>
            </a:r>
            <a:r>
              <a:rPr lang="zh-TW" altLang="en-US" sz="1800" dirty="0">
                <a:solidFill>
                  <a:srgbClr val="242424"/>
                </a:solidFill>
                <a:highlight>
                  <a:srgbClr val="FFFFFF"/>
                </a:highlight>
                <a:latin typeface="source-serif-pro"/>
              </a:rPr>
              <a:t>參數優化方式</a:t>
            </a:r>
            <a:r>
              <a:rPr lang="en-US" altLang="zh-TW" sz="1800" dirty="0">
                <a:solidFill>
                  <a:srgbClr val="242424"/>
                </a:solidFill>
                <a:highlight>
                  <a:srgbClr val="FFFFFF"/>
                </a:highlight>
                <a:latin typeface="source-serif-pro"/>
              </a:rPr>
              <a:t>)</a:t>
            </a:r>
            <a:endParaRPr lang="en-US" altLang="zh-TW" sz="1800" b="0" i="0" dirty="0">
              <a:solidFill>
                <a:srgbClr val="242424"/>
              </a:solidFill>
              <a:effectLst/>
              <a:highlight>
                <a:srgbClr val="FFFFFF"/>
              </a:highlight>
              <a:latin typeface="source-serif-pro"/>
            </a:endParaRPr>
          </a:p>
          <a:p>
            <a:pPr algn="l">
              <a:buFont typeface="+mj-lt"/>
              <a:buAutoNum type="arabicPeriod"/>
            </a:pPr>
            <a:endParaRPr lang="en-US" altLang="zh-TW" dirty="0">
              <a:solidFill>
                <a:srgbClr val="242424"/>
              </a:solidFill>
              <a:highlight>
                <a:srgbClr val="FFFFFF"/>
              </a:highlight>
              <a:latin typeface="source-serif-pro"/>
            </a:endParaRPr>
          </a:p>
          <a:p>
            <a:pPr algn="l">
              <a:buFont typeface="+mj-lt"/>
              <a:buAutoNum type="arabicPeriod"/>
            </a:pPr>
            <a:endParaRPr lang="en-US" altLang="zh-TW" b="0" i="0" dirty="0">
              <a:solidFill>
                <a:srgbClr val="242424"/>
              </a:solidFill>
              <a:effectLst/>
              <a:highlight>
                <a:srgbClr val="FFFFFF"/>
              </a:highlight>
              <a:latin typeface="source-serif-pro"/>
            </a:endParaRPr>
          </a:p>
          <a:p>
            <a:endParaRPr lang="zh-TW" altLang="en-US" dirty="0"/>
          </a:p>
        </p:txBody>
      </p:sp>
      <p:sp>
        <p:nvSpPr>
          <p:cNvPr id="7" name="矩形: 圓角 6">
            <a:extLst>
              <a:ext uri="{FF2B5EF4-FFF2-40B4-BE49-F238E27FC236}">
                <a16:creationId xmlns:a16="http://schemas.microsoft.com/office/drawing/2014/main" id="{457DCBF7-ABF1-4E4E-9CED-59E4706C5CD4}"/>
              </a:ext>
            </a:extLst>
          </p:cNvPr>
          <p:cNvSpPr/>
          <p:nvPr/>
        </p:nvSpPr>
        <p:spPr>
          <a:xfrm>
            <a:off x="2079367" y="3983949"/>
            <a:ext cx="1933833" cy="812033"/>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pic>
        <p:nvPicPr>
          <p:cNvPr id="4" name="圖片 3">
            <a:extLst>
              <a:ext uri="{FF2B5EF4-FFF2-40B4-BE49-F238E27FC236}">
                <a16:creationId xmlns:a16="http://schemas.microsoft.com/office/drawing/2014/main" id="{10D5D887-1A80-46F8-9FB8-20A771178555}"/>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t="6908"/>
          <a:stretch/>
        </p:blipFill>
        <p:spPr>
          <a:xfrm>
            <a:off x="2239279" y="4174065"/>
            <a:ext cx="1596120" cy="422701"/>
          </a:xfrm>
          <a:prstGeom prst="rect">
            <a:avLst/>
          </a:prstGeom>
        </p:spPr>
      </p:pic>
      <p:sp>
        <p:nvSpPr>
          <p:cNvPr id="5" name="橢圓 4">
            <a:extLst>
              <a:ext uri="{FF2B5EF4-FFF2-40B4-BE49-F238E27FC236}">
                <a16:creationId xmlns:a16="http://schemas.microsoft.com/office/drawing/2014/main" id="{573E9E34-71D0-45A4-B390-12490FECB12B}"/>
              </a:ext>
            </a:extLst>
          </p:cNvPr>
          <p:cNvSpPr/>
          <p:nvPr/>
        </p:nvSpPr>
        <p:spPr>
          <a:xfrm>
            <a:off x="5494866" y="3632199"/>
            <a:ext cx="1515533" cy="15155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Learning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Algorithm</a:t>
            </a:r>
          </a:p>
        </p:txBody>
      </p:sp>
      <p:cxnSp>
        <p:nvCxnSpPr>
          <p:cNvPr id="8" name="直線單箭頭接點 7">
            <a:extLst>
              <a:ext uri="{FF2B5EF4-FFF2-40B4-BE49-F238E27FC236}">
                <a16:creationId xmlns:a16="http://schemas.microsoft.com/office/drawing/2014/main" id="{E8F5F15F-F3E5-49AF-8DCC-F55D4B7916E3}"/>
              </a:ext>
            </a:extLst>
          </p:cNvPr>
          <p:cNvCxnSpPr>
            <a:stCxn id="7" idx="3"/>
            <a:endCxn id="5" idx="2"/>
          </p:cNvCxnSpPr>
          <p:nvPr/>
        </p:nvCxnSpPr>
        <p:spPr>
          <a:xfrm>
            <a:off x="4013200" y="4389966"/>
            <a:ext cx="1481666" cy="0"/>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12" name="流程圖: 替代程序 11">
            <a:extLst>
              <a:ext uri="{FF2B5EF4-FFF2-40B4-BE49-F238E27FC236}">
                <a16:creationId xmlns:a16="http://schemas.microsoft.com/office/drawing/2014/main" id="{4156D13E-93A1-4686-B762-862C4FD05B96}"/>
              </a:ext>
            </a:extLst>
          </p:cNvPr>
          <p:cNvSpPr/>
          <p:nvPr/>
        </p:nvSpPr>
        <p:spPr>
          <a:xfrm>
            <a:off x="2065867" y="3158066"/>
            <a:ext cx="1972734" cy="457200"/>
          </a:xfrm>
          <a:prstGeom prst="flowChartAlternateProcess">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13" name="圖片 12">
            <a:extLst>
              <a:ext uri="{FF2B5EF4-FFF2-40B4-BE49-F238E27FC236}">
                <a16:creationId xmlns:a16="http://schemas.microsoft.com/office/drawing/2014/main" id="{ACF44479-F5D8-4D5E-8A36-58F24E318D06}"/>
              </a:ext>
            </a:extLst>
          </p:cNvPr>
          <p:cNvPicPr>
            <a:picLocks noChangeAspect="1"/>
          </p:cNvPicPr>
          <p:nvPr/>
        </p:nvPicPr>
        <p:blipFill>
          <a:blip r:embed="rId6">
            <a:grayscl/>
            <a:extLst>
              <a:ext uri="{BEBA8EAE-BF5A-486C-A8C5-ECC9F3942E4B}">
                <a14:imgProps xmlns:a14="http://schemas.microsoft.com/office/drawing/2010/main">
                  <a14:imgLayer r:embed="rId7">
                    <a14:imgEffect>
                      <a14:sharpenSoften amount="50000"/>
                    </a14:imgEffect>
                    <a14:imgEffect>
                      <a14:saturation sat="400000"/>
                    </a14:imgEffect>
                    <a14:imgEffect>
                      <a14:brightnessContrast bright="-40000" contrast="40000"/>
                    </a14:imgEffect>
                  </a14:imgLayer>
                </a14:imgProps>
              </a:ext>
            </a:extLst>
          </a:blip>
          <a:stretch>
            <a:fillRect/>
          </a:stretch>
        </p:blipFill>
        <p:spPr>
          <a:xfrm>
            <a:off x="2659528" y="3379773"/>
            <a:ext cx="788825" cy="176227"/>
          </a:xfrm>
          <a:prstGeom prst="rect">
            <a:avLst/>
          </a:prstGeom>
        </p:spPr>
      </p:pic>
      <p:sp>
        <p:nvSpPr>
          <p:cNvPr id="14" name="文字方塊 13">
            <a:extLst>
              <a:ext uri="{FF2B5EF4-FFF2-40B4-BE49-F238E27FC236}">
                <a16:creationId xmlns:a16="http://schemas.microsoft.com/office/drawing/2014/main" id="{46E762CC-8AEB-4EB3-BC1C-63EE3A77E059}"/>
              </a:ext>
            </a:extLst>
          </p:cNvPr>
          <p:cNvSpPr txBox="1"/>
          <p:nvPr/>
        </p:nvSpPr>
        <p:spPr>
          <a:xfrm>
            <a:off x="2108200" y="3124199"/>
            <a:ext cx="201506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Unknow target function</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18" name="直線單箭頭接點 17">
            <a:extLst>
              <a:ext uri="{FF2B5EF4-FFF2-40B4-BE49-F238E27FC236}">
                <a16:creationId xmlns:a16="http://schemas.microsoft.com/office/drawing/2014/main" id="{2827A841-6A86-49FD-AD42-315A35ABD430}"/>
              </a:ext>
            </a:extLst>
          </p:cNvPr>
          <p:cNvCxnSpPr>
            <a:cxnSpLocks/>
            <a:stCxn id="12" idx="2"/>
            <a:endCxn id="7" idx="0"/>
          </p:cNvCxnSpPr>
          <p:nvPr/>
        </p:nvCxnSpPr>
        <p:spPr>
          <a:xfrm flipH="1">
            <a:off x="3046284" y="3615266"/>
            <a:ext cx="5950" cy="368683"/>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19" name="橢圓 18">
            <a:extLst>
              <a:ext uri="{FF2B5EF4-FFF2-40B4-BE49-F238E27FC236}">
                <a16:creationId xmlns:a16="http://schemas.microsoft.com/office/drawing/2014/main" id="{0C1956A3-39DE-40EF-885F-E48B603891D8}"/>
              </a:ext>
            </a:extLst>
          </p:cNvPr>
          <p:cNvSpPr/>
          <p:nvPr/>
        </p:nvSpPr>
        <p:spPr>
          <a:xfrm>
            <a:off x="2929466" y="5096933"/>
            <a:ext cx="1769533" cy="9567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rPr>
              <a:t>Function set</a:t>
            </a:r>
            <a:endParaRPr kumimoji="0" lang="zh-TW" altLang="en-US" sz="14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526BE726-2C57-460B-A27B-37F0D197A2E5}"/>
              </a:ext>
            </a:extLst>
          </p:cNvPr>
          <p:cNvSpPr txBox="1"/>
          <p:nvPr/>
        </p:nvSpPr>
        <p:spPr>
          <a:xfrm>
            <a:off x="2057400" y="2878666"/>
            <a:ext cx="198002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上帝才知道的標準答案</a:t>
            </a:r>
          </a:p>
        </p:txBody>
      </p:sp>
      <p:sp>
        <p:nvSpPr>
          <p:cNvPr id="24" name="文字方塊 23">
            <a:extLst>
              <a:ext uri="{FF2B5EF4-FFF2-40B4-BE49-F238E27FC236}">
                <a16:creationId xmlns:a16="http://schemas.microsoft.com/office/drawing/2014/main" id="{8EC2314E-86FB-4277-84D1-205AB3DA7714}"/>
              </a:ext>
            </a:extLst>
          </p:cNvPr>
          <p:cNvSpPr txBox="1"/>
          <p:nvPr/>
        </p:nvSpPr>
        <p:spPr>
          <a:xfrm>
            <a:off x="3352799" y="5181600"/>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候選名單</a:t>
            </a:r>
          </a:p>
        </p:txBody>
      </p:sp>
      <p:cxnSp>
        <p:nvCxnSpPr>
          <p:cNvPr id="25" name="直線單箭頭接點 24">
            <a:extLst>
              <a:ext uri="{FF2B5EF4-FFF2-40B4-BE49-F238E27FC236}">
                <a16:creationId xmlns:a16="http://schemas.microsoft.com/office/drawing/2014/main" id="{5621F3CB-8608-4996-B237-020504622EC4}"/>
              </a:ext>
            </a:extLst>
          </p:cNvPr>
          <p:cNvCxnSpPr>
            <a:cxnSpLocks/>
            <a:endCxn id="5" idx="3"/>
          </p:cNvCxnSpPr>
          <p:nvPr/>
        </p:nvCxnSpPr>
        <p:spPr>
          <a:xfrm flipV="1">
            <a:off x="4631267" y="4925787"/>
            <a:ext cx="1085544" cy="501346"/>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32" name="矩形: 圓角 31">
            <a:extLst>
              <a:ext uri="{FF2B5EF4-FFF2-40B4-BE49-F238E27FC236}">
                <a16:creationId xmlns:a16="http://schemas.microsoft.com/office/drawing/2014/main" id="{0ABC5745-AE71-41E6-A394-3EAA437DE0DB}"/>
              </a:ext>
            </a:extLst>
          </p:cNvPr>
          <p:cNvSpPr/>
          <p:nvPr/>
        </p:nvSpPr>
        <p:spPr>
          <a:xfrm>
            <a:off x="8319300" y="3983949"/>
            <a:ext cx="1933833" cy="812033"/>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33" name="直線單箭頭接點 32">
            <a:extLst>
              <a:ext uri="{FF2B5EF4-FFF2-40B4-BE49-F238E27FC236}">
                <a16:creationId xmlns:a16="http://schemas.microsoft.com/office/drawing/2014/main" id="{2F55A842-349E-4EE8-BCDD-7D4BF373E1D1}"/>
              </a:ext>
            </a:extLst>
          </p:cNvPr>
          <p:cNvCxnSpPr>
            <a:cxnSpLocks/>
            <a:stCxn id="5" idx="6"/>
            <a:endCxn id="32" idx="1"/>
          </p:cNvCxnSpPr>
          <p:nvPr/>
        </p:nvCxnSpPr>
        <p:spPr>
          <a:xfrm>
            <a:off x="7010399" y="4389966"/>
            <a:ext cx="1308901" cy="0"/>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35" name="矩形 34">
            <a:extLst>
              <a:ext uri="{FF2B5EF4-FFF2-40B4-BE49-F238E27FC236}">
                <a16:creationId xmlns:a16="http://schemas.microsoft.com/office/drawing/2014/main" id="{BE4039B5-5A07-41FA-AC7B-8CDD3886F0FF}"/>
              </a:ext>
            </a:extLst>
          </p:cNvPr>
          <p:cNvSpPr/>
          <p:nvPr/>
        </p:nvSpPr>
        <p:spPr>
          <a:xfrm>
            <a:off x="8711146" y="4048667"/>
            <a:ext cx="1170512"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Final function</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pSp>
        <p:nvGrpSpPr>
          <p:cNvPr id="36" name="群組 35">
            <a:extLst>
              <a:ext uri="{FF2B5EF4-FFF2-40B4-BE49-F238E27FC236}">
                <a16:creationId xmlns:a16="http://schemas.microsoft.com/office/drawing/2014/main" id="{9F4164C9-37AB-4FB9-B6B6-DDCD2643D1F3}"/>
              </a:ext>
            </a:extLst>
          </p:cNvPr>
          <p:cNvGrpSpPr/>
          <p:nvPr/>
        </p:nvGrpSpPr>
        <p:grpSpPr>
          <a:xfrm>
            <a:off x="8679047" y="4395800"/>
            <a:ext cx="1195506" cy="276999"/>
            <a:chOff x="8060981" y="4488934"/>
            <a:chExt cx="1195506" cy="276999"/>
          </a:xfrm>
        </p:grpSpPr>
        <p:pic>
          <p:nvPicPr>
            <p:cNvPr id="38" name="圖片 37">
              <a:extLst>
                <a:ext uri="{FF2B5EF4-FFF2-40B4-BE49-F238E27FC236}">
                  <a16:creationId xmlns:a16="http://schemas.microsoft.com/office/drawing/2014/main" id="{70EBFB55-BBA0-4127-A325-33E6F1B11678}"/>
                </a:ext>
              </a:extLst>
            </p:cNvPr>
            <p:cNvPicPr>
              <a:picLocks noChangeAspect="1"/>
            </p:cNvPicPr>
            <p:nvPr/>
          </p:nvPicPr>
          <p:blipFill>
            <a:blip r:embed="rId6">
              <a:grayscl/>
              <a:extLst>
                <a:ext uri="{BEBA8EAE-BF5A-486C-A8C5-ECC9F3942E4B}">
                  <a14:imgProps xmlns:a14="http://schemas.microsoft.com/office/drawing/2010/main">
                    <a14:imgLayer r:embed="rId7">
                      <a14:imgEffect>
                        <a14:sharpenSoften amount="50000"/>
                      </a14:imgEffect>
                      <a14:imgEffect>
                        <a14:saturation sat="400000"/>
                      </a14:imgEffect>
                      <a14:imgEffect>
                        <a14:brightnessContrast bright="-40000" contrast="40000"/>
                      </a14:imgEffect>
                    </a14:imgLayer>
                  </a14:imgProps>
                </a:ext>
              </a:extLst>
            </a:blip>
            <a:stretch>
              <a:fillRect/>
            </a:stretch>
          </p:blipFill>
          <p:spPr>
            <a:xfrm>
              <a:off x="8467662" y="4548173"/>
              <a:ext cx="788825" cy="176227"/>
            </a:xfrm>
            <a:prstGeom prst="rect">
              <a:avLst/>
            </a:prstGeom>
          </p:spPr>
        </p:pic>
        <p:sp>
          <p:nvSpPr>
            <p:cNvPr id="39" name="矩形 38">
              <a:extLst>
                <a:ext uri="{FF2B5EF4-FFF2-40B4-BE49-F238E27FC236}">
                  <a16:creationId xmlns:a16="http://schemas.microsoft.com/office/drawing/2014/main" id="{F95B08B0-1DC0-4DC5-804B-15AB90D3A442}"/>
                </a:ext>
              </a:extLst>
            </p:cNvPr>
            <p:cNvSpPr/>
            <p:nvPr/>
          </p:nvSpPr>
          <p:spPr>
            <a:xfrm>
              <a:off x="8060981" y="4488934"/>
              <a:ext cx="421911"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g ~</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pSp>
      <p:pic>
        <p:nvPicPr>
          <p:cNvPr id="37" name="圖片 36">
            <a:extLst>
              <a:ext uri="{FF2B5EF4-FFF2-40B4-BE49-F238E27FC236}">
                <a16:creationId xmlns:a16="http://schemas.microsoft.com/office/drawing/2014/main" id="{642171A6-499E-4AE6-B1C7-F4F57E7C1E0C}"/>
              </a:ext>
            </a:extLst>
          </p:cNvPr>
          <p:cNvPicPr>
            <a:picLocks noChangeAspect="1"/>
          </p:cNvPicPr>
          <p:nvPr/>
        </p:nvPicPr>
        <p:blipFill>
          <a:blip r:embed="rId8"/>
          <a:stretch>
            <a:fillRect/>
          </a:stretch>
        </p:blipFill>
        <p:spPr>
          <a:xfrm>
            <a:off x="5258185" y="2867535"/>
            <a:ext cx="2048161" cy="276264"/>
          </a:xfrm>
          <a:prstGeom prst="rect">
            <a:avLst/>
          </a:prstGeom>
        </p:spPr>
      </p:pic>
      <p:sp>
        <p:nvSpPr>
          <p:cNvPr id="40" name="橢圓 39">
            <a:extLst>
              <a:ext uri="{FF2B5EF4-FFF2-40B4-BE49-F238E27FC236}">
                <a16:creationId xmlns:a16="http://schemas.microsoft.com/office/drawing/2014/main" id="{2BAB05FF-A6CD-4D81-88F2-E8248DA191CE}"/>
              </a:ext>
            </a:extLst>
          </p:cNvPr>
          <p:cNvSpPr/>
          <p:nvPr/>
        </p:nvSpPr>
        <p:spPr>
          <a:xfrm>
            <a:off x="3225799" y="3623733"/>
            <a:ext cx="330200" cy="330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3" name="橢圓 42">
            <a:extLst>
              <a:ext uri="{FF2B5EF4-FFF2-40B4-BE49-F238E27FC236}">
                <a16:creationId xmlns:a16="http://schemas.microsoft.com/office/drawing/2014/main" id="{34B8A5C5-AE69-4CB9-A3A5-BDEADFE634AB}"/>
              </a:ext>
            </a:extLst>
          </p:cNvPr>
          <p:cNvSpPr/>
          <p:nvPr/>
        </p:nvSpPr>
        <p:spPr>
          <a:xfrm>
            <a:off x="4707466" y="5494866"/>
            <a:ext cx="330200" cy="330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4" name="橢圓 43">
            <a:extLst>
              <a:ext uri="{FF2B5EF4-FFF2-40B4-BE49-F238E27FC236}">
                <a16:creationId xmlns:a16="http://schemas.microsoft.com/office/drawing/2014/main" id="{7C279B64-53D6-4614-A02A-93A35BCFA835}"/>
              </a:ext>
            </a:extLst>
          </p:cNvPr>
          <p:cNvSpPr/>
          <p:nvPr/>
        </p:nvSpPr>
        <p:spPr>
          <a:xfrm>
            <a:off x="5173133" y="2446866"/>
            <a:ext cx="330200" cy="330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5" name="文字方塊 44">
            <a:extLst>
              <a:ext uri="{FF2B5EF4-FFF2-40B4-BE49-F238E27FC236}">
                <a16:creationId xmlns:a16="http://schemas.microsoft.com/office/drawing/2014/main" id="{91FA4A2E-89C3-424E-822A-E548B4D1B3CB}"/>
              </a:ext>
            </a:extLst>
          </p:cNvPr>
          <p:cNvSpPr txBox="1"/>
          <p:nvPr/>
        </p:nvSpPr>
        <p:spPr>
          <a:xfrm>
            <a:off x="3505200" y="3640666"/>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收集資料</a:t>
            </a:r>
          </a:p>
        </p:txBody>
      </p:sp>
      <p:sp>
        <p:nvSpPr>
          <p:cNvPr id="46" name="文字方塊 45">
            <a:extLst>
              <a:ext uri="{FF2B5EF4-FFF2-40B4-BE49-F238E27FC236}">
                <a16:creationId xmlns:a16="http://schemas.microsoft.com/office/drawing/2014/main" id="{0613852F-EB1E-45DE-B122-34EB58AD0A72}"/>
              </a:ext>
            </a:extLst>
          </p:cNvPr>
          <p:cNvSpPr txBox="1"/>
          <p:nvPr/>
        </p:nvSpPr>
        <p:spPr>
          <a:xfrm>
            <a:off x="5037667" y="5511799"/>
            <a:ext cx="126188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設計數學模型</a:t>
            </a:r>
          </a:p>
        </p:txBody>
      </p:sp>
      <p:pic>
        <p:nvPicPr>
          <p:cNvPr id="41" name="圖片 40">
            <a:extLst>
              <a:ext uri="{FF2B5EF4-FFF2-40B4-BE49-F238E27FC236}">
                <a16:creationId xmlns:a16="http://schemas.microsoft.com/office/drawing/2014/main" id="{9C9EF9F2-40DC-4744-B9F1-3B8077B50977}"/>
              </a:ext>
            </a:extLst>
          </p:cNvPr>
          <p:cNvPicPr>
            <a:picLocks noChangeAspect="1"/>
          </p:cNvPicPr>
          <p:nvPr/>
        </p:nvPicPr>
        <p:blipFill>
          <a:blip r:embed="rId9"/>
          <a:stretch>
            <a:fillRect/>
          </a:stretch>
        </p:blipFill>
        <p:spPr>
          <a:xfrm>
            <a:off x="5125373" y="5805468"/>
            <a:ext cx="1924319" cy="276264"/>
          </a:xfrm>
          <a:prstGeom prst="rect">
            <a:avLst/>
          </a:prstGeom>
        </p:spPr>
      </p:pic>
      <p:sp>
        <p:nvSpPr>
          <p:cNvPr id="48" name="文字方塊 47">
            <a:extLst>
              <a:ext uri="{FF2B5EF4-FFF2-40B4-BE49-F238E27FC236}">
                <a16:creationId xmlns:a16="http://schemas.microsoft.com/office/drawing/2014/main" id="{DF5EE83F-8F9E-4CF9-B5AF-2344D7C7CEE8}"/>
              </a:ext>
            </a:extLst>
          </p:cNvPr>
          <p:cNvSpPr txBox="1"/>
          <p:nvPr/>
        </p:nvSpPr>
        <p:spPr>
          <a:xfrm>
            <a:off x="5503333" y="2480732"/>
            <a:ext cx="216746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找出最佳參數的模型</a:t>
            </a:r>
          </a:p>
        </p:txBody>
      </p:sp>
      <p:cxnSp>
        <p:nvCxnSpPr>
          <p:cNvPr id="47" name="接點: 肘形 46">
            <a:extLst>
              <a:ext uri="{FF2B5EF4-FFF2-40B4-BE49-F238E27FC236}">
                <a16:creationId xmlns:a16="http://schemas.microsoft.com/office/drawing/2014/main" id="{C15E064F-A58C-4742-9845-FCAED31E9857}"/>
              </a:ext>
            </a:extLst>
          </p:cNvPr>
          <p:cNvCxnSpPr>
            <a:stCxn id="32" idx="0"/>
            <a:endCxn id="5" idx="0"/>
          </p:cNvCxnSpPr>
          <p:nvPr/>
        </p:nvCxnSpPr>
        <p:spPr>
          <a:xfrm rot="16200000" flipV="1">
            <a:off x="7593550" y="2291282"/>
            <a:ext cx="351750" cy="3033584"/>
          </a:xfrm>
          <a:prstGeom prst="bentConnector3">
            <a:avLst>
              <a:gd name="adj1" fmla="val 208315"/>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55" name="橢圓 54">
            <a:extLst>
              <a:ext uri="{FF2B5EF4-FFF2-40B4-BE49-F238E27FC236}">
                <a16:creationId xmlns:a16="http://schemas.microsoft.com/office/drawing/2014/main" id="{EECA78CB-40D1-4B1B-9BC5-67B9D2CC5A99}"/>
              </a:ext>
            </a:extLst>
          </p:cNvPr>
          <p:cNvSpPr/>
          <p:nvPr/>
        </p:nvSpPr>
        <p:spPr>
          <a:xfrm>
            <a:off x="7586133" y="3615267"/>
            <a:ext cx="330200" cy="330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51" name="接點: 弧形 50">
            <a:extLst>
              <a:ext uri="{FF2B5EF4-FFF2-40B4-BE49-F238E27FC236}">
                <a16:creationId xmlns:a16="http://schemas.microsoft.com/office/drawing/2014/main" id="{280AD5E1-203D-4607-A659-05790F9F1EE5}"/>
              </a:ext>
            </a:extLst>
          </p:cNvPr>
          <p:cNvCxnSpPr>
            <a:cxnSpLocks/>
          </p:cNvCxnSpPr>
          <p:nvPr/>
        </p:nvCxnSpPr>
        <p:spPr>
          <a:xfrm rot="16200000" flipH="1">
            <a:off x="5994399" y="1955799"/>
            <a:ext cx="1837268" cy="1667933"/>
          </a:xfrm>
          <a:prstGeom prst="curvedConnector3">
            <a:avLst>
              <a:gd name="adj1" fmla="val 230"/>
            </a:avLst>
          </a:prstGeom>
          <a:ln>
            <a:solidFill>
              <a:schemeClr val="accent6">
                <a:lumMod val="10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箭號: 弧形上彎 55">
            <a:extLst>
              <a:ext uri="{FF2B5EF4-FFF2-40B4-BE49-F238E27FC236}">
                <a16:creationId xmlns:a16="http://schemas.microsoft.com/office/drawing/2014/main" id="{7C30BC45-A5CA-4E2C-8B1B-A9EB178D9FE1}"/>
              </a:ext>
            </a:extLst>
          </p:cNvPr>
          <p:cNvSpPr/>
          <p:nvPr/>
        </p:nvSpPr>
        <p:spPr>
          <a:xfrm>
            <a:off x="7408333" y="3860801"/>
            <a:ext cx="745067" cy="296333"/>
          </a:xfrm>
          <a:prstGeom prst="curved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9" name="箭號: 弧形上彎 58">
            <a:extLst>
              <a:ext uri="{FF2B5EF4-FFF2-40B4-BE49-F238E27FC236}">
                <a16:creationId xmlns:a16="http://schemas.microsoft.com/office/drawing/2014/main" id="{076265EC-3474-4927-9607-1350F55270C5}"/>
              </a:ext>
            </a:extLst>
          </p:cNvPr>
          <p:cNvSpPr/>
          <p:nvPr/>
        </p:nvSpPr>
        <p:spPr>
          <a:xfrm flipH="1" flipV="1">
            <a:off x="7365999" y="3395133"/>
            <a:ext cx="745067" cy="296333"/>
          </a:xfrm>
          <a:prstGeom prst="curved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62" name="矩形 61">
            <a:extLst>
              <a:ext uri="{FF2B5EF4-FFF2-40B4-BE49-F238E27FC236}">
                <a16:creationId xmlns:a16="http://schemas.microsoft.com/office/drawing/2014/main" id="{519811AB-F814-42EE-8970-4006977B8022}"/>
              </a:ext>
            </a:extLst>
          </p:cNvPr>
          <p:cNvSpPr/>
          <p:nvPr/>
        </p:nvSpPr>
        <p:spPr>
          <a:xfrm>
            <a:off x="7613780" y="1491681"/>
            <a:ext cx="4378371" cy="98093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3" name="文字方塊 62">
            <a:extLst>
              <a:ext uri="{FF2B5EF4-FFF2-40B4-BE49-F238E27FC236}">
                <a16:creationId xmlns:a16="http://schemas.microsoft.com/office/drawing/2014/main" id="{87604C04-D4C7-4A97-80E0-175DF7275814}"/>
              </a:ext>
            </a:extLst>
          </p:cNvPr>
          <p:cNvSpPr txBox="1"/>
          <p:nvPr/>
        </p:nvSpPr>
        <p:spPr>
          <a:xfrm>
            <a:off x="8444205" y="1548145"/>
            <a:ext cx="3470988"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機器學習或深度學習的世界中不外乎就是這三件事，定義未知函數</a:t>
            </a:r>
            <a:r>
              <a:rPr kumimoji="0" lang="en-US" altLang="zh-TW"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衡量標準</a:t>
            </a:r>
            <a:r>
              <a:rPr kumimoji="0" lang="en-US" altLang="zh-TW"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優化方式。</a:t>
            </a:r>
            <a:endParaRPr kumimoji="0" lang="en-US" altLang="zh-TW" sz="1400" b="1" i="1"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64" name="圖片 63">
            <a:extLst>
              <a:ext uri="{FF2B5EF4-FFF2-40B4-BE49-F238E27FC236}">
                <a16:creationId xmlns:a16="http://schemas.microsoft.com/office/drawing/2014/main" id="{EB941B06-CF58-4BC3-816D-19614E27FFBC}"/>
              </a:ext>
            </a:extLst>
          </p:cNvPr>
          <p:cNvPicPr>
            <a:picLocks noChangeAspect="1"/>
          </p:cNvPicPr>
          <p:nvPr/>
        </p:nvPicPr>
        <p:blipFill>
          <a:blip r:embed="rId10"/>
          <a:stretch>
            <a:fillRect/>
          </a:stretch>
        </p:blipFill>
        <p:spPr>
          <a:xfrm>
            <a:off x="7770237" y="1563689"/>
            <a:ext cx="598012" cy="642694"/>
          </a:xfrm>
          <a:prstGeom prst="rect">
            <a:avLst/>
          </a:prstGeom>
        </p:spPr>
      </p:pic>
      <p:sp>
        <p:nvSpPr>
          <p:cNvPr id="42" name="矩形: 圓角 41">
            <a:extLst>
              <a:ext uri="{FF2B5EF4-FFF2-40B4-BE49-F238E27FC236}">
                <a16:creationId xmlns:a16="http://schemas.microsoft.com/office/drawing/2014/main" id="{EF9FA23E-28F5-4B4C-B265-5DC45A343C1B}"/>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機器學習數學</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99879785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K-means</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圓角 3">
            <a:extLst>
              <a:ext uri="{FF2B5EF4-FFF2-40B4-BE49-F238E27FC236}">
                <a16:creationId xmlns:a16="http://schemas.microsoft.com/office/drawing/2014/main" id="{594F4D40-6B1A-A41D-738A-167AC9E11A10}"/>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 means</a:t>
            </a:r>
          </a:p>
        </p:txBody>
      </p:sp>
      <p:pic>
        <p:nvPicPr>
          <p:cNvPr id="5" name="圖片 4">
            <a:extLst>
              <a:ext uri="{FF2B5EF4-FFF2-40B4-BE49-F238E27FC236}">
                <a16:creationId xmlns:a16="http://schemas.microsoft.com/office/drawing/2014/main" id="{897027D9-BF04-DA11-FD1C-6D4689A55660}"/>
              </a:ext>
            </a:extLst>
          </p:cNvPr>
          <p:cNvPicPr>
            <a:picLocks noChangeAspect="1"/>
          </p:cNvPicPr>
          <p:nvPr/>
        </p:nvPicPr>
        <p:blipFill>
          <a:blip r:embed="rId3"/>
          <a:stretch>
            <a:fillRect/>
          </a:stretch>
        </p:blipFill>
        <p:spPr>
          <a:xfrm>
            <a:off x="2867679" y="1711325"/>
            <a:ext cx="6456641" cy="3821091"/>
          </a:xfrm>
          <a:prstGeom prst="rect">
            <a:avLst/>
          </a:prstGeom>
        </p:spPr>
      </p:pic>
      <p:sp>
        <p:nvSpPr>
          <p:cNvPr id="6" name="矩形 5">
            <a:extLst>
              <a:ext uri="{FF2B5EF4-FFF2-40B4-BE49-F238E27FC236}">
                <a16:creationId xmlns:a16="http://schemas.microsoft.com/office/drawing/2014/main" id="{1FBC2767-C0B0-FCF1-7605-D9B93E070DA7}"/>
              </a:ext>
            </a:extLst>
          </p:cNvPr>
          <p:cNvSpPr/>
          <p:nvPr/>
        </p:nvSpPr>
        <p:spPr>
          <a:xfrm>
            <a:off x="3656337" y="1768219"/>
            <a:ext cx="4943475" cy="3232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B5A96D28-9E35-E9FF-DA65-E9B0CE8889A7}"/>
              </a:ext>
            </a:extLst>
          </p:cNvPr>
          <p:cNvSpPr/>
          <p:nvPr/>
        </p:nvSpPr>
        <p:spPr>
          <a:xfrm>
            <a:off x="3857625" y="330517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BDAA0035-710C-44B5-42C9-F0B10AC0BE63}"/>
              </a:ext>
            </a:extLst>
          </p:cNvPr>
          <p:cNvSpPr/>
          <p:nvPr/>
        </p:nvSpPr>
        <p:spPr>
          <a:xfrm>
            <a:off x="4248150" y="362187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 name="加號 11">
            <a:extLst>
              <a:ext uri="{FF2B5EF4-FFF2-40B4-BE49-F238E27FC236}">
                <a16:creationId xmlns:a16="http://schemas.microsoft.com/office/drawing/2014/main" id="{9DAE0FA4-59F0-C3DA-F19D-91105F821BB6}"/>
              </a:ext>
            </a:extLst>
          </p:cNvPr>
          <p:cNvSpPr/>
          <p:nvPr/>
        </p:nvSpPr>
        <p:spPr>
          <a:xfrm>
            <a:off x="4999971" y="370759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加號 16">
            <a:extLst>
              <a:ext uri="{FF2B5EF4-FFF2-40B4-BE49-F238E27FC236}">
                <a16:creationId xmlns:a16="http://schemas.microsoft.com/office/drawing/2014/main" id="{2EFD2A22-5A62-B6CE-08EE-8654B1BF6D60}"/>
              </a:ext>
            </a:extLst>
          </p:cNvPr>
          <p:cNvSpPr/>
          <p:nvPr/>
        </p:nvSpPr>
        <p:spPr>
          <a:xfrm>
            <a:off x="4761846" y="322499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8" name="加號 17">
            <a:extLst>
              <a:ext uri="{FF2B5EF4-FFF2-40B4-BE49-F238E27FC236}">
                <a16:creationId xmlns:a16="http://schemas.microsoft.com/office/drawing/2014/main" id="{59F78706-EAAA-02D2-679A-A36D44E009CB}"/>
              </a:ext>
            </a:extLst>
          </p:cNvPr>
          <p:cNvSpPr/>
          <p:nvPr/>
        </p:nvSpPr>
        <p:spPr>
          <a:xfrm>
            <a:off x="6220992" y="30337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加號 18">
            <a:extLst>
              <a:ext uri="{FF2B5EF4-FFF2-40B4-BE49-F238E27FC236}">
                <a16:creationId xmlns:a16="http://schemas.microsoft.com/office/drawing/2014/main" id="{62D35B26-8218-F247-3CF5-41F74010F5B6}"/>
              </a:ext>
            </a:extLst>
          </p:cNvPr>
          <p:cNvSpPr/>
          <p:nvPr/>
        </p:nvSpPr>
        <p:spPr>
          <a:xfrm>
            <a:off x="5536499" y="280352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加號 21">
            <a:extLst>
              <a:ext uri="{FF2B5EF4-FFF2-40B4-BE49-F238E27FC236}">
                <a16:creationId xmlns:a16="http://schemas.microsoft.com/office/drawing/2014/main" id="{AE07E455-5B72-68E2-5DCC-2B7DAF5261A5}"/>
              </a:ext>
            </a:extLst>
          </p:cNvPr>
          <p:cNvSpPr/>
          <p:nvPr/>
        </p:nvSpPr>
        <p:spPr>
          <a:xfrm>
            <a:off x="5751792" y="420052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3" name="加號 22">
            <a:extLst>
              <a:ext uri="{FF2B5EF4-FFF2-40B4-BE49-F238E27FC236}">
                <a16:creationId xmlns:a16="http://schemas.microsoft.com/office/drawing/2014/main" id="{51D5A2A4-9081-93FB-55C6-10164DB5A174}"/>
              </a:ext>
            </a:extLst>
          </p:cNvPr>
          <p:cNvSpPr/>
          <p:nvPr/>
        </p:nvSpPr>
        <p:spPr>
          <a:xfrm>
            <a:off x="6153152" y="403144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4" name="加號 23">
            <a:extLst>
              <a:ext uri="{FF2B5EF4-FFF2-40B4-BE49-F238E27FC236}">
                <a16:creationId xmlns:a16="http://schemas.microsoft.com/office/drawing/2014/main" id="{FE0A8CE7-9819-29D0-3BD3-756EC2123904}"/>
              </a:ext>
            </a:extLst>
          </p:cNvPr>
          <p:cNvSpPr/>
          <p:nvPr/>
        </p:nvSpPr>
        <p:spPr>
          <a:xfrm>
            <a:off x="5523845" y="361789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加號 24">
            <a:extLst>
              <a:ext uri="{FF2B5EF4-FFF2-40B4-BE49-F238E27FC236}">
                <a16:creationId xmlns:a16="http://schemas.microsoft.com/office/drawing/2014/main" id="{51741B2D-D34C-CF0A-C940-63B24E59CC78}"/>
              </a:ext>
            </a:extLst>
          </p:cNvPr>
          <p:cNvSpPr/>
          <p:nvPr/>
        </p:nvSpPr>
        <p:spPr>
          <a:xfrm>
            <a:off x="5952144" y="2220129"/>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6" name="加號 25">
            <a:extLst>
              <a:ext uri="{FF2B5EF4-FFF2-40B4-BE49-F238E27FC236}">
                <a16:creationId xmlns:a16="http://schemas.microsoft.com/office/drawing/2014/main" id="{C33BBB5F-F565-32B9-1A8E-EB7822EE176D}"/>
              </a:ext>
            </a:extLst>
          </p:cNvPr>
          <p:cNvSpPr/>
          <p:nvPr/>
        </p:nvSpPr>
        <p:spPr>
          <a:xfrm>
            <a:off x="6618894" y="1768219"/>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加號 27">
            <a:extLst>
              <a:ext uri="{FF2B5EF4-FFF2-40B4-BE49-F238E27FC236}">
                <a16:creationId xmlns:a16="http://schemas.microsoft.com/office/drawing/2014/main" id="{9F3EE67E-EFC6-3058-1CF6-8C0F71D475B0}"/>
              </a:ext>
            </a:extLst>
          </p:cNvPr>
          <p:cNvSpPr/>
          <p:nvPr/>
        </p:nvSpPr>
        <p:spPr>
          <a:xfrm>
            <a:off x="6983645" y="292019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加號 28">
            <a:extLst>
              <a:ext uri="{FF2B5EF4-FFF2-40B4-BE49-F238E27FC236}">
                <a16:creationId xmlns:a16="http://schemas.microsoft.com/office/drawing/2014/main" id="{4EBB94D3-0786-A225-03B1-64E36B382A66}"/>
              </a:ext>
            </a:extLst>
          </p:cNvPr>
          <p:cNvSpPr/>
          <p:nvPr/>
        </p:nvSpPr>
        <p:spPr>
          <a:xfrm>
            <a:off x="5289831" y="2512208"/>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14" name="直線接點 13">
            <a:extLst>
              <a:ext uri="{FF2B5EF4-FFF2-40B4-BE49-F238E27FC236}">
                <a16:creationId xmlns:a16="http://schemas.microsoft.com/office/drawing/2014/main" id="{490E0363-A668-8403-101C-E3B1CFB72A5A}"/>
              </a:ext>
            </a:extLst>
          </p:cNvPr>
          <p:cNvCxnSpPr>
            <a:cxnSpLocks/>
          </p:cNvCxnSpPr>
          <p:nvPr/>
        </p:nvCxnSpPr>
        <p:spPr>
          <a:xfrm flipV="1">
            <a:off x="3899600" y="2417762"/>
            <a:ext cx="3888139" cy="1509711"/>
          </a:xfrm>
          <a:prstGeom prst="line">
            <a:avLst/>
          </a:prstGeom>
          <a:ln>
            <a:solidFill>
              <a:schemeClr val="accent4">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5" name="矩形: 圓角 14">
            <a:extLst>
              <a:ext uri="{FF2B5EF4-FFF2-40B4-BE49-F238E27FC236}">
                <a16:creationId xmlns:a16="http://schemas.microsoft.com/office/drawing/2014/main" id="{1945839A-AD03-832F-9718-5469DE8A4BE7}"/>
              </a:ext>
            </a:extLst>
          </p:cNvPr>
          <p:cNvSpPr/>
          <p:nvPr/>
        </p:nvSpPr>
        <p:spPr>
          <a:xfrm>
            <a:off x="9201149" y="1711325"/>
            <a:ext cx="1952625"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重新計算質心</a:t>
            </a:r>
          </a:p>
        </p:txBody>
      </p:sp>
      <p:sp>
        <p:nvSpPr>
          <p:cNvPr id="32" name="流程圖: 接點 31">
            <a:extLst>
              <a:ext uri="{FF2B5EF4-FFF2-40B4-BE49-F238E27FC236}">
                <a16:creationId xmlns:a16="http://schemas.microsoft.com/office/drawing/2014/main" id="{385A1000-7272-F104-8559-A54D2E4BF1E2}"/>
              </a:ext>
            </a:extLst>
          </p:cNvPr>
          <p:cNvSpPr/>
          <p:nvPr/>
        </p:nvSpPr>
        <p:spPr>
          <a:xfrm>
            <a:off x="6038848" y="3679008"/>
            <a:ext cx="219075" cy="219075"/>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3" name="流程圖: 接點 32">
            <a:extLst>
              <a:ext uri="{FF2B5EF4-FFF2-40B4-BE49-F238E27FC236}">
                <a16:creationId xmlns:a16="http://schemas.microsoft.com/office/drawing/2014/main" id="{B9E0ECAB-2B47-0B7A-643B-57AF65EEC53C}"/>
              </a:ext>
            </a:extLst>
          </p:cNvPr>
          <p:cNvSpPr/>
          <p:nvPr/>
        </p:nvSpPr>
        <p:spPr>
          <a:xfrm>
            <a:off x="5579361" y="2555070"/>
            <a:ext cx="219075" cy="219075"/>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6" name="加號 35">
            <a:extLst>
              <a:ext uri="{FF2B5EF4-FFF2-40B4-BE49-F238E27FC236}">
                <a16:creationId xmlns:a16="http://schemas.microsoft.com/office/drawing/2014/main" id="{0A5ABEF1-B792-2279-6F7F-659F1F5C68D4}"/>
              </a:ext>
            </a:extLst>
          </p:cNvPr>
          <p:cNvSpPr/>
          <p:nvPr/>
        </p:nvSpPr>
        <p:spPr>
          <a:xfrm>
            <a:off x="6650922" y="2149859"/>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7" name="矩形: 圓角 36">
            <a:extLst>
              <a:ext uri="{FF2B5EF4-FFF2-40B4-BE49-F238E27FC236}">
                <a16:creationId xmlns:a16="http://schemas.microsoft.com/office/drawing/2014/main" id="{10956DDB-CFDB-8CD7-AA0E-6C1DC7139BC8}"/>
              </a:ext>
            </a:extLst>
          </p:cNvPr>
          <p:cNvSpPr/>
          <p:nvPr/>
        </p:nvSpPr>
        <p:spPr>
          <a:xfrm>
            <a:off x="9201149" y="2402443"/>
            <a:ext cx="1952625"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計算中垂線</a:t>
            </a:r>
          </a:p>
        </p:txBody>
      </p:sp>
      <p:sp>
        <p:nvSpPr>
          <p:cNvPr id="38" name="矩形: 圓角 37">
            <a:extLst>
              <a:ext uri="{FF2B5EF4-FFF2-40B4-BE49-F238E27FC236}">
                <a16:creationId xmlns:a16="http://schemas.microsoft.com/office/drawing/2014/main" id="{DC3525BA-5499-2B47-2ED4-024E4E40DD26}"/>
              </a:ext>
            </a:extLst>
          </p:cNvPr>
          <p:cNvSpPr/>
          <p:nvPr/>
        </p:nvSpPr>
        <p:spPr>
          <a:xfrm>
            <a:off x="9201149" y="3095376"/>
            <a:ext cx="1952625"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同側標註</a:t>
            </a:r>
          </a:p>
        </p:txBody>
      </p:sp>
      <p:sp>
        <p:nvSpPr>
          <p:cNvPr id="39" name="加號 38">
            <a:extLst>
              <a:ext uri="{FF2B5EF4-FFF2-40B4-BE49-F238E27FC236}">
                <a16:creationId xmlns:a16="http://schemas.microsoft.com/office/drawing/2014/main" id="{EE1C0388-ABE6-804F-4DA9-B9F779E6A2F7}"/>
              </a:ext>
            </a:extLst>
          </p:cNvPr>
          <p:cNvSpPr/>
          <p:nvPr/>
        </p:nvSpPr>
        <p:spPr>
          <a:xfrm>
            <a:off x="4855766" y="2881333"/>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0" name="文字方塊 39">
            <a:extLst>
              <a:ext uri="{FF2B5EF4-FFF2-40B4-BE49-F238E27FC236}">
                <a16:creationId xmlns:a16="http://schemas.microsoft.com/office/drawing/2014/main" id="{BE353DDC-149E-B88B-C8D3-BCA52084DC5B}"/>
              </a:ext>
            </a:extLst>
          </p:cNvPr>
          <p:cNvSpPr txBox="1"/>
          <p:nvPr/>
        </p:nvSpPr>
        <p:spPr>
          <a:xfrm>
            <a:off x="1322667" y="1526659"/>
            <a:ext cx="65755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iter2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1" name="文字方塊 40">
            <a:extLst>
              <a:ext uri="{FF2B5EF4-FFF2-40B4-BE49-F238E27FC236}">
                <a16:creationId xmlns:a16="http://schemas.microsoft.com/office/drawing/2014/main" id="{9AC50D5E-1A69-0F63-15E6-EFEBA5A701CE}"/>
              </a:ext>
            </a:extLst>
          </p:cNvPr>
          <p:cNvSpPr txBox="1"/>
          <p:nvPr/>
        </p:nvSpPr>
        <p:spPr>
          <a:xfrm>
            <a:off x="1322667" y="1895991"/>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K</a:t>
            </a:r>
            <a:r>
              <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pic>
        <p:nvPicPr>
          <p:cNvPr id="42" name="Picture 2" descr="K-Means">
            <a:extLst>
              <a:ext uri="{FF2B5EF4-FFF2-40B4-BE49-F238E27FC236}">
                <a16:creationId xmlns:a16="http://schemas.microsoft.com/office/drawing/2014/main" id="{EABA21E0-8A17-F68C-CB8A-B690B2E4D2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8445" y="3609975"/>
            <a:ext cx="3036387" cy="1413680"/>
          </a:xfrm>
          <a:prstGeom prst="rect">
            <a:avLst/>
          </a:prstGeom>
          <a:noFill/>
          <a:extLst>
            <a:ext uri="{909E8E84-426E-40DD-AFC4-6F175D3DCCD1}">
              <a14:hiddenFill xmlns:a14="http://schemas.microsoft.com/office/drawing/2010/main">
                <a:solidFill>
                  <a:srgbClr val="FFFFFF"/>
                </a:solidFill>
              </a14:hiddenFill>
            </a:ext>
          </a:extLst>
        </p:spPr>
      </p:pic>
      <p:sp>
        <p:nvSpPr>
          <p:cNvPr id="43" name="文字方塊 42">
            <a:extLst>
              <a:ext uri="{FF2B5EF4-FFF2-40B4-BE49-F238E27FC236}">
                <a16:creationId xmlns:a16="http://schemas.microsoft.com/office/drawing/2014/main" id="{A6B544BB-3149-1528-E736-14FF16347387}"/>
              </a:ext>
            </a:extLst>
          </p:cNvPr>
          <p:cNvSpPr txBox="1"/>
          <p:nvPr/>
        </p:nvSpPr>
        <p:spPr>
          <a:xfrm>
            <a:off x="445062" y="2881333"/>
            <a:ext cx="2487330" cy="2677656"/>
          </a:xfrm>
          <a:prstGeom prst="rect">
            <a:avLst/>
          </a:prstGeom>
          <a:noFill/>
          <a:ln>
            <a:solidFill>
              <a:srgbClr val="AA914A"/>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由觀察值中指定</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群的中 心值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(cluster seed)</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，以</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個中心值為中心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開始將觀察樣本值中與中 心值較接近者納入各群中</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依各觀察值到各群中心值 之距離遠近重新計算出各 集群之集結係數，再試著 移動中心值之位置，並重 新計算集結係數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4.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直到中心點及各群之樣本 不能再移動為止</a:t>
            </a:r>
          </a:p>
        </p:txBody>
      </p:sp>
    </p:spTree>
    <p:extLst>
      <p:ext uri="{BB962C8B-B14F-4D97-AF65-F5344CB8AC3E}">
        <p14:creationId xmlns:p14="http://schemas.microsoft.com/office/powerpoint/2010/main" val="85398238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K-means</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圓角 3">
            <a:extLst>
              <a:ext uri="{FF2B5EF4-FFF2-40B4-BE49-F238E27FC236}">
                <a16:creationId xmlns:a16="http://schemas.microsoft.com/office/drawing/2014/main" id="{594F4D40-6B1A-A41D-738A-167AC9E11A10}"/>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 means</a:t>
            </a:r>
          </a:p>
        </p:txBody>
      </p:sp>
      <p:pic>
        <p:nvPicPr>
          <p:cNvPr id="5" name="圖片 4">
            <a:extLst>
              <a:ext uri="{FF2B5EF4-FFF2-40B4-BE49-F238E27FC236}">
                <a16:creationId xmlns:a16="http://schemas.microsoft.com/office/drawing/2014/main" id="{897027D9-BF04-DA11-FD1C-6D4689A55660}"/>
              </a:ext>
            </a:extLst>
          </p:cNvPr>
          <p:cNvPicPr>
            <a:picLocks noChangeAspect="1"/>
          </p:cNvPicPr>
          <p:nvPr/>
        </p:nvPicPr>
        <p:blipFill>
          <a:blip r:embed="rId3"/>
          <a:stretch>
            <a:fillRect/>
          </a:stretch>
        </p:blipFill>
        <p:spPr>
          <a:xfrm>
            <a:off x="2867679" y="1711325"/>
            <a:ext cx="6456641" cy="3821091"/>
          </a:xfrm>
          <a:prstGeom prst="rect">
            <a:avLst/>
          </a:prstGeom>
        </p:spPr>
      </p:pic>
      <p:sp>
        <p:nvSpPr>
          <p:cNvPr id="6" name="矩形 5">
            <a:extLst>
              <a:ext uri="{FF2B5EF4-FFF2-40B4-BE49-F238E27FC236}">
                <a16:creationId xmlns:a16="http://schemas.microsoft.com/office/drawing/2014/main" id="{1FBC2767-C0B0-FCF1-7605-D9B93E070DA7}"/>
              </a:ext>
            </a:extLst>
          </p:cNvPr>
          <p:cNvSpPr/>
          <p:nvPr/>
        </p:nvSpPr>
        <p:spPr>
          <a:xfrm>
            <a:off x="3656337" y="1768219"/>
            <a:ext cx="4943475" cy="3232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B5A96D28-9E35-E9FF-DA65-E9B0CE8889A7}"/>
              </a:ext>
            </a:extLst>
          </p:cNvPr>
          <p:cNvSpPr/>
          <p:nvPr/>
        </p:nvSpPr>
        <p:spPr>
          <a:xfrm>
            <a:off x="3857625" y="330517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BDAA0035-710C-44B5-42C9-F0B10AC0BE63}"/>
              </a:ext>
            </a:extLst>
          </p:cNvPr>
          <p:cNvSpPr/>
          <p:nvPr/>
        </p:nvSpPr>
        <p:spPr>
          <a:xfrm>
            <a:off x="4248150" y="362187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 name="加號 11">
            <a:extLst>
              <a:ext uri="{FF2B5EF4-FFF2-40B4-BE49-F238E27FC236}">
                <a16:creationId xmlns:a16="http://schemas.microsoft.com/office/drawing/2014/main" id="{9DAE0FA4-59F0-C3DA-F19D-91105F821BB6}"/>
              </a:ext>
            </a:extLst>
          </p:cNvPr>
          <p:cNvSpPr/>
          <p:nvPr/>
        </p:nvSpPr>
        <p:spPr>
          <a:xfrm>
            <a:off x="4999971" y="370759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加號 16">
            <a:extLst>
              <a:ext uri="{FF2B5EF4-FFF2-40B4-BE49-F238E27FC236}">
                <a16:creationId xmlns:a16="http://schemas.microsoft.com/office/drawing/2014/main" id="{2EFD2A22-5A62-B6CE-08EE-8654B1BF6D60}"/>
              </a:ext>
            </a:extLst>
          </p:cNvPr>
          <p:cNvSpPr/>
          <p:nvPr/>
        </p:nvSpPr>
        <p:spPr>
          <a:xfrm>
            <a:off x="4855766" y="2881333"/>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8" name="加號 17">
            <a:extLst>
              <a:ext uri="{FF2B5EF4-FFF2-40B4-BE49-F238E27FC236}">
                <a16:creationId xmlns:a16="http://schemas.microsoft.com/office/drawing/2014/main" id="{59F78706-EAAA-02D2-679A-A36D44E009CB}"/>
              </a:ext>
            </a:extLst>
          </p:cNvPr>
          <p:cNvSpPr/>
          <p:nvPr/>
        </p:nvSpPr>
        <p:spPr>
          <a:xfrm>
            <a:off x="6220992" y="3033733"/>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加號 18">
            <a:extLst>
              <a:ext uri="{FF2B5EF4-FFF2-40B4-BE49-F238E27FC236}">
                <a16:creationId xmlns:a16="http://schemas.microsoft.com/office/drawing/2014/main" id="{62D35B26-8218-F247-3CF5-41F74010F5B6}"/>
              </a:ext>
            </a:extLst>
          </p:cNvPr>
          <p:cNvSpPr/>
          <p:nvPr/>
        </p:nvSpPr>
        <p:spPr>
          <a:xfrm>
            <a:off x="5536499" y="280352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加號 21">
            <a:extLst>
              <a:ext uri="{FF2B5EF4-FFF2-40B4-BE49-F238E27FC236}">
                <a16:creationId xmlns:a16="http://schemas.microsoft.com/office/drawing/2014/main" id="{AE07E455-5B72-68E2-5DCC-2B7DAF5261A5}"/>
              </a:ext>
            </a:extLst>
          </p:cNvPr>
          <p:cNvSpPr/>
          <p:nvPr/>
        </p:nvSpPr>
        <p:spPr>
          <a:xfrm>
            <a:off x="5751792" y="420052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3" name="加號 22">
            <a:extLst>
              <a:ext uri="{FF2B5EF4-FFF2-40B4-BE49-F238E27FC236}">
                <a16:creationId xmlns:a16="http://schemas.microsoft.com/office/drawing/2014/main" id="{51D5A2A4-9081-93FB-55C6-10164DB5A174}"/>
              </a:ext>
            </a:extLst>
          </p:cNvPr>
          <p:cNvSpPr/>
          <p:nvPr/>
        </p:nvSpPr>
        <p:spPr>
          <a:xfrm>
            <a:off x="6153152" y="403144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4" name="加號 23">
            <a:extLst>
              <a:ext uri="{FF2B5EF4-FFF2-40B4-BE49-F238E27FC236}">
                <a16:creationId xmlns:a16="http://schemas.microsoft.com/office/drawing/2014/main" id="{FE0A8CE7-9819-29D0-3BD3-756EC2123904}"/>
              </a:ext>
            </a:extLst>
          </p:cNvPr>
          <p:cNvSpPr/>
          <p:nvPr/>
        </p:nvSpPr>
        <p:spPr>
          <a:xfrm>
            <a:off x="5523845" y="361789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加號 24">
            <a:extLst>
              <a:ext uri="{FF2B5EF4-FFF2-40B4-BE49-F238E27FC236}">
                <a16:creationId xmlns:a16="http://schemas.microsoft.com/office/drawing/2014/main" id="{51741B2D-D34C-CF0A-C940-63B24E59CC78}"/>
              </a:ext>
            </a:extLst>
          </p:cNvPr>
          <p:cNvSpPr/>
          <p:nvPr/>
        </p:nvSpPr>
        <p:spPr>
          <a:xfrm>
            <a:off x="5952144" y="2220129"/>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6" name="加號 25">
            <a:extLst>
              <a:ext uri="{FF2B5EF4-FFF2-40B4-BE49-F238E27FC236}">
                <a16:creationId xmlns:a16="http://schemas.microsoft.com/office/drawing/2014/main" id="{C33BBB5F-F565-32B9-1A8E-EB7822EE176D}"/>
              </a:ext>
            </a:extLst>
          </p:cNvPr>
          <p:cNvSpPr/>
          <p:nvPr/>
        </p:nvSpPr>
        <p:spPr>
          <a:xfrm>
            <a:off x="6618894" y="1768219"/>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加號 27">
            <a:extLst>
              <a:ext uri="{FF2B5EF4-FFF2-40B4-BE49-F238E27FC236}">
                <a16:creationId xmlns:a16="http://schemas.microsoft.com/office/drawing/2014/main" id="{9F3EE67E-EFC6-3058-1CF6-8C0F71D475B0}"/>
              </a:ext>
            </a:extLst>
          </p:cNvPr>
          <p:cNvSpPr/>
          <p:nvPr/>
        </p:nvSpPr>
        <p:spPr>
          <a:xfrm>
            <a:off x="6983645" y="292019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加號 28">
            <a:extLst>
              <a:ext uri="{FF2B5EF4-FFF2-40B4-BE49-F238E27FC236}">
                <a16:creationId xmlns:a16="http://schemas.microsoft.com/office/drawing/2014/main" id="{4EBB94D3-0786-A225-03B1-64E36B382A66}"/>
              </a:ext>
            </a:extLst>
          </p:cNvPr>
          <p:cNvSpPr/>
          <p:nvPr/>
        </p:nvSpPr>
        <p:spPr>
          <a:xfrm>
            <a:off x="5289831" y="2512208"/>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14" name="直線接點 13">
            <a:extLst>
              <a:ext uri="{FF2B5EF4-FFF2-40B4-BE49-F238E27FC236}">
                <a16:creationId xmlns:a16="http://schemas.microsoft.com/office/drawing/2014/main" id="{490E0363-A668-8403-101C-E3B1CFB72A5A}"/>
              </a:ext>
            </a:extLst>
          </p:cNvPr>
          <p:cNvCxnSpPr>
            <a:cxnSpLocks/>
          </p:cNvCxnSpPr>
          <p:nvPr/>
        </p:nvCxnSpPr>
        <p:spPr>
          <a:xfrm flipV="1">
            <a:off x="3899600" y="2417762"/>
            <a:ext cx="3888139" cy="1509711"/>
          </a:xfrm>
          <a:prstGeom prst="line">
            <a:avLst/>
          </a:prstGeom>
          <a:ln>
            <a:solidFill>
              <a:schemeClr val="accent4">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5" name="矩形: 圓角 14">
            <a:extLst>
              <a:ext uri="{FF2B5EF4-FFF2-40B4-BE49-F238E27FC236}">
                <a16:creationId xmlns:a16="http://schemas.microsoft.com/office/drawing/2014/main" id="{1945839A-AD03-832F-9718-5469DE8A4BE7}"/>
              </a:ext>
            </a:extLst>
          </p:cNvPr>
          <p:cNvSpPr/>
          <p:nvPr/>
        </p:nvSpPr>
        <p:spPr>
          <a:xfrm>
            <a:off x="9201149" y="1711325"/>
            <a:ext cx="1952625"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重新計算質心</a:t>
            </a:r>
          </a:p>
        </p:txBody>
      </p:sp>
      <p:sp>
        <p:nvSpPr>
          <p:cNvPr id="32" name="流程圖: 接點 31">
            <a:extLst>
              <a:ext uri="{FF2B5EF4-FFF2-40B4-BE49-F238E27FC236}">
                <a16:creationId xmlns:a16="http://schemas.microsoft.com/office/drawing/2014/main" id="{385A1000-7272-F104-8559-A54D2E4BF1E2}"/>
              </a:ext>
            </a:extLst>
          </p:cNvPr>
          <p:cNvSpPr/>
          <p:nvPr/>
        </p:nvSpPr>
        <p:spPr>
          <a:xfrm>
            <a:off x="6038848" y="3679008"/>
            <a:ext cx="219075" cy="219075"/>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3" name="流程圖: 接點 32">
            <a:extLst>
              <a:ext uri="{FF2B5EF4-FFF2-40B4-BE49-F238E27FC236}">
                <a16:creationId xmlns:a16="http://schemas.microsoft.com/office/drawing/2014/main" id="{B9E0ECAB-2B47-0B7A-643B-57AF65EEC53C}"/>
              </a:ext>
            </a:extLst>
          </p:cNvPr>
          <p:cNvSpPr/>
          <p:nvPr/>
        </p:nvSpPr>
        <p:spPr>
          <a:xfrm>
            <a:off x="5579361" y="2555070"/>
            <a:ext cx="219075" cy="219075"/>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6" name="加號 35">
            <a:extLst>
              <a:ext uri="{FF2B5EF4-FFF2-40B4-BE49-F238E27FC236}">
                <a16:creationId xmlns:a16="http://schemas.microsoft.com/office/drawing/2014/main" id="{0A5ABEF1-B792-2279-6F7F-659F1F5C68D4}"/>
              </a:ext>
            </a:extLst>
          </p:cNvPr>
          <p:cNvSpPr/>
          <p:nvPr/>
        </p:nvSpPr>
        <p:spPr>
          <a:xfrm>
            <a:off x="6650922" y="2149859"/>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 name="加號 1">
            <a:extLst>
              <a:ext uri="{FF2B5EF4-FFF2-40B4-BE49-F238E27FC236}">
                <a16:creationId xmlns:a16="http://schemas.microsoft.com/office/drawing/2014/main" id="{5BE0AD4A-1F03-4F31-132D-77C7684EF063}"/>
              </a:ext>
            </a:extLst>
          </p:cNvPr>
          <p:cNvSpPr/>
          <p:nvPr/>
        </p:nvSpPr>
        <p:spPr>
          <a:xfrm>
            <a:off x="4761846" y="322499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8" name="直線單箭頭接點 7">
            <a:extLst>
              <a:ext uri="{FF2B5EF4-FFF2-40B4-BE49-F238E27FC236}">
                <a16:creationId xmlns:a16="http://schemas.microsoft.com/office/drawing/2014/main" id="{E4E3A9D3-92E2-C3E8-2397-A5AD022DBB0F}"/>
              </a:ext>
            </a:extLst>
          </p:cNvPr>
          <p:cNvCxnSpPr>
            <a:cxnSpLocks/>
          </p:cNvCxnSpPr>
          <p:nvPr/>
        </p:nvCxnSpPr>
        <p:spPr>
          <a:xfrm flipH="1">
            <a:off x="5421202" y="2781268"/>
            <a:ext cx="131388" cy="1746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流程圖: 接點 15">
            <a:extLst>
              <a:ext uri="{FF2B5EF4-FFF2-40B4-BE49-F238E27FC236}">
                <a16:creationId xmlns:a16="http://schemas.microsoft.com/office/drawing/2014/main" id="{128E540C-C958-44C9-352C-1CC88FB4626F}"/>
              </a:ext>
            </a:extLst>
          </p:cNvPr>
          <p:cNvSpPr/>
          <p:nvPr/>
        </p:nvSpPr>
        <p:spPr>
          <a:xfrm>
            <a:off x="5237115" y="2942676"/>
            <a:ext cx="219075" cy="219075"/>
          </a:xfrm>
          <a:prstGeom prst="flowChartConnecto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0" name="直線單箭頭接點 19">
            <a:extLst>
              <a:ext uri="{FF2B5EF4-FFF2-40B4-BE49-F238E27FC236}">
                <a16:creationId xmlns:a16="http://schemas.microsoft.com/office/drawing/2014/main" id="{923FAC8F-4B03-3680-7FC3-2C0006B715FB}"/>
              </a:ext>
            </a:extLst>
          </p:cNvPr>
          <p:cNvCxnSpPr>
            <a:cxnSpLocks/>
          </p:cNvCxnSpPr>
          <p:nvPr/>
        </p:nvCxnSpPr>
        <p:spPr>
          <a:xfrm flipH="1">
            <a:off x="5602919" y="3840290"/>
            <a:ext cx="359624" cy="1442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流程圖: 接點 26">
            <a:extLst>
              <a:ext uri="{FF2B5EF4-FFF2-40B4-BE49-F238E27FC236}">
                <a16:creationId xmlns:a16="http://schemas.microsoft.com/office/drawing/2014/main" id="{5E1E4D9D-B9BA-1BE0-F585-4E6D3C4B2750}"/>
              </a:ext>
            </a:extLst>
          </p:cNvPr>
          <p:cNvSpPr/>
          <p:nvPr/>
        </p:nvSpPr>
        <p:spPr>
          <a:xfrm>
            <a:off x="5330674" y="3895744"/>
            <a:ext cx="219075" cy="219075"/>
          </a:xfrm>
          <a:prstGeom prst="flowChartConnector">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1" name="文字方塊 30">
            <a:extLst>
              <a:ext uri="{FF2B5EF4-FFF2-40B4-BE49-F238E27FC236}">
                <a16:creationId xmlns:a16="http://schemas.microsoft.com/office/drawing/2014/main" id="{6B79479E-F20F-8528-98C0-E6717A56E512}"/>
              </a:ext>
            </a:extLst>
          </p:cNvPr>
          <p:cNvSpPr txBox="1"/>
          <p:nvPr/>
        </p:nvSpPr>
        <p:spPr>
          <a:xfrm>
            <a:off x="1322667" y="1526659"/>
            <a:ext cx="65755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iter2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4" name="文字方塊 33">
            <a:extLst>
              <a:ext uri="{FF2B5EF4-FFF2-40B4-BE49-F238E27FC236}">
                <a16:creationId xmlns:a16="http://schemas.microsoft.com/office/drawing/2014/main" id="{AB4DC4B6-CF45-B9F9-625E-58B622E89774}"/>
              </a:ext>
            </a:extLst>
          </p:cNvPr>
          <p:cNvSpPr txBox="1"/>
          <p:nvPr/>
        </p:nvSpPr>
        <p:spPr>
          <a:xfrm>
            <a:off x="1322667" y="1895991"/>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K</a:t>
            </a:r>
            <a:r>
              <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pic>
        <p:nvPicPr>
          <p:cNvPr id="35" name="Picture 2" descr="K-Means">
            <a:extLst>
              <a:ext uri="{FF2B5EF4-FFF2-40B4-BE49-F238E27FC236}">
                <a16:creationId xmlns:a16="http://schemas.microsoft.com/office/drawing/2014/main" id="{1A9A882D-677F-B177-0601-A0F7E0BFCA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8445" y="3609975"/>
            <a:ext cx="3036387" cy="1413680"/>
          </a:xfrm>
          <a:prstGeom prst="rect">
            <a:avLst/>
          </a:prstGeom>
          <a:noFill/>
          <a:extLst>
            <a:ext uri="{909E8E84-426E-40DD-AFC4-6F175D3DCCD1}">
              <a14:hiddenFill xmlns:a14="http://schemas.microsoft.com/office/drawing/2010/main">
                <a:solidFill>
                  <a:srgbClr val="FFFFFF"/>
                </a:solidFill>
              </a14:hiddenFill>
            </a:ext>
          </a:extLst>
        </p:spPr>
      </p:pic>
      <p:sp>
        <p:nvSpPr>
          <p:cNvPr id="39" name="文字方塊 38">
            <a:extLst>
              <a:ext uri="{FF2B5EF4-FFF2-40B4-BE49-F238E27FC236}">
                <a16:creationId xmlns:a16="http://schemas.microsoft.com/office/drawing/2014/main" id="{8516F578-FE63-EAD5-7EDC-DC9AA22787F5}"/>
              </a:ext>
            </a:extLst>
          </p:cNvPr>
          <p:cNvSpPr txBox="1"/>
          <p:nvPr/>
        </p:nvSpPr>
        <p:spPr>
          <a:xfrm>
            <a:off x="445062" y="2881333"/>
            <a:ext cx="2487330" cy="2677656"/>
          </a:xfrm>
          <a:prstGeom prst="rect">
            <a:avLst/>
          </a:prstGeom>
          <a:noFill/>
          <a:ln>
            <a:solidFill>
              <a:srgbClr val="AA914A"/>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由觀察值中指定</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群的中 心值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(cluster seed)</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，以</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個中心值為中心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開始將觀察樣本值中與中 心值較接近者納入各群中</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依各觀察值到各群中心值 之距離遠近重新計算出各 集群之集結係數，再試著 移動中心值之位置，並重 新計算集結係數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4.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直到中心點及各群之樣本 不能再移動為止</a:t>
            </a:r>
          </a:p>
        </p:txBody>
      </p:sp>
    </p:spTree>
    <p:extLst>
      <p:ext uri="{BB962C8B-B14F-4D97-AF65-F5344CB8AC3E}">
        <p14:creationId xmlns:p14="http://schemas.microsoft.com/office/powerpoint/2010/main" val="27752740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K-means</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圓角 3">
            <a:extLst>
              <a:ext uri="{FF2B5EF4-FFF2-40B4-BE49-F238E27FC236}">
                <a16:creationId xmlns:a16="http://schemas.microsoft.com/office/drawing/2014/main" id="{594F4D40-6B1A-A41D-738A-167AC9E11A10}"/>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 means</a:t>
            </a:r>
          </a:p>
        </p:txBody>
      </p:sp>
      <p:pic>
        <p:nvPicPr>
          <p:cNvPr id="5" name="圖片 4">
            <a:extLst>
              <a:ext uri="{FF2B5EF4-FFF2-40B4-BE49-F238E27FC236}">
                <a16:creationId xmlns:a16="http://schemas.microsoft.com/office/drawing/2014/main" id="{897027D9-BF04-DA11-FD1C-6D4689A55660}"/>
              </a:ext>
            </a:extLst>
          </p:cNvPr>
          <p:cNvPicPr>
            <a:picLocks noChangeAspect="1"/>
          </p:cNvPicPr>
          <p:nvPr/>
        </p:nvPicPr>
        <p:blipFill>
          <a:blip r:embed="rId3"/>
          <a:stretch>
            <a:fillRect/>
          </a:stretch>
        </p:blipFill>
        <p:spPr>
          <a:xfrm>
            <a:off x="2867679" y="1711325"/>
            <a:ext cx="6456641" cy="3821091"/>
          </a:xfrm>
          <a:prstGeom prst="rect">
            <a:avLst/>
          </a:prstGeom>
        </p:spPr>
      </p:pic>
      <p:sp>
        <p:nvSpPr>
          <p:cNvPr id="6" name="矩形 5">
            <a:extLst>
              <a:ext uri="{FF2B5EF4-FFF2-40B4-BE49-F238E27FC236}">
                <a16:creationId xmlns:a16="http://schemas.microsoft.com/office/drawing/2014/main" id="{1FBC2767-C0B0-FCF1-7605-D9B93E070DA7}"/>
              </a:ext>
            </a:extLst>
          </p:cNvPr>
          <p:cNvSpPr/>
          <p:nvPr/>
        </p:nvSpPr>
        <p:spPr>
          <a:xfrm>
            <a:off x="3656337" y="1768219"/>
            <a:ext cx="4943475" cy="3232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B5A96D28-9E35-E9FF-DA65-E9B0CE8889A7}"/>
              </a:ext>
            </a:extLst>
          </p:cNvPr>
          <p:cNvSpPr/>
          <p:nvPr/>
        </p:nvSpPr>
        <p:spPr>
          <a:xfrm>
            <a:off x="3857625" y="330517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BDAA0035-710C-44B5-42C9-F0B10AC0BE63}"/>
              </a:ext>
            </a:extLst>
          </p:cNvPr>
          <p:cNvSpPr/>
          <p:nvPr/>
        </p:nvSpPr>
        <p:spPr>
          <a:xfrm>
            <a:off x="4248150" y="362187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 name="加號 11">
            <a:extLst>
              <a:ext uri="{FF2B5EF4-FFF2-40B4-BE49-F238E27FC236}">
                <a16:creationId xmlns:a16="http://schemas.microsoft.com/office/drawing/2014/main" id="{9DAE0FA4-59F0-C3DA-F19D-91105F821BB6}"/>
              </a:ext>
            </a:extLst>
          </p:cNvPr>
          <p:cNvSpPr/>
          <p:nvPr/>
        </p:nvSpPr>
        <p:spPr>
          <a:xfrm>
            <a:off x="4999971" y="370759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加號 16">
            <a:extLst>
              <a:ext uri="{FF2B5EF4-FFF2-40B4-BE49-F238E27FC236}">
                <a16:creationId xmlns:a16="http://schemas.microsoft.com/office/drawing/2014/main" id="{2EFD2A22-5A62-B6CE-08EE-8654B1BF6D60}"/>
              </a:ext>
            </a:extLst>
          </p:cNvPr>
          <p:cNvSpPr/>
          <p:nvPr/>
        </p:nvSpPr>
        <p:spPr>
          <a:xfrm>
            <a:off x="4855766" y="2881333"/>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8" name="加號 17">
            <a:extLst>
              <a:ext uri="{FF2B5EF4-FFF2-40B4-BE49-F238E27FC236}">
                <a16:creationId xmlns:a16="http://schemas.microsoft.com/office/drawing/2014/main" id="{59F78706-EAAA-02D2-679A-A36D44E009CB}"/>
              </a:ext>
            </a:extLst>
          </p:cNvPr>
          <p:cNvSpPr/>
          <p:nvPr/>
        </p:nvSpPr>
        <p:spPr>
          <a:xfrm>
            <a:off x="6220992" y="3033733"/>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加號 18">
            <a:extLst>
              <a:ext uri="{FF2B5EF4-FFF2-40B4-BE49-F238E27FC236}">
                <a16:creationId xmlns:a16="http://schemas.microsoft.com/office/drawing/2014/main" id="{62D35B26-8218-F247-3CF5-41F74010F5B6}"/>
              </a:ext>
            </a:extLst>
          </p:cNvPr>
          <p:cNvSpPr/>
          <p:nvPr/>
        </p:nvSpPr>
        <p:spPr>
          <a:xfrm>
            <a:off x="5536499" y="280352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加號 21">
            <a:extLst>
              <a:ext uri="{FF2B5EF4-FFF2-40B4-BE49-F238E27FC236}">
                <a16:creationId xmlns:a16="http://schemas.microsoft.com/office/drawing/2014/main" id="{AE07E455-5B72-68E2-5DCC-2B7DAF5261A5}"/>
              </a:ext>
            </a:extLst>
          </p:cNvPr>
          <p:cNvSpPr/>
          <p:nvPr/>
        </p:nvSpPr>
        <p:spPr>
          <a:xfrm>
            <a:off x="5751792" y="420052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3" name="加號 22">
            <a:extLst>
              <a:ext uri="{FF2B5EF4-FFF2-40B4-BE49-F238E27FC236}">
                <a16:creationId xmlns:a16="http://schemas.microsoft.com/office/drawing/2014/main" id="{51D5A2A4-9081-93FB-55C6-10164DB5A174}"/>
              </a:ext>
            </a:extLst>
          </p:cNvPr>
          <p:cNvSpPr/>
          <p:nvPr/>
        </p:nvSpPr>
        <p:spPr>
          <a:xfrm>
            <a:off x="6153152" y="403144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4" name="加號 23">
            <a:extLst>
              <a:ext uri="{FF2B5EF4-FFF2-40B4-BE49-F238E27FC236}">
                <a16:creationId xmlns:a16="http://schemas.microsoft.com/office/drawing/2014/main" id="{FE0A8CE7-9819-29D0-3BD3-756EC2123904}"/>
              </a:ext>
            </a:extLst>
          </p:cNvPr>
          <p:cNvSpPr/>
          <p:nvPr/>
        </p:nvSpPr>
        <p:spPr>
          <a:xfrm>
            <a:off x="5523845" y="361789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加號 24">
            <a:extLst>
              <a:ext uri="{FF2B5EF4-FFF2-40B4-BE49-F238E27FC236}">
                <a16:creationId xmlns:a16="http://schemas.microsoft.com/office/drawing/2014/main" id="{51741B2D-D34C-CF0A-C940-63B24E59CC78}"/>
              </a:ext>
            </a:extLst>
          </p:cNvPr>
          <p:cNvSpPr/>
          <p:nvPr/>
        </p:nvSpPr>
        <p:spPr>
          <a:xfrm>
            <a:off x="5952144" y="2220129"/>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6" name="加號 25">
            <a:extLst>
              <a:ext uri="{FF2B5EF4-FFF2-40B4-BE49-F238E27FC236}">
                <a16:creationId xmlns:a16="http://schemas.microsoft.com/office/drawing/2014/main" id="{C33BBB5F-F565-32B9-1A8E-EB7822EE176D}"/>
              </a:ext>
            </a:extLst>
          </p:cNvPr>
          <p:cNvSpPr/>
          <p:nvPr/>
        </p:nvSpPr>
        <p:spPr>
          <a:xfrm>
            <a:off x="6618894" y="1768219"/>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加號 27">
            <a:extLst>
              <a:ext uri="{FF2B5EF4-FFF2-40B4-BE49-F238E27FC236}">
                <a16:creationId xmlns:a16="http://schemas.microsoft.com/office/drawing/2014/main" id="{9F3EE67E-EFC6-3058-1CF6-8C0F71D475B0}"/>
              </a:ext>
            </a:extLst>
          </p:cNvPr>
          <p:cNvSpPr/>
          <p:nvPr/>
        </p:nvSpPr>
        <p:spPr>
          <a:xfrm>
            <a:off x="6983645" y="292019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加號 28">
            <a:extLst>
              <a:ext uri="{FF2B5EF4-FFF2-40B4-BE49-F238E27FC236}">
                <a16:creationId xmlns:a16="http://schemas.microsoft.com/office/drawing/2014/main" id="{4EBB94D3-0786-A225-03B1-64E36B382A66}"/>
              </a:ext>
            </a:extLst>
          </p:cNvPr>
          <p:cNvSpPr/>
          <p:nvPr/>
        </p:nvSpPr>
        <p:spPr>
          <a:xfrm>
            <a:off x="5289831" y="2512208"/>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14" name="直線接點 13">
            <a:extLst>
              <a:ext uri="{FF2B5EF4-FFF2-40B4-BE49-F238E27FC236}">
                <a16:creationId xmlns:a16="http://schemas.microsoft.com/office/drawing/2014/main" id="{490E0363-A668-8403-101C-E3B1CFB72A5A}"/>
              </a:ext>
            </a:extLst>
          </p:cNvPr>
          <p:cNvCxnSpPr>
            <a:cxnSpLocks/>
          </p:cNvCxnSpPr>
          <p:nvPr/>
        </p:nvCxnSpPr>
        <p:spPr>
          <a:xfrm flipV="1">
            <a:off x="3631848" y="3261429"/>
            <a:ext cx="4239888" cy="357915"/>
          </a:xfrm>
          <a:prstGeom prst="line">
            <a:avLst/>
          </a:prstGeom>
          <a:ln>
            <a:solidFill>
              <a:schemeClr val="accent4">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5" name="矩形: 圓角 14">
            <a:extLst>
              <a:ext uri="{FF2B5EF4-FFF2-40B4-BE49-F238E27FC236}">
                <a16:creationId xmlns:a16="http://schemas.microsoft.com/office/drawing/2014/main" id="{1945839A-AD03-832F-9718-5469DE8A4BE7}"/>
              </a:ext>
            </a:extLst>
          </p:cNvPr>
          <p:cNvSpPr/>
          <p:nvPr/>
        </p:nvSpPr>
        <p:spPr>
          <a:xfrm>
            <a:off x="9201149" y="1711325"/>
            <a:ext cx="1952625"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重新計算質心</a:t>
            </a:r>
          </a:p>
        </p:txBody>
      </p:sp>
      <p:sp>
        <p:nvSpPr>
          <p:cNvPr id="36" name="加號 35">
            <a:extLst>
              <a:ext uri="{FF2B5EF4-FFF2-40B4-BE49-F238E27FC236}">
                <a16:creationId xmlns:a16="http://schemas.microsoft.com/office/drawing/2014/main" id="{0A5ABEF1-B792-2279-6F7F-659F1F5C68D4}"/>
              </a:ext>
            </a:extLst>
          </p:cNvPr>
          <p:cNvSpPr/>
          <p:nvPr/>
        </p:nvSpPr>
        <p:spPr>
          <a:xfrm>
            <a:off x="6650922" y="2149859"/>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 name="加號 1">
            <a:extLst>
              <a:ext uri="{FF2B5EF4-FFF2-40B4-BE49-F238E27FC236}">
                <a16:creationId xmlns:a16="http://schemas.microsoft.com/office/drawing/2014/main" id="{5BE0AD4A-1F03-4F31-132D-77C7684EF063}"/>
              </a:ext>
            </a:extLst>
          </p:cNvPr>
          <p:cNvSpPr/>
          <p:nvPr/>
        </p:nvSpPr>
        <p:spPr>
          <a:xfrm>
            <a:off x="4761846" y="322499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6" name="流程圖: 接點 15">
            <a:extLst>
              <a:ext uri="{FF2B5EF4-FFF2-40B4-BE49-F238E27FC236}">
                <a16:creationId xmlns:a16="http://schemas.microsoft.com/office/drawing/2014/main" id="{128E540C-C958-44C9-352C-1CC88FB4626F}"/>
              </a:ext>
            </a:extLst>
          </p:cNvPr>
          <p:cNvSpPr/>
          <p:nvPr/>
        </p:nvSpPr>
        <p:spPr>
          <a:xfrm>
            <a:off x="5237115" y="2942676"/>
            <a:ext cx="219075" cy="219075"/>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7" name="流程圖: 接點 26">
            <a:extLst>
              <a:ext uri="{FF2B5EF4-FFF2-40B4-BE49-F238E27FC236}">
                <a16:creationId xmlns:a16="http://schemas.microsoft.com/office/drawing/2014/main" id="{5E1E4D9D-B9BA-1BE0-F585-4E6D3C4B2750}"/>
              </a:ext>
            </a:extLst>
          </p:cNvPr>
          <p:cNvSpPr/>
          <p:nvPr/>
        </p:nvSpPr>
        <p:spPr>
          <a:xfrm>
            <a:off x="5330674" y="3895744"/>
            <a:ext cx="219075" cy="219075"/>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1" name="文字方塊 30">
            <a:extLst>
              <a:ext uri="{FF2B5EF4-FFF2-40B4-BE49-F238E27FC236}">
                <a16:creationId xmlns:a16="http://schemas.microsoft.com/office/drawing/2014/main" id="{6B79479E-F20F-8528-98C0-E6717A56E512}"/>
              </a:ext>
            </a:extLst>
          </p:cNvPr>
          <p:cNvSpPr txBox="1"/>
          <p:nvPr/>
        </p:nvSpPr>
        <p:spPr>
          <a:xfrm>
            <a:off x="1322667" y="1526659"/>
            <a:ext cx="65755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iter3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4" name="矩形: 圓角 33">
            <a:extLst>
              <a:ext uri="{FF2B5EF4-FFF2-40B4-BE49-F238E27FC236}">
                <a16:creationId xmlns:a16="http://schemas.microsoft.com/office/drawing/2014/main" id="{CE0AEFE5-041C-553D-90BA-B442643CF120}"/>
              </a:ext>
            </a:extLst>
          </p:cNvPr>
          <p:cNvSpPr/>
          <p:nvPr/>
        </p:nvSpPr>
        <p:spPr>
          <a:xfrm>
            <a:off x="9201149" y="2402443"/>
            <a:ext cx="1952625"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計算中垂線</a:t>
            </a:r>
          </a:p>
        </p:txBody>
      </p:sp>
      <p:sp>
        <p:nvSpPr>
          <p:cNvPr id="35" name="矩形: 圓角 34">
            <a:extLst>
              <a:ext uri="{FF2B5EF4-FFF2-40B4-BE49-F238E27FC236}">
                <a16:creationId xmlns:a16="http://schemas.microsoft.com/office/drawing/2014/main" id="{25FBD17E-3995-1C94-9847-A7A8C8C44E94}"/>
              </a:ext>
            </a:extLst>
          </p:cNvPr>
          <p:cNvSpPr/>
          <p:nvPr/>
        </p:nvSpPr>
        <p:spPr>
          <a:xfrm>
            <a:off x="9201149" y="3095376"/>
            <a:ext cx="1952625"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同側標註</a:t>
            </a:r>
          </a:p>
        </p:txBody>
      </p:sp>
      <p:sp>
        <p:nvSpPr>
          <p:cNvPr id="37" name="文字方塊 36">
            <a:extLst>
              <a:ext uri="{FF2B5EF4-FFF2-40B4-BE49-F238E27FC236}">
                <a16:creationId xmlns:a16="http://schemas.microsoft.com/office/drawing/2014/main" id="{2EFB49A6-20C2-22C8-F7A4-95E7B864D038}"/>
              </a:ext>
            </a:extLst>
          </p:cNvPr>
          <p:cNvSpPr txBox="1"/>
          <p:nvPr/>
        </p:nvSpPr>
        <p:spPr>
          <a:xfrm>
            <a:off x="1322667" y="1895991"/>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K</a:t>
            </a:r>
            <a:r>
              <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pic>
        <p:nvPicPr>
          <p:cNvPr id="38" name="Picture 2" descr="K-Means">
            <a:extLst>
              <a:ext uri="{FF2B5EF4-FFF2-40B4-BE49-F238E27FC236}">
                <a16:creationId xmlns:a16="http://schemas.microsoft.com/office/drawing/2014/main" id="{F59B0911-D737-28FF-EE84-B8CD99FC6E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8445" y="3609975"/>
            <a:ext cx="3036387" cy="1413680"/>
          </a:xfrm>
          <a:prstGeom prst="rect">
            <a:avLst/>
          </a:prstGeom>
          <a:noFill/>
          <a:extLst>
            <a:ext uri="{909E8E84-426E-40DD-AFC4-6F175D3DCCD1}">
              <a14:hiddenFill xmlns:a14="http://schemas.microsoft.com/office/drawing/2010/main">
                <a:solidFill>
                  <a:srgbClr val="FFFFFF"/>
                </a:solidFill>
              </a14:hiddenFill>
            </a:ext>
          </a:extLst>
        </p:spPr>
      </p:pic>
      <p:sp>
        <p:nvSpPr>
          <p:cNvPr id="39" name="文字方塊 38">
            <a:extLst>
              <a:ext uri="{FF2B5EF4-FFF2-40B4-BE49-F238E27FC236}">
                <a16:creationId xmlns:a16="http://schemas.microsoft.com/office/drawing/2014/main" id="{23501CEF-212F-FC3B-15D7-4C88C10BA53E}"/>
              </a:ext>
            </a:extLst>
          </p:cNvPr>
          <p:cNvSpPr txBox="1"/>
          <p:nvPr/>
        </p:nvSpPr>
        <p:spPr>
          <a:xfrm>
            <a:off x="445062" y="2881333"/>
            <a:ext cx="2487330" cy="2677656"/>
          </a:xfrm>
          <a:prstGeom prst="rect">
            <a:avLst/>
          </a:prstGeom>
          <a:noFill/>
          <a:ln>
            <a:solidFill>
              <a:srgbClr val="AA914A"/>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由觀察值中指定</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群的中 心值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(cluster seed)</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，以</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個中心值為中心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開始將觀察樣本值中與中 心值較接近者納入各群中</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依各觀察值到各群中心值 之距離遠近重新計算出各 集群之集結係數，再試著 移動中心值之位置，並重 新計算集結係數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4.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直到中心點及各群之樣本 不能再移動為止</a:t>
            </a:r>
          </a:p>
        </p:txBody>
      </p:sp>
    </p:spTree>
    <p:extLst>
      <p:ext uri="{BB962C8B-B14F-4D97-AF65-F5344CB8AC3E}">
        <p14:creationId xmlns:p14="http://schemas.microsoft.com/office/powerpoint/2010/main" val="2855174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K-means</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圓角 3">
            <a:extLst>
              <a:ext uri="{FF2B5EF4-FFF2-40B4-BE49-F238E27FC236}">
                <a16:creationId xmlns:a16="http://schemas.microsoft.com/office/drawing/2014/main" id="{594F4D40-6B1A-A41D-738A-167AC9E11A10}"/>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 means</a:t>
            </a:r>
          </a:p>
        </p:txBody>
      </p:sp>
      <p:pic>
        <p:nvPicPr>
          <p:cNvPr id="5" name="圖片 4">
            <a:extLst>
              <a:ext uri="{FF2B5EF4-FFF2-40B4-BE49-F238E27FC236}">
                <a16:creationId xmlns:a16="http://schemas.microsoft.com/office/drawing/2014/main" id="{897027D9-BF04-DA11-FD1C-6D4689A55660}"/>
              </a:ext>
            </a:extLst>
          </p:cNvPr>
          <p:cNvPicPr>
            <a:picLocks noChangeAspect="1"/>
          </p:cNvPicPr>
          <p:nvPr/>
        </p:nvPicPr>
        <p:blipFill>
          <a:blip r:embed="rId3"/>
          <a:stretch>
            <a:fillRect/>
          </a:stretch>
        </p:blipFill>
        <p:spPr>
          <a:xfrm>
            <a:off x="2867679" y="1711325"/>
            <a:ext cx="6456641" cy="3821091"/>
          </a:xfrm>
          <a:prstGeom prst="rect">
            <a:avLst/>
          </a:prstGeom>
        </p:spPr>
      </p:pic>
      <p:sp>
        <p:nvSpPr>
          <p:cNvPr id="6" name="矩形 5">
            <a:extLst>
              <a:ext uri="{FF2B5EF4-FFF2-40B4-BE49-F238E27FC236}">
                <a16:creationId xmlns:a16="http://schemas.microsoft.com/office/drawing/2014/main" id="{1FBC2767-C0B0-FCF1-7605-D9B93E070DA7}"/>
              </a:ext>
            </a:extLst>
          </p:cNvPr>
          <p:cNvSpPr/>
          <p:nvPr/>
        </p:nvSpPr>
        <p:spPr>
          <a:xfrm>
            <a:off x="3656337" y="1768219"/>
            <a:ext cx="4943475" cy="3232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B5A96D28-9E35-E9FF-DA65-E9B0CE8889A7}"/>
              </a:ext>
            </a:extLst>
          </p:cNvPr>
          <p:cNvSpPr/>
          <p:nvPr/>
        </p:nvSpPr>
        <p:spPr>
          <a:xfrm>
            <a:off x="3857625" y="330517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BDAA0035-710C-44B5-42C9-F0B10AC0BE63}"/>
              </a:ext>
            </a:extLst>
          </p:cNvPr>
          <p:cNvSpPr/>
          <p:nvPr/>
        </p:nvSpPr>
        <p:spPr>
          <a:xfrm>
            <a:off x="4248150" y="362187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 name="加號 11">
            <a:extLst>
              <a:ext uri="{FF2B5EF4-FFF2-40B4-BE49-F238E27FC236}">
                <a16:creationId xmlns:a16="http://schemas.microsoft.com/office/drawing/2014/main" id="{9DAE0FA4-59F0-C3DA-F19D-91105F821BB6}"/>
              </a:ext>
            </a:extLst>
          </p:cNvPr>
          <p:cNvSpPr/>
          <p:nvPr/>
        </p:nvSpPr>
        <p:spPr>
          <a:xfrm>
            <a:off x="4999971" y="370759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加號 16">
            <a:extLst>
              <a:ext uri="{FF2B5EF4-FFF2-40B4-BE49-F238E27FC236}">
                <a16:creationId xmlns:a16="http://schemas.microsoft.com/office/drawing/2014/main" id="{2EFD2A22-5A62-B6CE-08EE-8654B1BF6D60}"/>
              </a:ext>
            </a:extLst>
          </p:cNvPr>
          <p:cNvSpPr/>
          <p:nvPr/>
        </p:nvSpPr>
        <p:spPr>
          <a:xfrm>
            <a:off x="4855766" y="2881333"/>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8" name="加號 17">
            <a:extLst>
              <a:ext uri="{FF2B5EF4-FFF2-40B4-BE49-F238E27FC236}">
                <a16:creationId xmlns:a16="http://schemas.microsoft.com/office/drawing/2014/main" id="{59F78706-EAAA-02D2-679A-A36D44E009CB}"/>
              </a:ext>
            </a:extLst>
          </p:cNvPr>
          <p:cNvSpPr/>
          <p:nvPr/>
        </p:nvSpPr>
        <p:spPr>
          <a:xfrm>
            <a:off x="6220992" y="3033733"/>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加號 18">
            <a:extLst>
              <a:ext uri="{FF2B5EF4-FFF2-40B4-BE49-F238E27FC236}">
                <a16:creationId xmlns:a16="http://schemas.microsoft.com/office/drawing/2014/main" id="{62D35B26-8218-F247-3CF5-41F74010F5B6}"/>
              </a:ext>
            </a:extLst>
          </p:cNvPr>
          <p:cNvSpPr/>
          <p:nvPr/>
        </p:nvSpPr>
        <p:spPr>
          <a:xfrm>
            <a:off x="5536499" y="280352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加號 21">
            <a:extLst>
              <a:ext uri="{FF2B5EF4-FFF2-40B4-BE49-F238E27FC236}">
                <a16:creationId xmlns:a16="http://schemas.microsoft.com/office/drawing/2014/main" id="{AE07E455-5B72-68E2-5DCC-2B7DAF5261A5}"/>
              </a:ext>
            </a:extLst>
          </p:cNvPr>
          <p:cNvSpPr/>
          <p:nvPr/>
        </p:nvSpPr>
        <p:spPr>
          <a:xfrm>
            <a:off x="5751792" y="420052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3" name="加號 22">
            <a:extLst>
              <a:ext uri="{FF2B5EF4-FFF2-40B4-BE49-F238E27FC236}">
                <a16:creationId xmlns:a16="http://schemas.microsoft.com/office/drawing/2014/main" id="{51D5A2A4-9081-93FB-55C6-10164DB5A174}"/>
              </a:ext>
            </a:extLst>
          </p:cNvPr>
          <p:cNvSpPr/>
          <p:nvPr/>
        </p:nvSpPr>
        <p:spPr>
          <a:xfrm>
            <a:off x="6153152" y="4031445"/>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4" name="加號 23">
            <a:extLst>
              <a:ext uri="{FF2B5EF4-FFF2-40B4-BE49-F238E27FC236}">
                <a16:creationId xmlns:a16="http://schemas.microsoft.com/office/drawing/2014/main" id="{FE0A8CE7-9819-29D0-3BD3-756EC2123904}"/>
              </a:ext>
            </a:extLst>
          </p:cNvPr>
          <p:cNvSpPr/>
          <p:nvPr/>
        </p:nvSpPr>
        <p:spPr>
          <a:xfrm>
            <a:off x="5523845" y="3617890"/>
            <a:ext cx="304800" cy="304800"/>
          </a:xfrm>
          <a:prstGeom prst="mathPlu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加號 24">
            <a:extLst>
              <a:ext uri="{FF2B5EF4-FFF2-40B4-BE49-F238E27FC236}">
                <a16:creationId xmlns:a16="http://schemas.microsoft.com/office/drawing/2014/main" id="{51741B2D-D34C-CF0A-C940-63B24E59CC78}"/>
              </a:ext>
            </a:extLst>
          </p:cNvPr>
          <p:cNvSpPr/>
          <p:nvPr/>
        </p:nvSpPr>
        <p:spPr>
          <a:xfrm>
            <a:off x="5952144" y="2220129"/>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6" name="加號 25">
            <a:extLst>
              <a:ext uri="{FF2B5EF4-FFF2-40B4-BE49-F238E27FC236}">
                <a16:creationId xmlns:a16="http://schemas.microsoft.com/office/drawing/2014/main" id="{C33BBB5F-F565-32B9-1A8E-EB7822EE176D}"/>
              </a:ext>
            </a:extLst>
          </p:cNvPr>
          <p:cNvSpPr/>
          <p:nvPr/>
        </p:nvSpPr>
        <p:spPr>
          <a:xfrm>
            <a:off x="6618894" y="1768219"/>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加號 27">
            <a:extLst>
              <a:ext uri="{FF2B5EF4-FFF2-40B4-BE49-F238E27FC236}">
                <a16:creationId xmlns:a16="http://schemas.microsoft.com/office/drawing/2014/main" id="{9F3EE67E-EFC6-3058-1CF6-8C0F71D475B0}"/>
              </a:ext>
            </a:extLst>
          </p:cNvPr>
          <p:cNvSpPr/>
          <p:nvPr/>
        </p:nvSpPr>
        <p:spPr>
          <a:xfrm>
            <a:off x="6983645" y="292019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加號 28">
            <a:extLst>
              <a:ext uri="{FF2B5EF4-FFF2-40B4-BE49-F238E27FC236}">
                <a16:creationId xmlns:a16="http://schemas.microsoft.com/office/drawing/2014/main" id="{4EBB94D3-0786-A225-03B1-64E36B382A66}"/>
              </a:ext>
            </a:extLst>
          </p:cNvPr>
          <p:cNvSpPr/>
          <p:nvPr/>
        </p:nvSpPr>
        <p:spPr>
          <a:xfrm>
            <a:off x="5289831" y="2512208"/>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1945839A-AD03-832F-9718-5469DE8A4BE7}"/>
              </a:ext>
            </a:extLst>
          </p:cNvPr>
          <p:cNvSpPr/>
          <p:nvPr/>
        </p:nvSpPr>
        <p:spPr>
          <a:xfrm>
            <a:off x="9201149" y="1711325"/>
            <a:ext cx="1952625" cy="622300"/>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直到質心不動</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確認完成</a:t>
            </a:r>
          </a:p>
        </p:txBody>
      </p:sp>
      <p:sp>
        <p:nvSpPr>
          <p:cNvPr id="36" name="加號 35">
            <a:extLst>
              <a:ext uri="{FF2B5EF4-FFF2-40B4-BE49-F238E27FC236}">
                <a16:creationId xmlns:a16="http://schemas.microsoft.com/office/drawing/2014/main" id="{0A5ABEF1-B792-2279-6F7F-659F1F5C68D4}"/>
              </a:ext>
            </a:extLst>
          </p:cNvPr>
          <p:cNvSpPr/>
          <p:nvPr/>
        </p:nvSpPr>
        <p:spPr>
          <a:xfrm>
            <a:off x="6650922" y="2149859"/>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 name="加號 1">
            <a:extLst>
              <a:ext uri="{FF2B5EF4-FFF2-40B4-BE49-F238E27FC236}">
                <a16:creationId xmlns:a16="http://schemas.microsoft.com/office/drawing/2014/main" id="{5BE0AD4A-1F03-4F31-132D-77C7684EF063}"/>
              </a:ext>
            </a:extLst>
          </p:cNvPr>
          <p:cNvSpPr/>
          <p:nvPr/>
        </p:nvSpPr>
        <p:spPr>
          <a:xfrm>
            <a:off x="4761846" y="3224995"/>
            <a:ext cx="304800" cy="304800"/>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6" name="流程圖: 接點 15">
            <a:extLst>
              <a:ext uri="{FF2B5EF4-FFF2-40B4-BE49-F238E27FC236}">
                <a16:creationId xmlns:a16="http://schemas.microsoft.com/office/drawing/2014/main" id="{128E540C-C958-44C9-352C-1CC88FB4626F}"/>
              </a:ext>
            </a:extLst>
          </p:cNvPr>
          <p:cNvSpPr/>
          <p:nvPr/>
        </p:nvSpPr>
        <p:spPr>
          <a:xfrm>
            <a:off x="5237115" y="2942676"/>
            <a:ext cx="219075" cy="219075"/>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7" name="流程圖: 接點 26">
            <a:extLst>
              <a:ext uri="{FF2B5EF4-FFF2-40B4-BE49-F238E27FC236}">
                <a16:creationId xmlns:a16="http://schemas.microsoft.com/office/drawing/2014/main" id="{5E1E4D9D-B9BA-1BE0-F585-4E6D3C4B2750}"/>
              </a:ext>
            </a:extLst>
          </p:cNvPr>
          <p:cNvSpPr/>
          <p:nvPr/>
        </p:nvSpPr>
        <p:spPr>
          <a:xfrm>
            <a:off x="5330674" y="3895744"/>
            <a:ext cx="219075" cy="219075"/>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1" name="文字方塊 30">
            <a:extLst>
              <a:ext uri="{FF2B5EF4-FFF2-40B4-BE49-F238E27FC236}">
                <a16:creationId xmlns:a16="http://schemas.microsoft.com/office/drawing/2014/main" id="{6B79479E-F20F-8528-98C0-E6717A56E512}"/>
              </a:ext>
            </a:extLst>
          </p:cNvPr>
          <p:cNvSpPr txBox="1"/>
          <p:nvPr/>
        </p:nvSpPr>
        <p:spPr>
          <a:xfrm>
            <a:off x="1322667" y="1526659"/>
            <a:ext cx="65755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iter3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 name="手繪多邊形: 圖案 7">
            <a:extLst>
              <a:ext uri="{FF2B5EF4-FFF2-40B4-BE49-F238E27FC236}">
                <a16:creationId xmlns:a16="http://schemas.microsoft.com/office/drawing/2014/main" id="{D392AB47-6530-83C7-C49A-BA36FB5022D8}"/>
              </a:ext>
            </a:extLst>
          </p:cNvPr>
          <p:cNvSpPr/>
          <p:nvPr/>
        </p:nvSpPr>
        <p:spPr>
          <a:xfrm>
            <a:off x="3609975" y="1593522"/>
            <a:ext cx="4105283" cy="2073603"/>
          </a:xfrm>
          <a:custGeom>
            <a:avLst/>
            <a:gdLst>
              <a:gd name="connsiteX0" fmla="*/ 0 w 4105283"/>
              <a:gd name="connsiteY0" fmla="*/ 1740228 h 2073603"/>
              <a:gd name="connsiteX1" fmla="*/ 0 w 4105283"/>
              <a:gd name="connsiteY1" fmla="*/ 1740228 h 2073603"/>
              <a:gd name="connsiteX2" fmla="*/ 428625 w 4105283"/>
              <a:gd name="connsiteY2" fmla="*/ 1549728 h 2073603"/>
              <a:gd name="connsiteX3" fmla="*/ 1038225 w 4105283"/>
              <a:gd name="connsiteY3" fmla="*/ 1197303 h 2073603"/>
              <a:gd name="connsiteX4" fmla="*/ 1495425 w 4105283"/>
              <a:gd name="connsiteY4" fmla="*/ 654378 h 2073603"/>
              <a:gd name="connsiteX5" fmla="*/ 1743075 w 4105283"/>
              <a:gd name="connsiteY5" fmla="*/ 511503 h 2073603"/>
              <a:gd name="connsiteX6" fmla="*/ 1962150 w 4105283"/>
              <a:gd name="connsiteY6" fmla="*/ 368628 h 2073603"/>
              <a:gd name="connsiteX7" fmla="*/ 2495550 w 4105283"/>
              <a:gd name="connsiteY7" fmla="*/ 101928 h 2073603"/>
              <a:gd name="connsiteX8" fmla="*/ 2781300 w 4105283"/>
              <a:gd name="connsiteY8" fmla="*/ 16203 h 2073603"/>
              <a:gd name="connsiteX9" fmla="*/ 2971800 w 4105283"/>
              <a:gd name="connsiteY9" fmla="*/ 6678 h 2073603"/>
              <a:gd name="connsiteX10" fmla="*/ 3228975 w 4105283"/>
              <a:gd name="connsiteY10" fmla="*/ 16203 h 2073603"/>
              <a:gd name="connsiteX11" fmla="*/ 3724275 w 4105283"/>
              <a:gd name="connsiteY11" fmla="*/ 378153 h 2073603"/>
              <a:gd name="connsiteX12" fmla="*/ 4038600 w 4105283"/>
              <a:gd name="connsiteY12" fmla="*/ 959178 h 2073603"/>
              <a:gd name="connsiteX13" fmla="*/ 4086225 w 4105283"/>
              <a:gd name="connsiteY13" fmla="*/ 1140153 h 2073603"/>
              <a:gd name="connsiteX14" fmla="*/ 4057650 w 4105283"/>
              <a:gd name="connsiteY14" fmla="*/ 1492578 h 2073603"/>
              <a:gd name="connsiteX15" fmla="*/ 3990975 w 4105283"/>
              <a:gd name="connsiteY15" fmla="*/ 1568778 h 2073603"/>
              <a:gd name="connsiteX16" fmla="*/ 3848100 w 4105283"/>
              <a:gd name="connsiteY16" fmla="*/ 1673553 h 2073603"/>
              <a:gd name="connsiteX17" fmla="*/ 3781425 w 4105283"/>
              <a:gd name="connsiteY17" fmla="*/ 1721178 h 2073603"/>
              <a:gd name="connsiteX18" fmla="*/ 3648075 w 4105283"/>
              <a:gd name="connsiteY18" fmla="*/ 1787853 h 2073603"/>
              <a:gd name="connsiteX19" fmla="*/ 3248025 w 4105283"/>
              <a:gd name="connsiteY19" fmla="*/ 1835478 h 2073603"/>
              <a:gd name="connsiteX20" fmla="*/ 2562225 w 4105283"/>
              <a:gd name="connsiteY20" fmla="*/ 1816428 h 2073603"/>
              <a:gd name="connsiteX21" fmla="*/ 2333625 w 4105283"/>
              <a:gd name="connsiteY21" fmla="*/ 1797378 h 2073603"/>
              <a:gd name="connsiteX22" fmla="*/ 2171700 w 4105283"/>
              <a:gd name="connsiteY22" fmla="*/ 1787853 h 2073603"/>
              <a:gd name="connsiteX23" fmla="*/ 2066925 w 4105283"/>
              <a:gd name="connsiteY23" fmla="*/ 1797378 h 2073603"/>
              <a:gd name="connsiteX24" fmla="*/ 1981200 w 4105283"/>
              <a:gd name="connsiteY24" fmla="*/ 1835478 h 2073603"/>
              <a:gd name="connsiteX25" fmla="*/ 1828800 w 4105283"/>
              <a:gd name="connsiteY25" fmla="*/ 1902153 h 2073603"/>
              <a:gd name="connsiteX26" fmla="*/ 1647825 w 4105283"/>
              <a:gd name="connsiteY26" fmla="*/ 1940253 h 2073603"/>
              <a:gd name="connsiteX27" fmla="*/ 1400175 w 4105283"/>
              <a:gd name="connsiteY27" fmla="*/ 1968828 h 2073603"/>
              <a:gd name="connsiteX28" fmla="*/ 933450 w 4105283"/>
              <a:gd name="connsiteY28" fmla="*/ 1959303 h 2073603"/>
              <a:gd name="connsiteX29" fmla="*/ 609600 w 4105283"/>
              <a:gd name="connsiteY29" fmla="*/ 2016453 h 2073603"/>
              <a:gd name="connsiteX30" fmla="*/ 523875 w 4105283"/>
              <a:gd name="connsiteY30" fmla="*/ 2035503 h 2073603"/>
              <a:gd name="connsiteX31" fmla="*/ 457200 w 4105283"/>
              <a:gd name="connsiteY31" fmla="*/ 2054553 h 2073603"/>
              <a:gd name="connsiteX32" fmla="*/ 361950 w 4105283"/>
              <a:gd name="connsiteY32" fmla="*/ 2064078 h 2073603"/>
              <a:gd name="connsiteX33" fmla="*/ 304800 w 4105283"/>
              <a:gd name="connsiteY33" fmla="*/ 2073603 h 2073603"/>
              <a:gd name="connsiteX34" fmla="*/ 209550 w 4105283"/>
              <a:gd name="connsiteY34" fmla="*/ 2045028 h 2073603"/>
              <a:gd name="connsiteX35" fmla="*/ 190500 w 4105283"/>
              <a:gd name="connsiteY35" fmla="*/ 2016453 h 2073603"/>
              <a:gd name="connsiteX36" fmla="*/ 133350 w 4105283"/>
              <a:gd name="connsiteY36" fmla="*/ 1883103 h 2073603"/>
              <a:gd name="connsiteX37" fmla="*/ 123825 w 4105283"/>
              <a:gd name="connsiteY37" fmla="*/ 1825953 h 2073603"/>
              <a:gd name="connsiteX38" fmla="*/ 114300 w 4105283"/>
              <a:gd name="connsiteY38" fmla="*/ 1797378 h 2073603"/>
              <a:gd name="connsiteX39" fmla="*/ 47625 w 4105283"/>
              <a:gd name="connsiteY39" fmla="*/ 1759278 h 2073603"/>
              <a:gd name="connsiteX40" fmla="*/ 0 w 4105283"/>
              <a:gd name="connsiteY40" fmla="*/ 1740228 h 2073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105283" h="2073603">
                <a:moveTo>
                  <a:pt x="0" y="1740228"/>
                </a:moveTo>
                <a:lnTo>
                  <a:pt x="0" y="1740228"/>
                </a:lnTo>
                <a:cubicBezTo>
                  <a:pt x="142875" y="1676728"/>
                  <a:pt x="290075" y="1622181"/>
                  <a:pt x="428625" y="1549728"/>
                </a:cubicBezTo>
                <a:cubicBezTo>
                  <a:pt x="636617" y="1440962"/>
                  <a:pt x="1038225" y="1197303"/>
                  <a:pt x="1038225" y="1197303"/>
                </a:cubicBezTo>
                <a:cubicBezTo>
                  <a:pt x="1143449" y="1048235"/>
                  <a:pt x="1318585" y="756401"/>
                  <a:pt x="1495425" y="654378"/>
                </a:cubicBezTo>
                <a:cubicBezTo>
                  <a:pt x="1577975" y="606753"/>
                  <a:pt x="1661796" y="561266"/>
                  <a:pt x="1743075" y="511503"/>
                </a:cubicBezTo>
                <a:cubicBezTo>
                  <a:pt x="1817429" y="465980"/>
                  <a:pt x="1887529" y="413711"/>
                  <a:pt x="1962150" y="368628"/>
                </a:cubicBezTo>
                <a:cubicBezTo>
                  <a:pt x="2156839" y="251003"/>
                  <a:pt x="2280787" y="191412"/>
                  <a:pt x="2495550" y="101928"/>
                </a:cubicBezTo>
                <a:cubicBezTo>
                  <a:pt x="2563892" y="73452"/>
                  <a:pt x="2700522" y="25994"/>
                  <a:pt x="2781300" y="16203"/>
                </a:cubicBezTo>
                <a:cubicBezTo>
                  <a:pt x="2844417" y="8552"/>
                  <a:pt x="2908300" y="9853"/>
                  <a:pt x="2971800" y="6678"/>
                </a:cubicBezTo>
                <a:cubicBezTo>
                  <a:pt x="3057525" y="9853"/>
                  <a:pt x="3149327" y="-15656"/>
                  <a:pt x="3228975" y="16203"/>
                </a:cubicBezTo>
                <a:cubicBezTo>
                  <a:pt x="3267760" y="31717"/>
                  <a:pt x="3642115" y="263561"/>
                  <a:pt x="3724275" y="378153"/>
                </a:cubicBezTo>
                <a:cubicBezTo>
                  <a:pt x="3835392" y="533132"/>
                  <a:pt x="3970354" y="764190"/>
                  <a:pt x="4038600" y="959178"/>
                </a:cubicBezTo>
                <a:cubicBezTo>
                  <a:pt x="4059207" y="1018055"/>
                  <a:pt x="4070350" y="1079828"/>
                  <a:pt x="4086225" y="1140153"/>
                </a:cubicBezTo>
                <a:cubicBezTo>
                  <a:pt x="4104256" y="1302435"/>
                  <a:pt x="4128487" y="1333195"/>
                  <a:pt x="4057650" y="1492578"/>
                </a:cubicBezTo>
                <a:cubicBezTo>
                  <a:pt x="4043943" y="1523420"/>
                  <a:pt x="4013941" y="1544046"/>
                  <a:pt x="3990975" y="1568778"/>
                </a:cubicBezTo>
                <a:cubicBezTo>
                  <a:pt x="3910534" y="1655407"/>
                  <a:pt x="3957590" y="1605122"/>
                  <a:pt x="3848100" y="1673553"/>
                </a:cubicBezTo>
                <a:cubicBezTo>
                  <a:pt x="3824939" y="1688029"/>
                  <a:pt x="3804400" y="1706409"/>
                  <a:pt x="3781425" y="1721178"/>
                </a:cubicBezTo>
                <a:cubicBezTo>
                  <a:pt x="3749486" y="1741710"/>
                  <a:pt x="3685634" y="1777122"/>
                  <a:pt x="3648075" y="1787853"/>
                </a:cubicBezTo>
                <a:cubicBezTo>
                  <a:pt x="3501076" y="1829853"/>
                  <a:pt x="3415967" y="1823482"/>
                  <a:pt x="3248025" y="1835478"/>
                </a:cubicBezTo>
                <a:lnTo>
                  <a:pt x="2562225" y="1816428"/>
                </a:lnTo>
                <a:cubicBezTo>
                  <a:pt x="2485827" y="1813245"/>
                  <a:pt x="2409885" y="1802958"/>
                  <a:pt x="2333625" y="1797378"/>
                </a:cubicBezTo>
                <a:cubicBezTo>
                  <a:pt x="2279701" y="1793432"/>
                  <a:pt x="2225675" y="1791028"/>
                  <a:pt x="2171700" y="1787853"/>
                </a:cubicBezTo>
                <a:cubicBezTo>
                  <a:pt x="2136775" y="1791028"/>
                  <a:pt x="2100947" y="1788873"/>
                  <a:pt x="2066925" y="1797378"/>
                </a:cubicBezTo>
                <a:cubicBezTo>
                  <a:pt x="2036589" y="1804962"/>
                  <a:pt x="2009536" y="1822254"/>
                  <a:pt x="1981200" y="1835478"/>
                </a:cubicBezTo>
                <a:cubicBezTo>
                  <a:pt x="1899101" y="1873791"/>
                  <a:pt x="1934775" y="1865062"/>
                  <a:pt x="1828800" y="1902153"/>
                </a:cubicBezTo>
                <a:cubicBezTo>
                  <a:pt x="1714682" y="1942094"/>
                  <a:pt x="1758975" y="1924374"/>
                  <a:pt x="1647825" y="1940253"/>
                </a:cubicBezTo>
                <a:cubicBezTo>
                  <a:pt x="1436816" y="1970397"/>
                  <a:pt x="1632914" y="1952204"/>
                  <a:pt x="1400175" y="1968828"/>
                </a:cubicBezTo>
                <a:cubicBezTo>
                  <a:pt x="1244600" y="1965653"/>
                  <a:pt x="1088997" y="1954982"/>
                  <a:pt x="933450" y="1959303"/>
                </a:cubicBezTo>
                <a:cubicBezTo>
                  <a:pt x="759683" y="1964130"/>
                  <a:pt x="745506" y="1982476"/>
                  <a:pt x="609600" y="2016453"/>
                </a:cubicBezTo>
                <a:cubicBezTo>
                  <a:pt x="581202" y="2023553"/>
                  <a:pt x="552273" y="2028403"/>
                  <a:pt x="523875" y="2035503"/>
                </a:cubicBezTo>
                <a:cubicBezTo>
                  <a:pt x="501451" y="2041109"/>
                  <a:pt x="479963" y="2050536"/>
                  <a:pt x="457200" y="2054553"/>
                </a:cubicBezTo>
                <a:cubicBezTo>
                  <a:pt x="425777" y="2060098"/>
                  <a:pt x="393612" y="2060120"/>
                  <a:pt x="361950" y="2064078"/>
                </a:cubicBezTo>
                <a:cubicBezTo>
                  <a:pt x="342786" y="2066473"/>
                  <a:pt x="323850" y="2070428"/>
                  <a:pt x="304800" y="2073603"/>
                </a:cubicBezTo>
                <a:cubicBezTo>
                  <a:pt x="282494" y="2068027"/>
                  <a:pt x="225010" y="2054690"/>
                  <a:pt x="209550" y="2045028"/>
                </a:cubicBezTo>
                <a:cubicBezTo>
                  <a:pt x="199842" y="2038961"/>
                  <a:pt x="195620" y="2026692"/>
                  <a:pt x="190500" y="2016453"/>
                </a:cubicBezTo>
                <a:cubicBezTo>
                  <a:pt x="167978" y="1971409"/>
                  <a:pt x="151699" y="1928975"/>
                  <a:pt x="133350" y="1883103"/>
                </a:cubicBezTo>
                <a:cubicBezTo>
                  <a:pt x="130175" y="1864053"/>
                  <a:pt x="128015" y="1844806"/>
                  <a:pt x="123825" y="1825953"/>
                </a:cubicBezTo>
                <a:cubicBezTo>
                  <a:pt x="121647" y="1816152"/>
                  <a:pt x="120728" y="1805091"/>
                  <a:pt x="114300" y="1797378"/>
                </a:cubicBezTo>
                <a:cubicBezTo>
                  <a:pt x="98126" y="1777970"/>
                  <a:pt x="72313" y="1764216"/>
                  <a:pt x="47625" y="1759278"/>
                </a:cubicBezTo>
                <a:cubicBezTo>
                  <a:pt x="41398" y="1758033"/>
                  <a:pt x="7938" y="1743403"/>
                  <a:pt x="0" y="1740228"/>
                </a:cubicBezTo>
                <a:close/>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手繪多邊形: 圖案 8">
            <a:extLst>
              <a:ext uri="{FF2B5EF4-FFF2-40B4-BE49-F238E27FC236}">
                <a16:creationId xmlns:a16="http://schemas.microsoft.com/office/drawing/2014/main" id="{44218F26-2E4C-A727-A251-BA59F7212BAA}"/>
              </a:ext>
            </a:extLst>
          </p:cNvPr>
          <p:cNvSpPr/>
          <p:nvPr/>
        </p:nvSpPr>
        <p:spPr>
          <a:xfrm>
            <a:off x="4076693" y="3600212"/>
            <a:ext cx="2943703" cy="1219438"/>
          </a:xfrm>
          <a:custGeom>
            <a:avLst/>
            <a:gdLst>
              <a:gd name="connsiteX0" fmla="*/ 285757 w 2943703"/>
              <a:gd name="connsiteY0" fmla="*/ 19288 h 1219438"/>
              <a:gd name="connsiteX1" fmla="*/ 285757 w 2943703"/>
              <a:gd name="connsiteY1" fmla="*/ 19288 h 1219438"/>
              <a:gd name="connsiteX2" fmla="*/ 95257 w 2943703"/>
              <a:gd name="connsiteY2" fmla="*/ 76438 h 1219438"/>
              <a:gd name="connsiteX3" fmla="*/ 66682 w 2943703"/>
              <a:gd name="connsiteY3" fmla="*/ 105013 h 1219438"/>
              <a:gd name="connsiteX4" fmla="*/ 9532 w 2943703"/>
              <a:gd name="connsiteY4" fmla="*/ 190738 h 1219438"/>
              <a:gd name="connsiteX5" fmla="*/ 9532 w 2943703"/>
              <a:gd name="connsiteY5" fmla="*/ 343138 h 1219438"/>
              <a:gd name="connsiteX6" fmla="*/ 28582 w 2943703"/>
              <a:gd name="connsiteY6" fmla="*/ 371713 h 1219438"/>
              <a:gd name="connsiteX7" fmla="*/ 142882 w 2943703"/>
              <a:gd name="connsiteY7" fmla="*/ 457438 h 1219438"/>
              <a:gd name="connsiteX8" fmla="*/ 533407 w 2943703"/>
              <a:gd name="connsiteY8" fmla="*/ 562213 h 1219438"/>
              <a:gd name="connsiteX9" fmla="*/ 790582 w 2943703"/>
              <a:gd name="connsiteY9" fmla="*/ 657463 h 1219438"/>
              <a:gd name="connsiteX10" fmla="*/ 933457 w 2943703"/>
              <a:gd name="connsiteY10" fmla="*/ 743188 h 1219438"/>
              <a:gd name="connsiteX11" fmla="*/ 1200157 w 2943703"/>
              <a:gd name="connsiteY11" fmla="*/ 914638 h 1219438"/>
              <a:gd name="connsiteX12" fmla="*/ 1533532 w 2943703"/>
              <a:gd name="connsiteY12" fmla="*/ 1086088 h 1219438"/>
              <a:gd name="connsiteX13" fmla="*/ 1724032 w 2943703"/>
              <a:gd name="connsiteY13" fmla="*/ 1152763 h 1219438"/>
              <a:gd name="connsiteX14" fmla="*/ 2352682 w 2943703"/>
              <a:gd name="connsiteY14" fmla="*/ 1219438 h 1219438"/>
              <a:gd name="connsiteX15" fmla="*/ 2695582 w 2943703"/>
              <a:gd name="connsiteY15" fmla="*/ 1171813 h 1219438"/>
              <a:gd name="connsiteX16" fmla="*/ 2781307 w 2943703"/>
              <a:gd name="connsiteY16" fmla="*/ 1095613 h 1219438"/>
              <a:gd name="connsiteX17" fmla="*/ 2924182 w 2943703"/>
              <a:gd name="connsiteY17" fmla="*/ 781288 h 1219438"/>
              <a:gd name="connsiteX18" fmla="*/ 2943232 w 2943703"/>
              <a:gd name="connsiteY18" fmla="*/ 638413 h 1219438"/>
              <a:gd name="connsiteX19" fmla="*/ 2686057 w 2943703"/>
              <a:gd name="connsiteY19" fmla="*/ 343138 h 1219438"/>
              <a:gd name="connsiteX20" fmla="*/ 2133607 w 2943703"/>
              <a:gd name="connsiteY20" fmla="*/ 85963 h 1219438"/>
              <a:gd name="connsiteX21" fmla="*/ 1952632 w 2943703"/>
              <a:gd name="connsiteY21" fmla="*/ 57388 h 1219438"/>
              <a:gd name="connsiteX22" fmla="*/ 1676407 w 2943703"/>
              <a:gd name="connsiteY22" fmla="*/ 28813 h 1219438"/>
              <a:gd name="connsiteX23" fmla="*/ 1200157 w 2943703"/>
              <a:gd name="connsiteY23" fmla="*/ 38338 h 1219438"/>
              <a:gd name="connsiteX24" fmla="*/ 1019182 w 2943703"/>
              <a:gd name="connsiteY24" fmla="*/ 47863 h 1219438"/>
              <a:gd name="connsiteX25" fmla="*/ 581032 w 2943703"/>
              <a:gd name="connsiteY25" fmla="*/ 38338 h 1219438"/>
              <a:gd name="connsiteX26" fmla="*/ 447682 w 2943703"/>
              <a:gd name="connsiteY26" fmla="*/ 19288 h 1219438"/>
              <a:gd name="connsiteX27" fmla="*/ 409582 w 2943703"/>
              <a:gd name="connsiteY27" fmla="*/ 9763 h 1219438"/>
              <a:gd name="connsiteX28" fmla="*/ 381007 w 2943703"/>
              <a:gd name="connsiteY28" fmla="*/ 238 h 1219438"/>
              <a:gd name="connsiteX29" fmla="*/ 285757 w 2943703"/>
              <a:gd name="connsiteY29" fmla="*/ 19288 h 1219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943703" h="1219438">
                <a:moveTo>
                  <a:pt x="285757" y="19288"/>
                </a:moveTo>
                <a:lnTo>
                  <a:pt x="285757" y="19288"/>
                </a:lnTo>
                <a:cubicBezTo>
                  <a:pt x="257745" y="26928"/>
                  <a:pt x="127275" y="60429"/>
                  <a:pt x="95257" y="76438"/>
                </a:cubicBezTo>
                <a:cubicBezTo>
                  <a:pt x="83209" y="82462"/>
                  <a:pt x="74764" y="94237"/>
                  <a:pt x="66682" y="105013"/>
                </a:cubicBezTo>
                <a:cubicBezTo>
                  <a:pt x="46076" y="132487"/>
                  <a:pt x="28582" y="162163"/>
                  <a:pt x="9532" y="190738"/>
                </a:cubicBezTo>
                <a:cubicBezTo>
                  <a:pt x="3717" y="248888"/>
                  <a:pt x="-8647" y="288600"/>
                  <a:pt x="9532" y="343138"/>
                </a:cubicBezTo>
                <a:cubicBezTo>
                  <a:pt x="13152" y="353998"/>
                  <a:pt x="22515" y="362005"/>
                  <a:pt x="28582" y="371713"/>
                </a:cubicBezTo>
                <a:cubicBezTo>
                  <a:pt x="71508" y="440395"/>
                  <a:pt x="43173" y="421543"/>
                  <a:pt x="142882" y="457438"/>
                </a:cubicBezTo>
                <a:cubicBezTo>
                  <a:pt x="408642" y="553112"/>
                  <a:pt x="189163" y="456292"/>
                  <a:pt x="533407" y="562213"/>
                </a:cubicBezTo>
                <a:cubicBezTo>
                  <a:pt x="620780" y="589097"/>
                  <a:pt x="707292" y="619784"/>
                  <a:pt x="790582" y="657463"/>
                </a:cubicBezTo>
                <a:cubicBezTo>
                  <a:pt x="841185" y="680355"/>
                  <a:pt x="886421" y="713654"/>
                  <a:pt x="933457" y="743188"/>
                </a:cubicBezTo>
                <a:cubicBezTo>
                  <a:pt x="1022961" y="799388"/>
                  <a:pt x="1107554" y="863706"/>
                  <a:pt x="1200157" y="914638"/>
                </a:cubicBezTo>
                <a:cubicBezTo>
                  <a:pt x="1308897" y="974445"/>
                  <a:pt x="1417673" y="1039744"/>
                  <a:pt x="1533532" y="1086088"/>
                </a:cubicBezTo>
                <a:cubicBezTo>
                  <a:pt x="1595997" y="1111074"/>
                  <a:pt x="1658764" y="1136446"/>
                  <a:pt x="1724032" y="1152763"/>
                </a:cubicBezTo>
                <a:cubicBezTo>
                  <a:pt x="1916283" y="1200826"/>
                  <a:pt x="2166696" y="1206153"/>
                  <a:pt x="2352682" y="1219438"/>
                </a:cubicBezTo>
                <a:cubicBezTo>
                  <a:pt x="2466982" y="1203563"/>
                  <a:pt x="2584718" y="1203840"/>
                  <a:pt x="2695582" y="1171813"/>
                </a:cubicBezTo>
                <a:cubicBezTo>
                  <a:pt x="2732312" y="1161202"/>
                  <a:pt x="2756546" y="1124744"/>
                  <a:pt x="2781307" y="1095613"/>
                </a:cubicBezTo>
                <a:cubicBezTo>
                  <a:pt x="2876056" y="984143"/>
                  <a:pt x="2874393" y="930655"/>
                  <a:pt x="2924182" y="781288"/>
                </a:cubicBezTo>
                <a:cubicBezTo>
                  <a:pt x="2930532" y="733663"/>
                  <a:pt x="2946655" y="686337"/>
                  <a:pt x="2943232" y="638413"/>
                </a:cubicBezTo>
                <a:cubicBezTo>
                  <a:pt x="2931938" y="480297"/>
                  <a:pt x="2823023" y="424523"/>
                  <a:pt x="2686057" y="343138"/>
                </a:cubicBezTo>
                <a:cubicBezTo>
                  <a:pt x="2525713" y="247861"/>
                  <a:pt x="2325655" y="140834"/>
                  <a:pt x="2133607" y="85963"/>
                </a:cubicBezTo>
                <a:cubicBezTo>
                  <a:pt x="2047742" y="61430"/>
                  <a:pt x="2043208" y="68257"/>
                  <a:pt x="1952632" y="57388"/>
                </a:cubicBezTo>
                <a:cubicBezTo>
                  <a:pt x="1714238" y="28781"/>
                  <a:pt x="1905305" y="45163"/>
                  <a:pt x="1676407" y="28813"/>
                </a:cubicBezTo>
                <a:lnTo>
                  <a:pt x="1200157" y="38338"/>
                </a:lnTo>
                <a:cubicBezTo>
                  <a:pt x="1139774" y="40088"/>
                  <a:pt x="1079590" y="47863"/>
                  <a:pt x="1019182" y="47863"/>
                </a:cubicBezTo>
                <a:cubicBezTo>
                  <a:pt x="873097" y="47863"/>
                  <a:pt x="727082" y="41513"/>
                  <a:pt x="581032" y="38338"/>
                </a:cubicBezTo>
                <a:cubicBezTo>
                  <a:pt x="534208" y="32485"/>
                  <a:pt x="493459" y="28443"/>
                  <a:pt x="447682" y="19288"/>
                </a:cubicBezTo>
                <a:cubicBezTo>
                  <a:pt x="434845" y="16721"/>
                  <a:pt x="422169" y="13359"/>
                  <a:pt x="409582" y="9763"/>
                </a:cubicBezTo>
                <a:cubicBezTo>
                  <a:pt x="399928" y="7005"/>
                  <a:pt x="391025" y="906"/>
                  <a:pt x="381007" y="238"/>
                </a:cubicBezTo>
                <a:cubicBezTo>
                  <a:pt x="342991" y="-2296"/>
                  <a:pt x="301632" y="16113"/>
                  <a:pt x="285757" y="19288"/>
                </a:cubicBez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 name="文字方塊 12">
            <a:extLst>
              <a:ext uri="{FF2B5EF4-FFF2-40B4-BE49-F238E27FC236}">
                <a16:creationId xmlns:a16="http://schemas.microsoft.com/office/drawing/2014/main" id="{3E854021-8FB1-0739-099A-877EBAD974A2}"/>
              </a:ext>
            </a:extLst>
          </p:cNvPr>
          <p:cNvSpPr txBox="1"/>
          <p:nvPr/>
        </p:nvSpPr>
        <p:spPr>
          <a:xfrm>
            <a:off x="1322667" y="1895991"/>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K</a:t>
            </a:r>
            <a:r>
              <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DB7AC19B-7F6F-C9D7-F041-97A37F6D4D88}"/>
              </a:ext>
            </a:extLst>
          </p:cNvPr>
          <p:cNvSpPr txBox="1"/>
          <p:nvPr/>
        </p:nvSpPr>
        <p:spPr>
          <a:xfrm>
            <a:off x="445062" y="2881333"/>
            <a:ext cx="2487330" cy="2677656"/>
          </a:xfrm>
          <a:prstGeom prst="rect">
            <a:avLst/>
          </a:prstGeom>
          <a:noFill/>
          <a:ln>
            <a:solidFill>
              <a:srgbClr val="AA914A"/>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由觀察值中指定</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群的中 心值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(cluster seed)</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，以</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個中心值為中心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開始將觀察樣本值中與中 心值較接近者納入各群中</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依各觀察值到各群中心值 之距離遠近重新計算出各 集群之集結係數，再試著 移動中心值之位置，並重 新計算集結係數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4.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直到中心點及各群之樣本 不能再移動為止</a:t>
            </a:r>
          </a:p>
        </p:txBody>
      </p:sp>
    </p:spTree>
    <p:extLst>
      <p:ext uri="{BB962C8B-B14F-4D97-AF65-F5344CB8AC3E}">
        <p14:creationId xmlns:p14="http://schemas.microsoft.com/office/powerpoint/2010/main" val="389614194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lustering: k-means, k-means ++ and gganimate | Thean C. Lim">
            <a:extLst>
              <a:ext uri="{FF2B5EF4-FFF2-40B4-BE49-F238E27FC236}">
                <a16:creationId xmlns:a16="http://schemas.microsoft.com/office/drawing/2014/main" id="{86CE8951-B1FD-F341-8C51-844DB70715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880" y="1247775"/>
            <a:ext cx="6414770" cy="4581979"/>
          </a:xfrm>
          <a:prstGeom prst="rect">
            <a:avLst/>
          </a:prstGeom>
          <a:noFill/>
          <a:extLst>
            <a:ext uri="{909E8E84-426E-40DD-AFC4-6F175D3DCCD1}">
              <a14:hiddenFill xmlns:a14="http://schemas.microsoft.com/office/drawing/2010/main">
                <a:solidFill>
                  <a:srgbClr val="FFFFFF"/>
                </a:solidFill>
              </a14:hiddenFill>
            </a:ext>
          </a:extLst>
        </p:spPr>
      </p:pic>
      <p:pic>
        <p:nvPicPr>
          <p:cNvPr id="17" name="圖片 16">
            <a:extLst>
              <a:ext uri="{FF2B5EF4-FFF2-40B4-BE49-F238E27FC236}">
                <a16:creationId xmlns:a16="http://schemas.microsoft.com/office/drawing/2014/main" id="{E17861B3-30A0-13F6-3273-78D5725D2894}"/>
              </a:ext>
            </a:extLst>
          </p:cNvPr>
          <p:cNvPicPr>
            <a:picLocks noChangeAspect="1"/>
          </p:cNvPicPr>
          <p:nvPr/>
        </p:nvPicPr>
        <p:blipFill>
          <a:blip r:embed="rId3"/>
          <a:stretch>
            <a:fillRect/>
          </a:stretch>
        </p:blipFill>
        <p:spPr>
          <a:xfrm>
            <a:off x="6334683" y="4892159"/>
            <a:ext cx="2159489" cy="1266739"/>
          </a:xfrm>
          <a:prstGeom prst="rect">
            <a:avLst/>
          </a:prstGeom>
        </p:spPr>
      </p:pic>
      <p:sp>
        <p:nvSpPr>
          <p:cNvPr id="6" name="文字方塊 5">
            <a:extLst>
              <a:ext uri="{FF2B5EF4-FFF2-40B4-BE49-F238E27FC236}">
                <a16:creationId xmlns:a16="http://schemas.microsoft.com/office/drawing/2014/main" id="{26856EFC-6300-1F18-CD30-04C0FDDB6BC7}"/>
              </a:ext>
            </a:extLst>
          </p:cNvPr>
          <p:cNvSpPr txBox="1"/>
          <p:nvPr/>
        </p:nvSpPr>
        <p:spPr>
          <a:xfrm>
            <a:off x="7105650" y="1477060"/>
            <a:ext cx="461248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求取各個輸入資料 </a:t>
            </a:r>
            <a:r>
              <a:rPr kumimoji="0" lang="en-US" altLang="zh-TW" sz="1800" b="0" i="0" u="none" strike="noStrike" kern="1200" cap="none" spc="0" normalizeH="0" baseline="0" noProof="0" dirty="0" err="1">
                <a:ln>
                  <a:noFill/>
                </a:ln>
                <a:solidFill>
                  <a:srgbClr val="D8D8D8">
                    <a:lumMod val="10000"/>
                  </a:srgbClr>
                </a:solidFill>
                <a:effectLst/>
                <a:uLnTx/>
                <a:uFillTx/>
                <a:latin typeface="Century Gothic" panose="020F0302020204030204"/>
                <a:ea typeface="新細明體" panose="02020500000000000000" pitchFamily="18" charset="-120"/>
                <a:cs typeface="+mn-cs"/>
              </a:rPr>
              <a:t>Xj</a:t>
            </a: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與其相對應集群中心點 </a:t>
            </a: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Ci </a:t>
            </a: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的距離平方和之最小值。</a:t>
            </a:r>
            <a:endPar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即：總體誤差平方和 </a:t>
            </a: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SSE)</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7" name="Picture 2" descr="K-Means">
            <a:extLst>
              <a:ext uri="{FF2B5EF4-FFF2-40B4-BE49-F238E27FC236}">
                <a16:creationId xmlns:a16="http://schemas.microsoft.com/office/drawing/2014/main" id="{8672E21D-9DBF-E351-C7D5-5975A6DC2A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4510" y="2853925"/>
            <a:ext cx="4242561" cy="197525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027544D6-7780-F37B-14C4-0658D8E4141D}"/>
              </a:ext>
            </a:extLst>
          </p:cNvPr>
          <p:cNvSpPr/>
          <p:nvPr/>
        </p:nvSpPr>
        <p:spPr>
          <a:xfrm>
            <a:off x="9324975" y="3629025"/>
            <a:ext cx="1495425" cy="120015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4B08DD40-D248-C799-C269-00AB6E3D8305}"/>
              </a:ext>
            </a:extLst>
          </p:cNvPr>
          <p:cNvSpPr/>
          <p:nvPr/>
        </p:nvSpPr>
        <p:spPr>
          <a:xfrm>
            <a:off x="9603835" y="3752850"/>
            <a:ext cx="1495425" cy="120015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文字方塊 10">
            <a:extLst>
              <a:ext uri="{FF2B5EF4-FFF2-40B4-BE49-F238E27FC236}">
                <a16:creationId xmlns:a16="http://schemas.microsoft.com/office/drawing/2014/main" id="{2CFA2521-CA26-ED83-E66C-06541D11AC0E}"/>
              </a:ext>
            </a:extLst>
          </p:cNvPr>
          <p:cNvSpPr txBox="1"/>
          <p:nvPr/>
        </p:nvSpPr>
        <p:spPr>
          <a:xfrm>
            <a:off x="7775162" y="4183648"/>
            <a:ext cx="106918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總體</a:t>
            </a:r>
            <a:r>
              <a:rPr kumimoji="0" lang="en-US" altLang="zh-TW" sz="16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SSE</a:t>
            </a:r>
            <a:endParaRPr kumimoji="0" lang="zh-TW" altLang="en-US" sz="16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2" name="文字方塊 11">
            <a:extLst>
              <a:ext uri="{FF2B5EF4-FFF2-40B4-BE49-F238E27FC236}">
                <a16:creationId xmlns:a16="http://schemas.microsoft.com/office/drawing/2014/main" id="{693FCE0A-90EE-4775-EA08-C543742A7C5A}"/>
              </a:ext>
            </a:extLst>
          </p:cNvPr>
          <p:cNvSpPr txBox="1"/>
          <p:nvPr/>
        </p:nvSpPr>
        <p:spPr>
          <a:xfrm>
            <a:off x="8222710" y="4892159"/>
            <a:ext cx="1381125"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個別群體</a:t>
            </a:r>
            <a:r>
              <a:rPr kumimoji="0" lang="en-US" altLang="zh-TW" sz="16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SSE</a:t>
            </a:r>
            <a:endParaRPr kumimoji="0" lang="zh-TW" altLang="en-US" sz="16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13" name="文字方塊 12">
            <a:extLst>
              <a:ext uri="{FF2B5EF4-FFF2-40B4-BE49-F238E27FC236}">
                <a16:creationId xmlns:a16="http://schemas.microsoft.com/office/drawing/2014/main" id="{512DDAF8-71C1-B0C5-D570-5833C57DEC45}"/>
              </a:ext>
            </a:extLst>
          </p:cNvPr>
          <p:cNvSpPr txBox="1"/>
          <p:nvPr/>
        </p:nvSpPr>
        <p:spPr>
          <a:xfrm>
            <a:off x="10072687" y="4892159"/>
            <a:ext cx="1381125"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群體</a:t>
            </a:r>
            <a:r>
              <a:rPr kumimoji="0" lang="en-US" altLang="zh-TW" sz="16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j</a:t>
            </a:r>
            <a:r>
              <a:rPr kumimoji="0" lang="zh-TW" altLang="en-US" sz="16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內資料誤差平方</a:t>
            </a:r>
          </a:p>
        </p:txBody>
      </p:sp>
      <p:sp>
        <p:nvSpPr>
          <p:cNvPr id="14" name="標題 1">
            <a:extLst>
              <a:ext uri="{FF2B5EF4-FFF2-40B4-BE49-F238E27FC236}">
                <a16:creationId xmlns:a16="http://schemas.microsoft.com/office/drawing/2014/main" id="{64572983-A5C0-EC18-7328-65EE255A07AF}"/>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K-means cost function </a:t>
            </a:r>
          </a:p>
        </p:txBody>
      </p:sp>
      <p:sp>
        <p:nvSpPr>
          <p:cNvPr id="15" name="矩形 14">
            <a:extLst>
              <a:ext uri="{FF2B5EF4-FFF2-40B4-BE49-F238E27FC236}">
                <a16:creationId xmlns:a16="http://schemas.microsoft.com/office/drawing/2014/main" id="{579D8D97-3BE6-7CCC-4532-CD7F68DA6D25}"/>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決策過程</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62456284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a:extLst>
              <a:ext uri="{FF2B5EF4-FFF2-40B4-BE49-F238E27FC236}">
                <a16:creationId xmlns:a16="http://schemas.microsoft.com/office/drawing/2014/main" id="{5DE0478F-24D4-AA7E-0A21-1C2A086C18E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不適合 </a:t>
            </a:r>
            <a:r>
              <a:rPr kumimoji="0" lang="en-US" altLang="zh-TW" sz="3200" b="1" i="0" u="none" strike="noStrike" kern="1200" cap="none" spc="150" normalizeH="0" baseline="0" noProof="0" dirty="0" err="1">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kmeans</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發掘的情境</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8" name="矩形 7">
            <a:extLst>
              <a:ext uri="{FF2B5EF4-FFF2-40B4-BE49-F238E27FC236}">
                <a16:creationId xmlns:a16="http://schemas.microsoft.com/office/drawing/2014/main" id="{6B9B05C3-9045-FE55-0E24-0962828366A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pic>
        <p:nvPicPr>
          <p:cNvPr id="11" name="圖片 10">
            <a:extLst>
              <a:ext uri="{FF2B5EF4-FFF2-40B4-BE49-F238E27FC236}">
                <a16:creationId xmlns:a16="http://schemas.microsoft.com/office/drawing/2014/main" id="{DFA1694B-B5E6-7036-90EC-5EE040C90BD4}"/>
              </a:ext>
            </a:extLst>
          </p:cNvPr>
          <p:cNvPicPr>
            <a:picLocks noChangeAspect="1"/>
          </p:cNvPicPr>
          <p:nvPr/>
        </p:nvPicPr>
        <p:blipFill>
          <a:blip r:embed="rId2"/>
          <a:stretch>
            <a:fillRect/>
          </a:stretch>
        </p:blipFill>
        <p:spPr>
          <a:xfrm>
            <a:off x="996233" y="2101594"/>
            <a:ext cx="4502658" cy="1763057"/>
          </a:xfrm>
          <a:prstGeom prst="rect">
            <a:avLst/>
          </a:prstGeom>
        </p:spPr>
      </p:pic>
      <p:sp>
        <p:nvSpPr>
          <p:cNvPr id="12" name="矩形: 圓角 11">
            <a:extLst>
              <a:ext uri="{FF2B5EF4-FFF2-40B4-BE49-F238E27FC236}">
                <a16:creationId xmlns:a16="http://schemas.microsoft.com/office/drawing/2014/main" id="{23CF3F6C-5191-3644-F2A4-39DE178FA224}"/>
              </a:ext>
            </a:extLst>
          </p:cNvPr>
          <p:cNvSpPr/>
          <p:nvPr/>
        </p:nvSpPr>
        <p:spPr>
          <a:xfrm>
            <a:off x="304800" y="1412776"/>
            <a:ext cx="1952625" cy="369332"/>
          </a:xfrm>
          <a:prstGeom prst="roundRect">
            <a:avLst/>
          </a:prstGeom>
          <a:solidFill>
            <a:srgbClr val="9CD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不適用</a:t>
            </a:r>
          </a:p>
        </p:txBody>
      </p:sp>
      <p:sp>
        <p:nvSpPr>
          <p:cNvPr id="14" name="文字方塊 13">
            <a:extLst>
              <a:ext uri="{FF2B5EF4-FFF2-40B4-BE49-F238E27FC236}">
                <a16:creationId xmlns:a16="http://schemas.microsoft.com/office/drawing/2014/main" id="{57363F70-FE9B-24F1-3290-60881FE993FE}"/>
              </a:ext>
            </a:extLst>
          </p:cNvPr>
          <p:cNvSpPr txBox="1"/>
          <p:nvPr/>
        </p:nvSpPr>
        <p:spPr>
          <a:xfrm>
            <a:off x="2631282" y="1901569"/>
            <a:ext cx="177498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不同資料大小</a:t>
            </a:r>
          </a:p>
        </p:txBody>
      </p:sp>
      <p:sp>
        <p:nvSpPr>
          <p:cNvPr id="15" name="文字方塊 14">
            <a:extLst>
              <a:ext uri="{FF2B5EF4-FFF2-40B4-BE49-F238E27FC236}">
                <a16:creationId xmlns:a16="http://schemas.microsoft.com/office/drawing/2014/main" id="{FD09D506-FA12-F5D0-6D78-88A2A089C2F6}"/>
              </a:ext>
            </a:extLst>
          </p:cNvPr>
          <p:cNvSpPr txBox="1"/>
          <p:nvPr/>
        </p:nvSpPr>
        <p:spPr>
          <a:xfrm>
            <a:off x="2631282" y="4064676"/>
            <a:ext cx="177498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不同資料密度</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7" name="圖片 16">
            <a:extLst>
              <a:ext uri="{FF2B5EF4-FFF2-40B4-BE49-F238E27FC236}">
                <a16:creationId xmlns:a16="http://schemas.microsoft.com/office/drawing/2014/main" id="{A7CD87A4-CB57-B8E5-30CC-82D4C3B9292F}"/>
              </a:ext>
            </a:extLst>
          </p:cNvPr>
          <p:cNvPicPr>
            <a:picLocks noChangeAspect="1"/>
          </p:cNvPicPr>
          <p:nvPr/>
        </p:nvPicPr>
        <p:blipFill>
          <a:blip r:embed="rId3"/>
          <a:stretch>
            <a:fillRect/>
          </a:stretch>
        </p:blipFill>
        <p:spPr>
          <a:xfrm>
            <a:off x="1017294" y="4368803"/>
            <a:ext cx="4504911" cy="1740413"/>
          </a:xfrm>
          <a:prstGeom prst="rect">
            <a:avLst/>
          </a:prstGeom>
        </p:spPr>
      </p:pic>
      <p:pic>
        <p:nvPicPr>
          <p:cNvPr id="3" name="圖片 2">
            <a:extLst>
              <a:ext uri="{FF2B5EF4-FFF2-40B4-BE49-F238E27FC236}">
                <a16:creationId xmlns:a16="http://schemas.microsoft.com/office/drawing/2014/main" id="{8763FD87-1583-6944-2563-1A9D0D480D78}"/>
              </a:ext>
            </a:extLst>
          </p:cNvPr>
          <p:cNvPicPr>
            <a:picLocks noChangeAspect="1"/>
          </p:cNvPicPr>
          <p:nvPr/>
        </p:nvPicPr>
        <p:blipFill>
          <a:blip r:embed="rId4"/>
          <a:stretch>
            <a:fillRect/>
          </a:stretch>
        </p:blipFill>
        <p:spPr>
          <a:xfrm>
            <a:off x="6096000" y="2644774"/>
            <a:ext cx="5410276" cy="2298701"/>
          </a:xfrm>
          <a:prstGeom prst="rect">
            <a:avLst/>
          </a:prstGeom>
        </p:spPr>
      </p:pic>
      <p:sp>
        <p:nvSpPr>
          <p:cNvPr id="4" name="文字方塊 3">
            <a:extLst>
              <a:ext uri="{FF2B5EF4-FFF2-40B4-BE49-F238E27FC236}">
                <a16:creationId xmlns:a16="http://schemas.microsoft.com/office/drawing/2014/main" id="{73BA27A9-6ABE-9122-17DC-D4A1E07BF124}"/>
              </a:ext>
            </a:extLst>
          </p:cNvPr>
          <p:cNvSpPr txBox="1"/>
          <p:nvPr/>
        </p:nvSpPr>
        <p:spPr>
          <a:xfrm>
            <a:off x="8222457" y="1901569"/>
            <a:ext cx="177498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非球狀資料</a:t>
            </a:r>
          </a:p>
        </p:txBody>
      </p:sp>
      <p:sp>
        <p:nvSpPr>
          <p:cNvPr id="6" name="文字方塊 5">
            <a:extLst>
              <a:ext uri="{FF2B5EF4-FFF2-40B4-BE49-F238E27FC236}">
                <a16:creationId xmlns:a16="http://schemas.microsoft.com/office/drawing/2014/main" id="{75F56171-2C50-AA79-A61F-1FA448769AA2}"/>
              </a:ext>
            </a:extLst>
          </p:cNvPr>
          <p:cNvSpPr txBox="1"/>
          <p:nvPr/>
        </p:nvSpPr>
        <p:spPr>
          <a:xfrm>
            <a:off x="1281112" y="5993864"/>
            <a:ext cx="177498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Original Points</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56959A4E-4C8A-8C5F-84AB-EC69B4BA6AE4}"/>
              </a:ext>
            </a:extLst>
          </p:cNvPr>
          <p:cNvSpPr txBox="1"/>
          <p:nvPr/>
        </p:nvSpPr>
        <p:spPr>
          <a:xfrm>
            <a:off x="1281112" y="3779998"/>
            <a:ext cx="177498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Original Points</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3" name="文字方塊 12">
            <a:extLst>
              <a:ext uri="{FF2B5EF4-FFF2-40B4-BE49-F238E27FC236}">
                <a16:creationId xmlns:a16="http://schemas.microsoft.com/office/drawing/2014/main" id="{D61B2E77-D2D5-DA58-DDC6-46547D48DA10}"/>
              </a:ext>
            </a:extLst>
          </p:cNvPr>
          <p:cNvSpPr txBox="1"/>
          <p:nvPr/>
        </p:nvSpPr>
        <p:spPr>
          <a:xfrm>
            <a:off x="6669797" y="4866107"/>
            <a:ext cx="177498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Original Points</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4E3AEC4F-63EF-E19C-8724-75AAF1C1EF51}"/>
              </a:ext>
            </a:extLst>
          </p:cNvPr>
          <p:cNvSpPr txBox="1"/>
          <p:nvPr/>
        </p:nvSpPr>
        <p:spPr>
          <a:xfrm>
            <a:off x="3380357" y="3774802"/>
            <a:ext cx="240559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K-means (3 Clusters)</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CA19726D-2C32-66E0-6DBE-B58C08E7277C}"/>
              </a:ext>
            </a:extLst>
          </p:cNvPr>
          <p:cNvSpPr txBox="1"/>
          <p:nvPr/>
        </p:nvSpPr>
        <p:spPr>
          <a:xfrm>
            <a:off x="3380357" y="5990294"/>
            <a:ext cx="240559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K-means (3 Clusters)</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5F643176-E8EE-92CF-DF87-44C3935B02D2}"/>
              </a:ext>
            </a:extLst>
          </p:cNvPr>
          <p:cNvSpPr txBox="1"/>
          <p:nvPr/>
        </p:nvSpPr>
        <p:spPr>
          <a:xfrm>
            <a:off x="9128431" y="4853508"/>
            <a:ext cx="240559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K-means (2 Clusters)</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211064219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Evaluation criteria</a:t>
            </a:r>
            <a:r>
              <a:rPr kumimoji="0" lang="zh-TW" altLang="en-US"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 </a:t>
            </a: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w/ </a:t>
            </a:r>
            <a:r>
              <a:rPr kumimoji="0" lang="en-US" altLang="zh-TW" sz="3200" b="0" i="0" u="none" strike="noStrike" kern="1200" cap="none" spc="150" normalizeH="0" baseline="0" noProof="0" dirty="0" err="1">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Kmeans</a:t>
            </a:r>
            <a:endPar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cxnSp>
        <p:nvCxnSpPr>
          <p:cNvPr id="4" name="直線接點 3">
            <a:extLst>
              <a:ext uri="{FF2B5EF4-FFF2-40B4-BE49-F238E27FC236}">
                <a16:creationId xmlns:a16="http://schemas.microsoft.com/office/drawing/2014/main" id="{AF27B5BA-1DAD-4652-BBFC-A72F32C9781C}"/>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953625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a:extLst>
              <a:ext uri="{FF2B5EF4-FFF2-40B4-BE49-F238E27FC236}">
                <a16:creationId xmlns:a16="http://schemas.microsoft.com/office/drawing/2014/main" id="{5DE0478F-24D4-AA7E-0A21-1C2A086C18E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評估指標</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8" name="矩形 7">
            <a:extLst>
              <a:ext uri="{FF2B5EF4-FFF2-40B4-BE49-F238E27FC236}">
                <a16:creationId xmlns:a16="http://schemas.microsoft.com/office/drawing/2014/main" id="{6B9B05C3-9045-FE55-0E24-0962828366A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2" name="文字方塊 1">
            <a:extLst>
              <a:ext uri="{FF2B5EF4-FFF2-40B4-BE49-F238E27FC236}">
                <a16:creationId xmlns:a16="http://schemas.microsoft.com/office/drawing/2014/main" id="{5F00459D-FC03-45DD-2DEF-AF4FAF77E84F}"/>
              </a:ext>
            </a:extLst>
          </p:cNvPr>
          <p:cNvSpPr txBox="1"/>
          <p:nvPr/>
        </p:nvSpPr>
        <p:spPr>
          <a:xfrm>
            <a:off x="390523" y="1340768"/>
            <a:ext cx="10674019" cy="45948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回歸評估指標</a:t>
            </a:r>
          </a:p>
        </p:txBody>
      </p:sp>
      <p:sp>
        <p:nvSpPr>
          <p:cNvPr id="3" name="矩形: 圓角 2">
            <a:extLst>
              <a:ext uri="{FF2B5EF4-FFF2-40B4-BE49-F238E27FC236}">
                <a16:creationId xmlns:a16="http://schemas.microsoft.com/office/drawing/2014/main" id="{22E92D95-F3B6-3B95-E967-F1D216053DD7}"/>
              </a:ext>
            </a:extLst>
          </p:cNvPr>
          <p:cNvSpPr/>
          <p:nvPr/>
        </p:nvSpPr>
        <p:spPr>
          <a:xfrm>
            <a:off x="6263901" y="1909483"/>
            <a:ext cx="5366122" cy="41237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Silhouette Coefficient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輪廓係數法</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圓角 3">
            <a:extLst>
              <a:ext uri="{FF2B5EF4-FFF2-40B4-BE49-F238E27FC236}">
                <a16:creationId xmlns:a16="http://schemas.microsoft.com/office/drawing/2014/main" id="{3586C5BF-D025-C9D2-AC98-74937B4F31E7}"/>
              </a:ext>
            </a:extLst>
          </p:cNvPr>
          <p:cNvSpPr/>
          <p:nvPr/>
        </p:nvSpPr>
        <p:spPr>
          <a:xfrm>
            <a:off x="499035" y="1909483"/>
            <a:ext cx="5429065" cy="41237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ELBOW METHOD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手肘法</a:t>
            </a:r>
          </a:p>
        </p:txBody>
      </p:sp>
      <p:cxnSp>
        <p:nvCxnSpPr>
          <p:cNvPr id="5" name="直線接點 4">
            <a:extLst>
              <a:ext uri="{FF2B5EF4-FFF2-40B4-BE49-F238E27FC236}">
                <a16:creationId xmlns:a16="http://schemas.microsoft.com/office/drawing/2014/main" id="{1787ED1C-1273-2035-E24A-24DA6D94A05F}"/>
              </a:ext>
            </a:extLst>
          </p:cNvPr>
          <p:cNvCxnSpPr>
            <a:cxnSpLocks/>
          </p:cNvCxnSpPr>
          <p:nvPr/>
        </p:nvCxnSpPr>
        <p:spPr>
          <a:xfrm>
            <a:off x="295836" y="3585882"/>
            <a:ext cx="11334189"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0" name="直線接點 9">
            <a:extLst>
              <a:ext uri="{FF2B5EF4-FFF2-40B4-BE49-F238E27FC236}">
                <a16:creationId xmlns:a16="http://schemas.microsoft.com/office/drawing/2014/main" id="{E49740C7-99C4-A9B5-67ED-A401EE7B6DE6}"/>
              </a:ext>
            </a:extLst>
          </p:cNvPr>
          <p:cNvCxnSpPr>
            <a:cxnSpLocks/>
          </p:cNvCxnSpPr>
          <p:nvPr/>
        </p:nvCxnSpPr>
        <p:spPr>
          <a:xfrm>
            <a:off x="6096000" y="1838618"/>
            <a:ext cx="0" cy="4421735"/>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12" name="矩形 11">
            <a:extLst>
              <a:ext uri="{FF2B5EF4-FFF2-40B4-BE49-F238E27FC236}">
                <a16:creationId xmlns:a16="http://schemas.microsoft.com/office/drawing/2014/main" id="{3A1ECDF9-7F09-A7FA-CCB8-FBE0BCA3DE20}"/>
              </a:ext>
            </a:extLst>
          </p:cNvPr>
          <p:cNvSpPr/>
          <p:nvPr/>
        </p:nvSpPr>
        <p:spPr>
          <a:xfrm>
            <a:off x="493059" y="2415099"/>
            <a:ext cx="2621616"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以</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SSE</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sum of the squared errors</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，誤差平方和）為指標，計算每群中的每一個點 ，到群中心的距離。共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個群，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Ci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代表其中一個群，</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mi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表示該群中心點</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4" name="矩形 13">
            <a:extLst>
              <a:ext uri="{FF2B5EF4-FFF2-40B4-BE49-F238E27FC236}">
                <a16:creationId xmlns:a16="http://schemas.microsoft.com/office/drawing/2014/main" id="{03DD1136-DBAC-D1BC-3EFD-A24C6FBA5FE4}"/>
              </a:ext>
            </a:extLst>
          </p:cNvPr>
          <p:cNvSpPr/>
          <p:nvPr/>
        </p:nvSpPr>
        <p:spPr>
          <a:xfrm>
            <a:off x="6263901" y="2425745"/>
            <a:ext cx="3750795"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「找出相同群凝聚度越小、不同群分離度越高」的值凝聚度（</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）是指與相同群內的其他點的平均距離；分離度（</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b</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）是指與不 同群的其他點的平均距離。</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是指以一個點作為計算的值，輪廓係數法則是 將所有的點都計算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後再總和。</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值越大，表示效果越好，適合作為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26" name="圖片 25">
            <a:extLst>
              <a:ext uri="{FF2B5EF4-FFF2-40B4-BE49-F238E27FC236}">
                <a16:creationId xmlns:a16="http://schemas.microsoft.com/office/drawing/2014/main" id="{31249344-7454-B2B2-4CBB-21F4665D121F}"/>
              </a:ext>
            </a:extLst>
          </p:cNvPr>
          <p:cNvPicPr>
            <a:picLocks noChangeAspect="1"/>
          </p:cNvPicPr>
          <p:nvPr/>
        </p:nvPicPr>
        <p:blipFill>
          <a:blip r:embed="rId2"/>
          <a:stretch>
            <a:fillRect/>
          </a:stretch>
        </p:blipFill>
        <p:spPr>
          <a:xfrm>
            <a:off x="3313138" y="2576696"/>
            <a:ext cx="2276793" cy="695422"/>
          </a:xfrm>
          <a:prstGeom prst="rect">
            <a:avLst/>
          </a:prstGeom>
        </p:spPr>
      </p:pic>
      <p:sp>
        <p:nvSpPr>
          <p:cNvPr id="28" name="文字方塊 27">
            <a:extLst>
              <a:ext uri="{FF2B5EF4-FFF2-40B4-BE49-F238E27FC236}">
                <a16:creationId xmlns:a16="http://schemas.microsoft.com/office/drawing/2014/main" id="{5DE11DA8-14BC-7D20-154B-37670EDCB9BA}"/>
              </a:ext>
            </a:extLst>
          </p:cNvPr>
          <p:cNvSpPr txBox="1"/>
          <p:nvPr/>
        </p:nvSpPr>
        <p:spPr>
          <a:xfrm>
            <a:off x="3657602" y="3851249"/>
            <a:ext cx="2305328" cy="1938992"/>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根據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與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SSE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作圖，可以從中觀察到使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SSE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的下降幅度由「快速轉為平緩」的點，一 般稱這個點為拐點（</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Inflection point</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），會將它挑選為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endPar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該點可以確保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值由小逐漸遞增時的一個集群效益，因此適合作為分群的標準</a:t>
            </a:r>
          </a:p>
        </p:txBody>
      </p:sp>
      <p:pic>
        <p:nvPicPr>
          <p:cNvPr id="29" name="圖片 28">
            <a:extLst>
              <a:ext uri="{FF2B5EF4-FFF2-40B4-BE49-F238E27FC236}">
                <a16:creationId xmlns:a16="http://schemas.microsoft.com/office/drawing/2014/main" id="{AE34E02E-F4AD-BCFE-46C0-8A6A538895FA}"/>
              </a:ext>
            </a:extLst>
          </p:cNvPr>
          <p:cNvPicPr>
            <a:picLocks noChangeAspect="1"/>
          </p:cNvPicPr>
          <p:nvPr/>
        </p:nvPicPr>
        <p:blipFill>
          <a:blip r:embed="rId3"/>
          <a:stretch>
            <a:fillRect/>
          </a:stretch>
        </p:blipFill>
        <p:spPr>
          <a:xfrm>
            <a:off x="357987" y="3781193"/>
            <a:ext cx="3166545" cy="2327917"/>
          </a:xfrm>
          <a:prstGeom prst="rect">
            <a:avLst/>
          </a:prstGeom>
        </p:spPr>
      </p:pic>
      <p:sp>
        <p:nvSpPr>
          <p:cNvPr id="30" name="AutoShape 2" descr="K-means -Elbow method (clustering)">
            <a:extLst>
              <a:ext uri="{FF2B5EF4-FFF2-40B4-BE49-F238E27FC236}">
                <a16:creationId xmlns:a16="http://schemas.microsoft.com/office/drawing/2014/main" id="{5C157072-2B3F-A56A-282B-4D5F397E598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737572"/>
              </a:solidFill>
              <a:effectLst/>
              <a:uLnTx/>
              <a:uFillTx/>
              <a:latin typeface="Century Gothic" panose="020F0302020204030204"/>
              <a:ea typeface="新細明體" panose="02020500000000000000" pitchFamily="18" charset="-120"/>
              <a:cs typeface="+mn-cs"/>
            </a:endParaRPr>
          </a:p>
        </p:txBody>
      </p:sp>
      <p:pic>
        <p:nvPicPr>
          <p:cNvPr id="32" name="圖片 31">
            <a:extLst>
              <a:ext uri="{FF2B5EF4-FFF2-40B4-BE49-F238E27FC236}">
                <a16:creationId xmlns:a16="http://schemas.microsoft.com/office/drawing/2014/main" id="{2D20273B-E5CD-9844-16C2-C84B22CC43B7}"/>
              </a:ext>
            </a:extLst>
          </p:cNvPr>
          <p:cNvPicPr>
            <a:picLocks noChangeAspect="1"/>
          </p:cNvPicPr>
          <p:nvPr/>
        </p:nvPicPr>
        <p:blipFill>
          <a:blip r:embed="rId4"/>
          <a:stretch>
            <a:fillRect/>
          </a:stretch>
        </p:blipFill>
        <p:spPr>
          <a:xfrm>
            <a:off x="10015860" y="2598687"/>
            <a:ext cx="1614163" cy="633005"/>
          </a:xfrm>
          <a:prstGeom prst="rect">
            <a:avLst/>
          </a:prstGeom>
        </p:spPr>
      </p:pic>
      <p:pic>
        <p:nvPicPr>
          <p:cNvPr id="33" name="圖片 32">
            <a:extLst>
              <a:ext uri="{FF2B5EF4-FFF2-40B4-BE49-F238E27FC236}">
                <a16:creationId xmlns:a16="http://schemas.microsoft.com/office/drawing/2014/main" id="{16167781-9B48-B24B-2021-7D2C5F70E7C7}"/>
              </a:ext>
            </a:extLst>
          </p:cNvPr>
          <p:cNvPicPr>
            <a:picLocks noChangeAspect="1"/>
          </p:cNvPicPr>
          <p:nvPr/>
        </p:nvPicPr>
        <p:blipFill rotWithShape="1">
          <a:blip r:embed="rId5"/>
          <a:srcRect r="1188"/>
          <a:stretch/>
        </p:blipFill>
        <p:spPr>
          <a:xfrm>
            <a:off x="6269376" y="3678249"/>
            <a:ext cx="2774611" cy="2609742"/>
          </a:xfrm>
          <a:prstGeom prst="rect">
            <a:avLst/>
          </a:prstGeom>
        </p:spPr>
      </p:pic>
      <p:sp>
        <p:nvSpPr>
          <p:cNvPr id="34" name="文字方塊 33">
            <a:extLst>
              <a:ext uri="{FF2B5EF4-FFF2-40B4-BE49-F238E27FC236}">
                <a16:creationId xmlns:a16="http://schemas.microsoft.com/office/drawing/2014/main" id="{1E4CBDBF-C641-7CA5-5C92-077CDCB58220}"/>
              </a:ext>
            </a:extLst>
          </p:cNvPr>
          <p:cNvSpPr txBox="1"/>
          <p:nvPr/>
        </p:nvSpPr>
        <p:spPr>
          <a:xfrm>
            <a:off x="7922574" y="5303240"/>
            <a:ext cx="24530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endParaRPr kumimoji="0" lang="zh-TW" altLang="en-US" sz="10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5" name="文字方塊 34">
            <a:extLst>
              <a:ext uri="{FF2B5EF4-FFF2-40B4-BE49-F238E27FC236}">
                <a16:creationId xmlns:a16="http://schemas.microsoft.com/office/drawing/2014/main" id="{B1412069-BEF1-BB19-0F02-80C5A54230BC}"/>
              </a:ext>
            </a:extLst>
          </p:cNvPr>
          <p:cNvSpPr txBox="1"/>
          <p:nvPr/>
        </p:nvSpPr>
        <p:spPr>
          <a:xfrm>
            <a:off x="7749199" y="5389359"/>
            <a:ext cx="13536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endParaRPr kumimoji="0" lang="zh-TW" altLang="en-US" sz="10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7" name="文字方塊 36">
            <a:extLst>
              <a:ext uri="{FF2B5EF4-FFF2-40B4-BE49-F238E27FC236}">
                <a16:creationId xmlns:a16="http://schemas.microsoft.com/office/drawing/2014/main" id="{A74CC825-2DAE-6D2D-F1A5-B0898ED7037D}"/>
              </a:ext>
            </a:extLst>
          </p:cNvPr>
          <p:cNvSpPr txBox="1"/>
          <p:nvPr/>
        </p:nvSpPr>
        <p:spPr>
          <a:xfrm>
            <a:off x="8114810" y="5389358"/>
            <a:ext cx="13536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endParaRPr kumimoji="0" lang="zh-TW" altLang="en-US" sz="10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17412" name="Picture 4" descr="Illustration of the silhouette coefficient and the loose–tight cluster....  | Download Scientific Diagram">
            <a:extLst>
              <a:ext uri="{FF2B5EF4-FFF2-40B4-BE49-F238E27FC236}">
                <a16:creationId xmlns:a16="http://schemas.microsoft.com/office/drawing/2014/main" id="{E5F3812A-807C-1481-C8E6-F0C8533EF55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2141" b="10373"/>
          <a:stretch/>
        </p:blipFill>
        <p:spPr bwMode="auto">
          <a:xfrm>
            <a:off x="9217362" y="3850563"/>
            <a:ext cx="2265634" cy="2181386"/>
          </a:xfrm>
          <a:prstGeom prst="rect">
            <a:avLst/>
          </a:prstGeom>
          <a:noFill/>
          <a:extLst>
            <a:ext uri="{909E8E84-426E-40DD-AFC4-6F175D3DCCD1}">
              <a14:hiddenFill xmlns:a14="http://schemas.microsoft.com/office/drawing/2010/main">
                <a:solidFill>
                  <a:srgbClr val="FFFFFF"/>
                </a:solidFill>
              </a14:hiddenFill>
            </a:ext>
          </a:extLst>
        </p:spPr>
      </p:pic>
      <p:sp>
        <p:nvSpPr>
          <p:cNvPr id="38" name="矩形 37">
            <a:extLst>
              <a:ext uri="{FF2B5EF4-FFF2-40B4-BE49-F238E27FC236}">
                <a16:creationId xmlns:a16="http://schemas.microsoft.com/office/drawing/2014/main" id="{21B17664-6873-9837-2C15-51BF72097907}"/>
              </a:ext>
            </a:extLst>
          </p:cNvPr>
          <p:cNvSpPr/>
          <p:nvPr/>
        </p:nvSpPr>
        <p:spPr>
          <a:xfrm>
            <a:off x="9364386" y="5962580"/>
            <a:ext cx="322539" cy="262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16950166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a:extLst>
              <a:ext uri="{FF2B5EF4-FFF2-40B4-BE49-F238E27FC236}">
                <a16:creationId xmlns:a16="http://schemas.microsoft.com/office/drawing/2014/main" id="{5DE0478F-24D4-AA7E-0A21-1C2A086C18E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silhouette</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選擇聚類的數目</a:t>
            </a:r>
          </a:p>
        </p:txBody>
      </p:sp>
      <p:sp>
        <p:nvSpPr>
          <p:cNvPr id="8" name="矩形 7">
            <a:extLst>
              <a:ext uri="{FF2B5EF4-FFF2-40B4-BE49-F238E27FC236}">
                <a16:creationId xmlns:a16="http://schemas.microsoft.com/office/drawing/2014/main" id="{6B9B05C3-9045-FE55-0E24-0962828366A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38" name="矩形 37">
            <a:extLst>
              <a:ext uri="{FF2B5EF4-FFF2-40B4-BE49-F238E27FC236}">
                <a16:creationId xmlns:a16="http://schemas.microsoft.com/office/drawing/2014/main" id="{21B17664-6873-9837-2C15-51BF72097907}"/>
              </a:ext>
            </a:extLst>
          </p:cNvPr>
          <p:cNvSpPr/>
          <p:nvPr/>
        </p:nvSpPr>
        <p:spPr>
          <a:xfrm>
            <a:off x="9364386" y="5962580"/>
            <a:ext cx="322539" cy="262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18434" name="Picture 2">
            <a:extLst>
              <a:ext uri="{FF2B5EF4-FFF2-40B4-BE49-F238E27FC236}">
                <a16:creationId xmlns:a16="http://schemas.microsoft.com/office/drawing/2014/main" id="{A79C8BFC-B15A-AC4A-9B5C-4489DD09B9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354435"/>
            <a:ext cx="5334000" cy="2074565"/>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extLst>
              <a:ext uri="{FF2B5EF4-FFF2-40B4-BE49-F238E27FC236}">
                <a16:creationId xmlns:a16="http://schemas.microsoft.com/office/drawing/2014/main" id="{A9B43DE1-22CB-BA12-2436-EB3072742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1354434"/>
            <a:ext cx="5334000" cy="2074565"/>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a:extLst>
              <a:ext uri="{FF2B5EF4-FFF2-40B4-BE49-F238E27FC236}">
                <a16:creationId xmlns:a16="http://schemas.microsoft.com/office/drawing/2014/main" id="{95638975-8B3A-3427-26D1-418C3CC2F9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824053"/>
            <a:ext cx="5400675" cy="2100497"/>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a:extLst>
              <a:ext uri="{FF2B5EF4-FFF2-40B4-BE49-F238E27FC236}">
                <a16:creationId xmlns:a16="http://schemas.microsoft.com/office/drawing/2014/main" id="{33799BEE-D3E4-83EF-8CE5-97C72E163A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7400" y="3800406"/>
            <a:ext cx="5334000" cy="2074565"/>
          </a:xfrm>
          <a:prstGeom prst="rect">
            <a:avLst/>
          </a:prstGeom>
          <a:noFill/>
          <a:extLst>
            <a:ext uri="{909E8E84-426E-40DD-AFC4-6F175D3DCCD1}">
              <a14:hiddenFill xmlns:a14="http://schemas.microsoft.com/office/drawing/2010/main">
                <a:solidFill>
                  <a:srgbClr val="FFFFFF"/>
                </a:solidFill>
              </a14:hiddenFill>
            </a:ext>
          </a:extLst>
        </p:spPr>
      </p:pic>
      <p:sp>
        <p:nvSpPr>
          <p:cNvPr id="6" name="笑臉 5">
            <a:extLst>
              <a:ext uri="{FF2B5EF4-FFF2-40B4-BE49-F238E27FC236}">
                <a16:creationId xmlns:a16="http://schemas.microsoft.com/office/drawing/2014/main" id="{5D8C8277-2E6B-D9E5-25D4-1F24DF00F56D}"/>
              </a:ext>
            </a:extLst>
          </p:cNvPr>
          <p:cNvSpPr/>
          <p:nvPr/>
        </p:nvSpPr>
        <p:spPr>
          <a:xfrm>
            <a:off x="5133975" y="5486330"/>
            <a:ext cx="476250" cy="476250"/>
          </a:xfrm>
          <a:prstGeom prst="smileyFace">
            <a:avLst/>
          </a:prstGeom>
          <a:solidFill>
            <a:schemeClr val="accent4">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126564053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a:extLst>
              <a:ext uri="{FF2B5EF4-FFF2-40B4-BE49-F238E27FC236}">
                <a16:creationId xmlns:a16="http://schemas.microsoft.com/office/drawing/2014/main" id="{4CB165B4-F0FC-E5CB-CF6A-7D83D54A368B}"/>
              </a:ext>
            </a:extLst>
          </p:cNvPr>
          <p:cNvSpPr txBox="1"/>
          <p:nvPr/>
        </p:nvSpPr>
        <p:spPr>
          <a:xfrm>
            <a:off x="584157" y="1412776"/>
            <a:ext cx="9921918" cy="38164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要決定分為多少群才有意義：</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 </a:t>
            </a:r>
            <a:endParaRPr kumimoji="0" lang="en-US" altLang="zh-TW" sz="14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群數的選擇</a:t>
            </a:r>
            <a:r>
              <a:rPr kumimoji="0" lang="zh-TW" altLang="en-US"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a:t>
            </a:r>
            <a:endParaRPr kumimoji="0" lang="en-US" altLang="zh-TW"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一般建議在</a:t>
            </a:r>
            <a:r>
              <a:rPr kumimoji="0" lang="en-US" altLang="zh-TW"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2</a:t>
            </a:r>
            <a:r>
              <a:rPr kumimoji="0" lang="zh-TW" altLang="en-US"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至</a:t>
            </a:r>
            <a:r>
              <a:rPr kumimoji="0" lang="en-US" altLang="zh-TW"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6</a:t>
            </a:r>
            <a:r>
              <a:rPr kumimoji="0" lang="zh-TW" altLang="en-US"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個群之間選擇合適的群數。如果群數超過</a:t>
            </a:r>
            <a:r>
              <a:rPr kumimoji="0" lang="en-US" altLang="zh-TW"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6</a:t>
            </a:r>
            <a:r>
              <a:rPr kumimoji="0" lang="zh-TW" altLang="en-US"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，則後續的分析可能會變得過於繁瑣和複雜，從而降低分析的實用性和可解釋性。</a:t>
            </a:r>
            <a:endParaRPr kumimoji="0" lang="en-US" altLang="zh-TW"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endParaRPr kumimoji="0" lang="zh-TW" altLang="en-US"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2.</a:t>
            </a:r>
            <a:r>
              <a:rPr kumimoji="0" lang="zh-TW" altLang="en-US" sz="14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群的均衡性</a:t>
            </a:r>
            <a:r>
              <a:rPr kumimoji="0" lang="zh-TW" altLang="en-US"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a:t>
            </a:r>
            <a:endParaRPr kumimoji="0" lang="en-US" altLang="zh-TW"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理想的群結構中，各群的觀察值數量應該相對平衡。例如，如果一個群包含</a:t>
            </a:r>
            <a:r>
              <a:rPr kumimoji="0" lang="en-US" altLang="zh-TW"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100</a:t>
            </a:r>
            <a:r>
              <a:rPr kumimoji="0" lang="zh-TW" altLang="en-US"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個觀察值，而另一個群僅有</a:t>
            </a:r>
            <a:r>
              <a:rPr kumimoji="0" lang="en-US" altLang="zh-TW"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5</a:t>
            </a:r>
            <a:r>
              <a:rPr kumimoji="0" lang="zh-TW" altLang="en-US"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個觀察值，這種極度不均衡的群分配通常被視為不適當。均衡的群能夠確保分析結果的代表性和一致性。</a:t>
            </a:r>
            <a:endParaRPr kumimoji="0" lang="en-US" altLang="zh-TW"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endParaRPr kumimoji="0" lang="zh-TW" altLang="en-US"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3.</a:t>
            </a:r>
            <a:r>
              <a:rPr kumimoji="0" lang="zh-TW" altLang="en-US" sz="14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同質性與群數的權衡</a:t>
            </a:r>
            <a:r>
              <a:rPr kumimoji="0" lang="zh-TW" altLang="en-US"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a:t>
            </a:r>
            <a:endParaRPr kumimoji="0" lang="en-US" altLang="zh-TW"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當群數減少時，群內的觀察值同質性通常會降低。換言之，較少的群意味著每個群包含更廣泛的變異性，這可能對分析目的造成影響。因此，在選擇群數時，需要權衡群數與群內同質性之間的關係，以找到最適合分析需求的群數。</a:t>
            </a:r>
            <a:endParaRPr kumimoji="0" lang="en-US" altLang="zh-TW"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endParaRPr kumimoji="0" lang="zh-TW" altLang="en-US"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4.</a:t>
            </a:r>
            <a:r>
              <a:rPr kumimoji="0" lang="zh-TW" altLang="en-US" sz="14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符合策略方向的群數決定</a:t>
            </a:r>
            <a:r>
              <a:rPr kumimoji="0" lang="zh-TW" altLang="en-US"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a:t>
            </a:r>
            <a:endParaRPr kumimoji="0" lang="en-US" altLang="zh-TW"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在實際應用中，群數的選擇應當考慮公司或機構的策略方向。例如，如果一個公司的策略是針對幾個明確定義的市場細分，則選擇與這些市場細分相對應的群數可能更為合理。</a:t>
            </a:r>
          </a:p>
        </p:txBody>
      </p:sp>
      <p:sp>
        <p:nvSpPr>
          <p:cNvPr id="7" name="標題 1">
            <a:extLst>
              <a:ext uri="{FF2B5EF4-FFF2-40B4-BE49-F238E27FC236}">
                <a16:creationId xmlns:a16="http://schemas.microsoft.com/office/drawing/2014/main" id="{5DE0478F-24D4-AA7E-0A21-1C2A086C18E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 </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值選定</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8" name="矩形 7">
            <a:extLst>
              <a:ext uri="{FF2B5EF4-FFF2-40B4-BE49-F238E27FC236}">
                <a16:creationId xmlns:a16="http://schemas.microsoft.com/office/drawing/2014/main" id="{6B9B05C3-9045-FE55-0E24-0962828366A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241258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2A0B02E6-EC3A-1E8B-1D3F-B0F97763B483}"/>
              </a:ext>
            </a:extLst>
          </p:cNvPr>
          <p:cNvSpPr txBox="1">
            <a:spLocks/>
          </p:cNvSpPr>
          <p:nvPr/>
        </p:nvSpPr>
        <p:spPr>
          <a:xfrm>
            <a:off x="361494" y="234833"/>
            <a:ext cx="11405983" cy="767439"/>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kumimoji="1" lang="zh-TW" altLang="en-US" sz="2800" b="1" i="0" u="none" strike="noStrike" kern="0" cap="none" spc="0" normalizeH="0" baseline="0" dirty="0">
                <a:ln>
                  <a:noFill/>
                </a:ln>
                <a:solidFill>
                  <a:schemeClr val="accent5">
                    <a:lumMod val="50000"/>
                  </a:schemeClr>
                </a:solidFill>
                <a:effectLst/>
                <a:uLnTx/>
                <a:uFillTx/>
                <a:latin typeface="微軟正黑體" panose="020B0604030504040204" pitchFamily="34" charset="-120"/>
                <a:ea typeface="微軟正黑體" panose="020B0604030504040204" pitchFamily="34" charset="-120"/>
                <a:cs typeface="+mj-cs"/>
              </a:defRPr>
            </a:lvl1p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1" lang="zh-TW" altLang="en-US"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rPr>
              <a:t>致 同學</a:t>
            </a:r>
            <a:r>
              <a:rPr kumimoji="1" lang="en-US" altLang="zh-TW"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rPr>
              <a:t>:</a:t>
            </a:r>
          </a:p>
        </p:txBody>
      </p:sp>
      <p:sp>
        <p:nvSpPr>
          <p:cNvPr id="11" name="TextBox 4">
            <a:extLst>
              <a:ext uri="{FF2B5EF4-FFF2-40B4-BE49-F238E27FC236}">
                <a16:creationId xmlns:a16="http://schemas.microsoft.com/office/drawing/2014/main" id="{C4C5E6EA-E658-7D98-0D9F-6DAC8D7B741D}"/>
              </a:ext>
            </a:extLst>
          </p:cNvPr>
          <p:cNvSpPr txBox="1"/>
          <p:nvPr/>
        </p:nvSpPr>
        <p:spPr>
          <a:xfrm>
            <a:off x="712718" y="1535608"/>
            <a:ext cx="10423842"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親愛的，</a:t>
            </a:r>
            <a:endPar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歡迎您加入由桑尼數據科學開設的「從</a:t>
            </a:r>
            <a:r>
              <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0</a:t>
            </a: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到</a:t>
            </a:r>
            <a:r>
              <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1</a:t>
            </a: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成為機器學習大師」課程。我非常高興您能加入資策會學習機器學習課程！在這堂課中，您將學習許多有趣且有用的概念。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這堂課會用到很多數學統計理論，建議修完我另外開設的 </a:t>
            </a:r>
            <a:r>
              <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python </a:t>
            </a: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數據分析再進行學習對吸收比較有幫助。</a:t>
            </a:r>
            <a:endPar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期待您能真心享受這場學習旅程！享受 </a:t>
            </a:r>
            <a:r>
              <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AI </a:t>
            </a: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機器學習的樂趣， </a:t>
            </a:r>
            <a:endPar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Sunny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附註：如果你覺得我教得不錯歡迎幫我推廣，你的支持是我最大的動力，別忘了 </a:t>
            </a:r>
            <a:r>
              <a:rPr kumimoji="0" lang="en-US" altLang="zh-TW" sz="2000" b="0" i="0" u="none" strike="noStrike" kern="1200" cap="none" spc="0" normalizeH="0" baseline="0" noProof="0" dirty="0" err="1">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github</a:t>
            </a:r>
            <a:r>
              <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幫我點個星星。</a:t>
            </a:r>
            <a:r>
              <a:rPr kumimoji="0" lang="zh-TW" altLang="en-US" sz="20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a:t>
            </a:r>
            <a:endParaRPr kumimoji="0" lang="zh-TW" altLang="en-US" sz="20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75175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群組 49">
            <a:extLst>
              <a:ext uri="{FF2B5EF4-FFF2-40B4-BE49-F238E27FC236}">
                <a16:creationId xmlns:a16="http://schemas.microsoft.com/office/drawing/2014/main" id="{52C3B7A2-51D2-45E3-8726-A752BF244A8C}"/>
              </a:ext>
            </a:extLst>
          </p:cNvPr>
          <p:cNvGrpSpPr/>
          <p:nvPr/>
        </p:nvGrpSpPr>
        <p:grpSpPr>
          <a:xfrm>
            <a:off x="8670667" y="3872204"/>
            <a:ext cx="3272515" cy="2276762"/>
            <a:chOff x="8530708" y="3816220"/>
            <a:chExt cx="3272515" cy="2276762"/>
          </a:xfrm>
        </p:grpSpPr>
        <p:pic>
          <p:nvPicPr>
            <p:cNvPr id="52" name="圖片 51">
              <a:extLst>
                <a:ext uri="{FF2B5EF4-FFF2-40B4-BE49-F238E27FC236}">
                  <a16:creationId xmlns:a16="http://schemas.microsoft.com/office/drawing/2014/main" id="{A762ED72-6D8B-4E75-B957-1C8D19BD87F3}"/>
                </a:ext>
              </a:extLst>
            </p:cNvPr>
            <p:cNvPicPr>
              <a:picLocks noChangeAspect="1"/>
            </p:cNvPicPr>
            <p:nvPr/>
          </p:nvPicPr>
          <p:blipFill rotWithShape="1">
            <a:blip r:embed="rId3"/>
            <a:srcRect t="1640" b="-1"/>
            <a:stretch/>
          </p:blipFill>
          <p:spPr>
            <a:xfrm>
              <a:off x="8530708" y="3993502"/>
              <a:ext cx="3235193" cy="2099480"/>
            </a:xfrm>
            <a:prstGeom prst="rect">
              <a:avLst/>
            </a:prstGeom>
          </p:spPr>
        </p:pic>
        <p:sp>
          <p:nvSpPr>
            <p:cNvPr id="53" name="矩形 52">
              <a:extLst>
                <a:ext uri="{FF2B5EF4-FFF2-40B4-BE49-F238E27FC236}">
                  <a16:creationId xmlns:a16="http://schemas.microsoft.com/office/drawing/2014/main" id="{1BE07B04-A725-4F8A-AF27-945ADBA147D8}"/>
                </a:ext>
              </a:extLst>
            </p:cNvPr>
            <p:cNvSpPr/>
            <p:nvPr/>
          </p:nvSpPr>
          <p:spPr>
            <a:xfrm>
              <a:off x="11075436" y="3816220"/>
              <a:ext cx="727787" cy="2612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設計數學模型</a:t>
            </a: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Use data to compute function </a:t>
            </a: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g</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that Approximates target </a:t>
            </a: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f</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6" name="圖片 5">
            <a:extLst>
              <a:ext uri="{FF2B5EF4-FFF2-40B4-BE49-F238E27FC236}">
                <a16:creationId xmlns:a16="http://schemas.microsoft.com/office/drawing/2014/main" id="{CC59C1CA-68FB-4487-867D-55CFF9DD0BCF}"/>
              </a:ext>
            </a:extLst>
          </p:cNvPr>
          <p:cNvPicPr>
            <a:picLocks noChangeAspect="1"/>
          </p:cNvPicPr>
          <p:nvPr/>
        </p:nvPicPr>
        <p:blipFill>
          <a:blip r:embed="rId4"/>
          <a:stretch>
            <a:fillRect/>
          </a:stretch>
        </p:blipFill>
        <p:spPr>
          <a:xfrm>
            <a:off x="783627" y="1827464"/>
            <a:ext cx="4858428" cy="1038370"/>
          </a:xfrm>
          <a:prstGeom prst="rect">
            <a:avLst/>
          </a:prstGeom>
        </p:spPr>
      </p:pic>
      <p:sp>
        <p:nvSpPr>
          <p:cNvPr id="9" name="矩形 8">
            <a:extLst>
              <a:ext uri="{FF2B5EF4-FFF2-40B4-BE49-F238E27FC236}">
                <a16:creationId xmlns:a16="http://schemas.microsoft.com/office/drawing/2014/main" id="{E06A7A41-1C73-4957-84D1-15F1051E99B4}"/>
              </a:ext>
            </a:extLst>
          </p:cNvPr>
          <p:cNvSpPr/>
          <p:nvPr/>
        </p:nvSpPr>
        <p:spPr>
          <a:xfrm>
            <a:off x="1271056" y="3440276"/>
            <a:ext cx="2844497"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不同特徵的權重</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(Weight)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偏差</a:t>
            </a: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(Bias)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第 </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j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個特徵的特徵集合</a:t>
            </a:r>
          </a:p>
        </p:txBody>
      </p:sp>
      <p:pic>
        <p:nvPicPr>
          <p:cNvPr id="10" name="圖片 9">
            <a:extLst>
              <a:ext uri="{FF2B5EF4-FFF2-40B4-BE49-F238E27FC236}">
                <a16:creationId xmlns:a16="http://schemas.microsoft.com/office/drawing/2014/main" id="{41AAF099-51EF-456C-8FEB-ED9EA41A8EC1}"/>
              </a:ext>
            </a:extLst>
          </p:cNvPr>
          <p:cNvPicPr>
            <a:picLocks noChangeAspect="1"/>
          </p:cNvPicPr>
          <p:nvPr/>
        </p:nvPicPr>
        <p:blipFill>
          <a:blip r:embed="rId5"/>
          <a:stretch>
            <a:fillRect/>
          </a:stretch>
        </p:blipFill>
        <p:spPr>
          <a:xfrm>
            <a:off x="1064646" y="3719489"/>
            <a:ext cx="209579" cy="333422"/>
          </a:xfrm>
          <a:prstGeom prst="rect">
            <a:avLst/>
          </a:prstGeom>
        </p:spPr>
      </p:pic>
      <p:pic>
        <p:nvPicPr>
          <p:cNvPr id="11" name="圖片 10">
            <a:extLst>
              <a:ext uri="{FF2B5EF4-FFF2-40B4-BE49-F238E27FC236}">
                <a16:creationId xmlns:a16="http://schemas.microsoft.com/office/drawing/2014/main" id="{6B47CF0E-CD46-4B95-ACFF-A6B32A113367}"/>
              </a:ext>
            </a:extLst>
          </p:cNvPr>
          <p:cNvPicPr>
            <a:picLocks noChangeAspect="1"/>
          </p:cNvPicPr>
          <p:nvPr/>
        </p:nvPicPr>
        <p:blipFill>
          <a:blip r:embed="rId6"/>
          <a:stretch>
            <a:fillRect/>
          </a:stretch>
        </p:blipFill>
        <p:spPr>
          <a:xfrm>
            <a:off x="1021974" y="3458231"/>
            <a:ext cx="276264" cy="333422"/>
          </a:xfrm>
          <a:prstGeom prst="rect">
            <a:avLst/>
          </a:prstGeom>
        </p:spPr>
      </p:pic>
      <p:pic>
        <p:nvPicPr>
          <p:cNvPr id="15" name="圖片 14">
            <a:extLst>
              <a:ext uri="{FF2B5EF4-FFF2-40B4-BE49-F238E27FC236}">
                <a16:creationId xmlns:a16="http://schemas.microsoft.com/office/drawing/2014/main" id="{1AF4C620-B826-42D0-A0BF-F486DAC14C8B}"/>
              </a:ext>
            </a:extLst>
          </p:cNvPr>
          <p:cNvPicPr>
            <a:picLocks noChangeAspect="1"/>
          </p:cNvPicPr>
          <p:nvPr/>
        </p:nvPicPr>
        <p:blipFill>
          <a:blip r:embed="rId7"/>
          <a:stretch>
            <a:fillRect/>
          </a:stretch>
        </p:blipFill>
        <p:spPr>
          <a:xfrm>
            <a:off x="1036067" y="4008150"/>
            <a:ext cx="266737" cy="390580"/>
          </a:xfrm>
          <a:prstGeom prst="rect">
            <a:avLst/>
          </a:prstGeom>
        </p:spPr>
      </p:pic>
      <p:pic>
        <p:nvPicPr>
          <p:cNvPr id="16" name="圖片 15">
            <a:extLst>
              <a:ext uri="{FF2B5EF4-FFF2-40B4-BE49-F238E27FC236}">
                <a16:creationId xmlns:a16="http://schemas.microsoft.com/office/drawing/2014/main" id="{B9D18EC6-9E07-4E2D-A1C2-D68F67843494}"/>
              </a:ext>
            </a:extLst>
          </p:cNvPr>
          <p:cNvPicPr>
            <a:picLocks noChangeAspect="1"/>
          </p:cNvPicPr>
          <p:nvPr/>
        </p:nvPicPr>
        <p:blipFill>
          <a:blip r:embed="rId8"/>
          <a:stretch>
            <a:fillRect/>
          </a:stretch>
        </p:blipFill>
        <p:spPr>
          <a:xfrm>
            <a:off x="3817117" y="3980354"/>
            <a:ext cx="2486372" cy="371527"/>
          </a:xfrm>
          <a:prstGeom prst="rect">
            <a:avLst/>
          </a:prstGeom>
        </p:spPr>
      </p:pic>
      <p:sp>
        <p:nvSpPr>
          <p:cNvPr id="54" name="文字方塊 53">
            <a:extLst>
              <a:ext uri="{FF2B5EF4-FFF2-40B4-BE49-F238E27FC236}">
                <a16:creationId xmlns:a16="http://schemas.microsoft.com/office/drawing/2014/main" id="{4A7D133E-AA71-4FA3-8ACF-FBF3F0B76EC2}"/>
              </a:ext>
            </a:extLst>
          </p:cNvPr>
          <p:cNvSpPr txBox="1"/>
          <p:nvPr/>
        </p:nvSpPr>
        <p:spPr>
          <a:xfrm>
            <a:off x="9740296" y="3710990"/>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特徵欄位</a:t>
            </a:r>
          </a:p>
        </p:txBody>
      </p:sp>
      <p:sp>
        <p:nvSpPr>
          <p:cNvPr id="57" name="文字方塊 56">
            <a:extLst>
              <a:ext uri="{FF2B5EF4-FFF2-40B4-BE49-F238E27FC236}">
                <a16:creationId xmlns:a16="http://schemas.microsoft.com/office/drawing/2014/main" id="{83A98D2A-01FB-4EA7-A333-2E12F60CFB3B}"/>
              </a:ext>
            </a:extLst>
          </p:cNvPr>
          <p:cNvSpPr txBox="1"/>
          <p:nvPr/>
        </p:nvSpPr>
        <p:spPr>
          <a:xfrm>
            <a:off x="11205202" y="3710990"/>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目標輸出</a:t>
            </a:r>
          </a:p>
        </p:txBody>
      </p:sp>
      <p:cxnSp>
        <p:nvCxnSpPr>
          <p:cNvPr id="22" name="接點: 肘形 21">
            <a:extLst>
              <a:ext uri="{FF2B5EF4-FFF2-40B4-BE49-F238E27FC236}">
                <a16:creationId xmlns:a16="http://schemas.microsoft.com/office/drawing/2014/main" id="{26358223-323E-4587-B3FC-E076C7D2C0E6}"/>
              </a:ext>
            </a:extLst>
          </p:cNvPr>
          <p:cNvCxnSpPr/>
          <p:nvPr/>
        </p:nvCxnSpPr>
        <p:spPr>
          <a:xfrm rot="10800000">
            <a:off x="4441372" y="4366727"/>
            <a:ext cx="4889241" cy="307910"/>
          </a:xfrm>
          <a:prstGeom prst="bentConnector3">
            <a:avLst>
              <a:gd name="adj1" fmla="val 100000"/>
            </a:avLst>
          </a:prstGeom>
          <a:ln>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接點: 肘形 60">
            <a:extLst>
              <a:ext uri="{FF2B5EF4-FFF2-40B4-BE49-F238E27FC236}">
                <a16:creationId xmlns:a16="http://schemas.microsoft.com/office/drawing/2014/main" id="{1D8F7339-40CD-4845-8621-F2744ED96F7C}"/>
              </a:ext>
            </a:extLst>
          </p:cNvPr>
          <p:cNvCxnSpPr>
            <a:cxnSpLocks/>
          </p:cNvCxnSpPr>
          <p:nvPr/>
        </p:nvCxnSpPr>
        <p:spPr>
          <a:xfrm rot="10800000">
            <a:off x="4823928" y="4413381"/>
            <a:ext cx="4506687" cy="419877"/>
          </a:xfrm>
          <a:prstGeom prst="bentConnector3">
            <a:avLst>
              <a:gd name="adj1" fmla="val 99896"/>
            </a:avLst>
          </a:prstGeom>
          <a:ln>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接點: 肘形 61">
            <a:extLst>
              <a:ext uri="{FF2B5EF4-FFF2-40B4-BE49-F238E27FC236}">
                <a16:creationId xmlns:a16="http://schemas.microsoft.com/office/drawing/2014/main" id="{20789E67-C825-4BDF-AB4B-5DAEB6BFCEAC}"/>
              </a:ext>
            </a:extLst>
          </p:cNvPr>
          <p:cNvCxnSpPr>
            <a:cxnSpLocks/>
          </p:cNvCxnSpPr>
          <p:nvPr/>
        </p:nvCxnSpPr>
        <p:spPr>
          <a:xfrm rot="10800000">
            <a:off x="5197152" y="4413380"/>
            <a:ext cx="4133469" cy="587834"/>
          </a:xfrm>
          <a:prstGeom prst="bentConnector3">
            <a:avLst>
              <a:gd name="adj1" fmla="val 100113"/>
            </a:avLst>
          </a:prstGeom>
          <a:ln>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接點: 肘形 62">
            <a:extLst>
              <a:ext uri="{FF2B5EF4-FFF2-40B4-BE49-F238E27FC236}">
                <a16:creationId xmlns:a16="http://schemas.microsoft.com/office/drawing/2014/main" id="{70227CAF-283A-4E85-9631-99F874AB4BEE}"/>
              </a:ext>
            </a:extLst>
          </p:cNvPr>
          <p:cNvCxnSpPr>
            <a:cxnSpLocks/>
          </p:cNvCxnSpPr>
          <p:nvPr/>
        </p:nvCxnSpPr>
        <p:spPr>
          <a:xfrm rot="10800000">
            <a:off x="6008914" y="4432042"/>
            <a:ext cx="3321704" cy="1548887"/>
          </a:xfrm>
          <a:prstGeom prst="bentConnector3">
            <a:avLst>
              <a:gd name="adj1" fmla="val 100000"/>
            </a:avLst>
          </a:prstGeom>
          <a:ln>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橢圓 41">
            <a:extLst>
              <a:ext uri="{FF2B5EF4-FFF2-40B4-BE49-F238E27FC236}">
                <a16:creationId xmlns:a16="http://schemas.microsoft.com/office/drawing/2014/main" id="{E98B374A-A14C-4356-AA1F-272C7FC9BAA2}"/>
              </a:ext>
            </a:extLst>
          </p:cNvPr>
          <p:cNvSpPr/>
          <p:nvPr/>
        </p:nvSpPr>
        <p:spPr>
          <a:xfrm>
            <a:off x="7249886" y="5206482"/>
            <a:ext cx="139959" cy="139959"/>
          </a:xfrm>
          <a:prstGeom prst="ellipse">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5" name="橢圓 64">
            <a:extLst>
              <a:ext uri="{FF2B5EF4-FFF2-40B4-BE49-F238E27FC236}">
                <a16:creationId xmlns:a16="http://schemas.microsoft.com/office/drawing/2014/main" id="{9D282104-8221-49DA-9D45-49C943A9096E}"/>
              </a:ext>
            </a:extLst>
          </p:cNvPr>
          <p:cNvSpPr/>
          <p:nvPr/>
        </p:nvSpPr>
        <p:spPr>
          <a:xfrm>
            <a:off x="7249886" y="5411755"/>
            <a:ext cx="139959" cy="139959"/>
          </a:xfrm>
          <a:prstGeom prst="ellipse">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6" name="橢圓 65">
            <a:extLst>
              <a:ext uri="{FF2B5EF4-FFF2-40B4-BE49-F238E27FC236}">
                <a16:creationId xmlns:a16="http://schemas.microsoft.com/office/drawing/2014/main" id="{1E6F2DE7-F5E1-4ADF-A06F-F412815D6CA0}"/>
              </a:ext>
            </a:extLst>
          </p:cNvPr>
          <p:cNvSpPr/>
          <p:nvPr/>
        </p:nvSpPr>
        <p:spPr>
          <a:xfrm>
            <a:off x="7249886" y="5635690"/>
            <a:ext cx="139959" cy="139959"/>
          </a:xfrm>
          <a:prstGeom prst="ellipse">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72" name="圖片 71">
            <a:extLst>
              <a:ext uri="{FF2B5EF4-FFF2-40B4-BE49-F238E27FC236}">
                <a16:creationId xmlns:a16="http://schemas.microsoft.com/office/drawing/2014/main" id="{0BA0B4BF-9DC2-4B48-8AA5-F124FE03A29D}"/>
              </a:ext>
            </a:extLst>
          </p:cNvPr>
          <p:cNvPicPr>
            <a:picLocks noChangeAspect="1"/>
          </p:cNvPicPr>
          <p:nvPr/>
        </p:nvPicPr>
        <p:blipFill>
          <a:blip r:embed="rId7"/>
          <a:stretch>
            <a:fillRect/>
          </a:stretch>
        </p:blipFill>
        <p:spPr>
          <a:xfrm>
            <a:off x="9396296" y="3933506"/>
            <a:ext cx="266737" cy="390580"/>
          </a:xfrm>
          <a:prstGeom prst="rect">
            <a:avLst/>
          </a:prstGeom>
        </p:spPr>
      </p:pic>
      <p:sp>
        <p:nvSpPr>
          <p:cNvPr id="74" name="文字方塊 73">
            <a:extLst>
              <a:ext uri="{FF2B5EF4-FFF2-40B4-BE49-F238E27FC236}">
                <a16:creationId xmlns:a16="http://schemas.microsoft.com/office/drawing/2014/main" id="{4EFC1D5C-348E-451B-B03C-03CBAB1B44AA}"/>
              </a:ext>
            </a:extLst>
          </p:cNvPr>
          <p:cNvSpPr txBox="1"/>
          <p:nvPr/>
        </p:nvSpPr>
        <p:spPr>
          <a:xfrm>
            <a:off x="390523" y="1340768"/>
            <a:ext cx="8361591" cy="692497"/>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以線性方程為例</a:t>
            </a:r>
            <a:endParaRPr kumimoji="0" lang="zh-TW" altLang="en-US" sz="2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25" name="矩形: 圓角 24">
            <a:extLst>
              <a:ext uri="{FF2B5EF4-FFF2-40B4-BE49-F238E27FC236}">
                <a16:creationId xmlns:a16="http://schemas.microsoft.com/office/drawing/2014/main" id="{0BE99796-52A8-45BA-AD2E-9850508C2E8A}"/>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機器學習數學</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19586874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597981A-5C40-4A8F-901C-52B406F0AA2A}"/>
              </a:ext>
            </a:extLst>
          </p:cNvPr>
          <p:cNvSpPr txBox="1"/>
          <p:nvPr/>
        </p:nvSpPr>
        <p:spPr>
          <a:xfrm>
            <a:off x="584156" y="1412776"/>
            <a:ext cx="10160043" cy="461664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集群分析在變數與資料的篩選上須考量</a:t>
            </a: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變數的共線性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極端值的剔除</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資料的標準化</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相似性衡量</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相似性係指任何二個樣本，相對於其他樣本而言，如果在各種變數上有 相近之處，即代表它們在很多方面具有共同的特性。 進行相似性衡量必須決定要採用何種設定基礎，不同的衡量方法，可能產生不同的分群結果</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注意</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降低</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SSE</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的做法之一，就是增加集群數量</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極端情況</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集群數量</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資料量</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，每筆資料自已就是一個集群， 所以每個集群自已的</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SSE</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是最低的，所有集群匯整的總體</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SSE</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也會 是最低，但是這種集群結果沒啥用</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所以要找的集群結果，應為集群數量</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愈小且也有較小的</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SSE</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值愈大愈糟。</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缺點</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經常找到局部最佳解。 滿足收歛狀態的集群可能會有很多種 </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依初始點、距離公式不同</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全域最佳解可配合下列方法使用：絕對降溫法或遺傳演算法 </a:t>
            </a:r>
            <a:endPar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適用於平均值可定義之資料</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如：一般數值資料</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那類別資料呢</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需要事先設定群組數目 </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k </a:t>
            </a: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易受雜訊</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離異值影響 </a:t>
            </a:r>
            <a:endPar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因為具有極大值</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Object</a:t>
            </a: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會扭曲資料分佈，平方差函數將進一步惡化這個這種影響 </a:t>
            </a:r>
            <a:endPar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不適合發掘集群大小不同、密度不同、非凸面形狀之資料群</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6" name="標題 1">
            <a:extLst>
              <a:ext uri="{FF2B5EF4-FFF2-40B4-BE49-F238E27FC236}">
                <a16:creationId xmlns:a16="http://schemas.microsoft.com/office/drawing/2014/main" id="{C90BB41C-6508-41FC-8186-0AFA6CAA86CA}"/>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K-means</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總結</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DC3AA01A-7CF6-4E79-9068-A03849D18BA4}"/>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73340137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K-means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6F7479"/>
                </a:solidFill>
                <a:effectLst/>
                <a:uLnTx/>
                <a:uFillTx/>
                <a:latin typeface="Helvetica Neue"/>
                <a:ea typeface="新細明體" panose="02020500000000000000" pitchFamily="18" charset="-120"/>
                <a:cs typeface="+mn-cs"/>
              </a:rPr>
              <a:t>用戶畫像，標籤，分群之間關係</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2"/>
              </a:rPr>
              <a:t>https://www.linkflowtech.com/news/142</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6F7479"/>
                </a:solidFill>
                <a:effectLst/>
                <a:uLnTx/>
                <a:uFillTx/>
                <a:latin typeface="Helvetica Neue"/>
                <a:ea typeface="新細明體" panose="02020500000000000000" pitchFamily="18" charset="-120"/>
                <a:cs typeface="+mn-cs"/>
              </a:rPr>
              <a:t>DMP CDP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3"/>
              </a:rPr>
              <a:t>https://www.js-adways.com.tw/news/253</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err="1">
                <a:ln>
                  <a:noFill/>
                </a:ln>
                <a:solidFill>
                  <a:srgbClr val="6F7479"/>
                </a:solidFill>
                <a:effectLst/>
                <a:uLnTx/>
                <a:uFillTx/>
                <a:latin typeface="Helvetica Neue"/>
                <a:ea typeface="新細明體" panose="02020500000000000000" pitchFamily="18" charset="-120"/>
                <a:cs typeface="+mn-cs"/>
              </a:rPr>
              <a:t>kmeans</a:t>
            </a:r>
            <a:endParaRPr kumimoji="0" lang="en-US" altLang="zh-TW" sz="1200" b="1" i="0" u="none" strike="noStrike" kern="1200" cap="none" spc="0" normalizeH="0" baseline="0" noProof="0" dirty="0">
              <a:ln>
                <a:noFill/>
              </a:ln>
              <a:solidFill>
                <a:srgbClr val="6F7479"/>
              </a:solidFill>
              <a:effectLst/>
              <a:uLnTx/>
              <a:uFillTx/>
              <a:latin typeface="Helvetica Neue"/>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rPr>
              <a:t>https://medium.com/@jason8410271027/%E5%AD%B8%E7%BF%92%E7%AD%86%E8%A8%98-k-means%E7%90%86%E8%AB%96%E7%AF%87-40e0ae506e1b</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pic>
        <p:nvPicPr>
          <p:cNvPr id="4" name="圖片 3">
            <a:extLst>
              <a:ext uri="{FF2B5EF4-FFF2-40B4-BE49-F238E27FC236}">
                <a16:creationId xmlns:a16="http://schemas.microsoft.com/office/drawing/2014/main" id="{76F26B19-C26B-612F-18A1-EC8EE9F9ADF3}"/>
              </a:ext>
            </a:extLst>
          </p:cNvPr>
          <p:cNvPicPr>
            <a:picLocks noChangeAspect="1"/>
          </p:cNvPicPr>
          <p:nvPr/>
        </p:nvPicPr>
        <p:blipFill>
          <a:blip r:embed="rId4"/>
          <a:stretch>
            <a:fillRect/>
          </a:stretch>
        </p:blipFill>
        <p:spPr>
          <a:xfrm>
            <a:off x="4078059" y="1711325"/>
            <a:ext cx="7509789" cy="4213225"/>
          </a:xfrm>
          <a:prstGeom prst="rect">
            <a:avLst/>
          </a:prstGeom>
        </p:spPr>
      </p:pic>
      <p:sp>
        <p:nvSpPr>
          <p:cNvPr id="9" name="矩形: 圓角 8">
            <a:hlinkClick r:id="rId5"/>
            <a:extLst>
              <a:ext uri="{FF2B5EF4-FFF2-40B4-BE49-F238E27FC236}">
                <a16:creationId xmlns:a16="http://schemas.microsoft.com/office/drawing/2014/main" id="{A4A8EE85-666C-9A22-4BF1-4B9DCFE7E89F}"/>
              </a:ext>
            </a:extLst>
          </p:cNvPr>
          <p:cNvSpPr/>
          <p:nvPr/>
        </p:nvSpPr>
        <p:spPr>
          <a:xfrm>
            <a:off x="1143679" y="4808160"/>
            <a:ext cx="2181225" cy="6000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聚類演算法心智圖</a:t>
            </a:r>
          </a:p>
        </p:txBody>
      </p:sp>
      <p:pic>
        <p:nvPicPr>
          <p:cNvPr id="14338" name="Picture 2" descr="Free Click SVG, PNG Icon, Symbol. Download Image.">
            <a:extLst>
              <a:ext uri="{FF2B5EF4-FFF2-40B4-BE49-F238E27FC236}">
                <a16:creationId xmlns:a16="http://schemas.microsoft.com/office/drawing/2014/main" id="{8C0E3DE0-3DFA-1C27-26AF-A9B9127734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2242" y="5115757"/>
            <a:ext cx="1059240" cy="1059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90907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660C6ABA-B083-4D24-95CB-43BD0221733B}"/>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16" name="標題 1">
            <a:extLst>
              <a:ext uri="{FF2B5EF4-FFF2-40B4-BE49-F238E27FC236}">
                <a16:creationId xmlns:a16="http://schemas.microsoft.com/office/drawing/2014/main" id="{B8A1638B-893D-4407-A758-22DA84E766CA}"/>
              </a:ext>
            </a:extLst>
          </p:cNvPr>
          <p:cNvSpPr txBox="1">
            <a:spLocks/>
          </p:cNvSpPr>
          <p:nvPr/>
        </p:nvSpPr>
        <p:spPr bwMode="auto">
          <a:xfrm>
            <a:off x="0" y="2848013"/>
            <a:ext cx="12192000" cy="1161974"/>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zh-TW" sz="2800" b="1" i="0" u="none" strike="noStrike" kern="1200" cap="none" spc="150" normalizeH="0" baseline="0" noProof="0" dirty="0">
                <a:ln>
                  <a:noFill/>
                </a:ln>
                <a:solidFill>
                  <a:srgbClr val="D8D8D8">
                    <a:lumMod val="10000"/>
                  </a:srgbClr>
                </a:solidFill>
                <a:effectLst/>
                <a:uLnTx/>
                <a:uFillTx/>
                <a:latin typeface="Calibri Light" panose="020F0302020204030204" pitchFamily="34" charset="0"/>
                <a:ea typeface="微軟正黑體" panose="020B0604030504040204" pitchFamily="34" charset="-120"/>
                <a:cs typeface="Calibri Light" panose="020F0302020204030204" pitchFamily="34" charset="0"/>
              </a:rPr>
              <a:t>HIERARCHICAL CLUSTERING</a:t>
            </a:r>
          </a:p>
        </p:txBody>
      </p:sp>
      <p:sp>
        <p:nvSpPr>
          <p:cNvPr id="7" name="標題 1">
            <a:extLst>
              <a:ext uri="{FF2B5EF4-FFF2-40B4-BE49-F238E27FC236}">
                <a16:creationId xmlns:a16="http://schemas.microsoft.com/office/drawing/2014/main" id="{5A5E916E-A895-4EDF-86D9-B14760F2C7A7}"/>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39464837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0" name="Picture 4">
            <a:extLst>
              <a:ext uri="{FF2B5EF4-FFF2-40B4-BE49-F238E27FC236}">
                <a16:creationId xmlns:a16="http://schemas.microsoft.com/office/drawing/2014/main" id="{5F89B3D6-D9F1-D8CE-DA23-990ADDF3FC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492" y="510173"/>
            <a:ext cx="7907908" cy="4338052"/>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658E370F-6C46-ABB7-90A8-8372289D4641}"/>
              </a:ext>
            </a:extLst>
          </p:cNvPr>
          <p:cNvPicPr>
            <a:picLocks noChangeAspect="1"/>
          </p:cNvPicPr>
          <p:nvPr/>
        </p:nvPicPr>
        <p:blipFill>
          <a:blip r:embed="rId3"/>
          <a:stretch>
            <a:fillRect/>
          </a:stretch>
        </p:blipFill>
        <p:spPr>
          <a:xfrm>
            <a:off x="8376206" y="3905250"/>
            <a:ext cx="3570302" cy="2390972"/>
          </a:xfrm>
          <a:prstGeom prst="rect">
            <a:avLst/>
          </a:prstGeom>
        </p:spPr>
      </p:pic>
      <p:sp>
        <p:nvSpPr>
          <p:cNvPr id="7" name="箭號: 有線條的向右箭號 6">
            <a:extLst>
              <a:ext uri="{FF2B5EF4-FFF2-40B4-BE49-F238E27FC236}">
                <a16:creationId xmlns:a16="http://schemas.microsoft.com/office/drawing/2014/main" id="{4C2EA738-E933-56AC-F635-24B53FFE13AE}"/>
              </a:ext>
            </a:extLst>
          </p:cNvPr>
          <p:cNvSpPr/>
          <p:nvPr/>
        </p:nvSpPr>
        <p:spPr>
          <a:xfrm>
            <a:off x="6785531" y="4238625"/>
            <a:ext cx="1590675" cy="457200"/>
          </a:xfrm>
          <a:prstGeom prst="striped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330117432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3924151"/>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階層聚類技術也是重要的聚類方法。如同</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K-means</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，這些 方法和許多聚類演算法比起來相對較久遠，但它們仍然 被廣泛使用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階層聚類分析法通常可用樹狀圖</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(Dendrogram)</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表示。可顯示聚類</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子聚類的關係，以及聚類被合併</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分割順序。</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凝聚式</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(Agglomerative)</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開始將每個對象視為單獨一組，然後相繼合併鄰近的對象或組 別，直到所有的組別合併為一個，或者達到終止條件。 這需要定義聚類鄰近值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(cluster proximity)</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的概念。  </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分裂式</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(Divisive)</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開始將所有的對象置於同一個聚類中，在迭代的每一步，一個聚類被分裂為多個更小的聚類，直到最終每個對象在一個單獨 的聚類中，或達到一個終止條件 在這個情況下，需要決定在每一步驟中哪一個聚類要被分裂， 以及如何做分裂。</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D8D8D8">
                    <a:lumMod val="10000"/>
                  </a:srgbClr>
                </a:solidFill>
                <a:effectLst/>
                <a:uLnTx/>
                <a:uFillTx/>
                <a:latin typeface="Calibri Light" panose="020F0302020204030204" pitchFamily="34" charset="0"/>
                <a:ea typeface="微軟正黑體" panose="020B0604030504040204" pitchFamily="34" charset="-120"/>
                <a:cs typeface="Calibri Light" panose="020F0302020204030204" pitchFamily="34" charset="0"/>
              </a:rPr>
              <a:t>HIERARCHICAL CLUSTERING </a:t>
            </a:r>
            <a:r>
              <a:rPr kumimoji="0" lang="zh-TW" altLang="en-US" sz="32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Calibri Light" panose="020F0302020204030204" pitchFamily="34" charset="0"/>
              </a:rPr>
              <a:t>階層式</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集群分析</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C-Means</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(Centroid</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means)</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HC</a:t>
            </a:r>
          </a:p>
        </p:txBody>
      </p:sp>
      <p:sp>
        <p:nvSpPr>
          <p:cNvPr id="12" name="矩形 11">
            <a:extLst>
              <a:ext uri="{FF2B5EF4-FFF2-40B4-BE49-F238E27FC236}">
                <a16:creationId xmlns:a16="http://schemas.microsoft.com/office/drawing/2014/main" id="{40A1934E-BD6F-EAA3-DD2C-B62E0D6A59B2}"/>
              </a:ext>
            </a:extLst>
          </p:cNvPr>
          <p:cNvSpPr/>
          <p:nvPr/>
        </p:nvSpPr>
        <p:spPr>
          <a:xfrm>
            <a:off x="7410450" y="4197072"/>
            <a:ext cx="1228724" cy="213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19458" name="Picture 2">
            <a:extLst>
              <a:ext uri="{FF2B5EF4-FFF2-40B4-BE49-F238E27FC236}">
                <a16:creationId xmlns:a16="http://schemas.microsoft.com/office/drawing/2014/main" id="{6E4850D7-D763-62A9-1804-98646BCC63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122437"/>
            <a:ext cx="5979308" cy="3322787"/>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95845A11-1F76-D2B7-B953-C58B0231A08A}"/>
              </a:ext>
            </a:extLst>
          </p:cNvPr>
          <p:cNvSpPr txBox="1"/>
          <p:nvPr/>
        </p:nvSpPr>
        <p:spPr>
          <a:xfrm>
            <a:off x="5965022" y="5600521"/>
            <a:ext cx="6226978" cy="461665"/>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如果採用聚合的方式，階層式分群法可由樹狀結構的底部開始，將資料或群聚逐次合併</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如果採用分裂的方式，則由樹狀結構的頂端開始，將群聚逐次分裂。</a:t>
            </a:r>
          </a:p>
        </p:txBody>
      </p:sp>
    </p:spTree>
    <p:extLst>
      <p:ext uri="{BB962C8B-B14F-4D97-AF65-F5344CB8AC3E}">
        <p14:creationId xmlns:p14="http://schemas.microsoft.com/office/powerpoint/2010/main" val="103314321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HC </a:t>
            </a:r>
            <a:r>
              <a:rPr kumimoji="0" lang="en-US" altLang="zh-TW" sz="3200" b="1" i="0" u="none" strike="noStrike" kern="1200" cap="none" spc="15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Dendograms</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不同的凝聚式階層聚類法如何定義群體間的距離值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HC</a:t>
            </a:r>
          </a:p>
        </p:txBody>
      </p:sp>
      <p:sp>
        <p:nvSpPr>
          <p:cNvPr id="12" name="矩形 11">
            <a:extLst>
              <a:ext uri="{FF2B5EF4-FFF2-40B4-BE49-F238E27FC236}">
                <a16:creationId xmlns:a16="http://schemas.microsoft.com/office/drawing/2014/main" id="{40A1934E-BD6F-EAA3-DD2C-B62E0D6A59B2}"/>
              </a:ext>
            </a:extLst>
          </p:cNvPr>
          <p:cNvSpPr/>
          <p:nvPr/>
        </p:nvSpPr>
        <p:spPr>
          <a:xfrm>
            <a:off x="7410450" y="4197072"/>
            <a:ext cx="1228724" cy="213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2" name="圖片 1">
            <a:extLst>
              <a:ext uri="{FF2B5EF4-FFF2-40B4-BE49-F238E27FC236}">
                <a16:creationId xmlns:a16="http://schemas.microsoft.com/office/drawing/2014/main" id="{31B3220D-CF3C-68BB-C393-90E1ABC3DEBB}"/>
              </a:ext>
            </a:extLst>
          </p:cNvPr>
          <p:cNvPicPr>
            <a:picLocks noChangeAspect="1"/>
          </p:cNvPicPr>
          <p:nvPr/>
        </p:nvPicPr>
        <p:blipFill>
          <a:blip r:embed="rId3"/>
          <a:stretch>
            <a:fillRect/>
          </a:stretch>
        </p:blipFill>
        <p:spPr>
          <a:xfrm>
            <a:off x="524529" y="1711325"/>
            <a:ext cx="6456641" cy="3821091"/>
          </a:xfrm>
          <a:prstGeom prst="rect">
            <a:avLst/>
          </a:prstGeom>
        </p:spPr>
      </p:pic>
      <p:sp>
        <p:nvSpPr>
          <p:cNvPr id="4" name="矩形 3">
            <a:extLst>
              <a:ext uri="{FF2B5EF4-FFF2-40B4-BE49-F238E27FC236}">
                <a16:creationId xmlns:a16="http://schemas.microsoft.com/office/drawing/2014/main" id="{65FF11E6-6F27-D9DA-B7D6-C810B5C4B0BF}"/>
              </a:ext>
            </a:extLst>
          </p:cNvPr>
          <p:cNvSpPr/>
          <p:nvPr/>
        </p:nvSpPr>
        <p:spPr>
          <a:xfrm>
            <a:off x="1276350" y="1711325"/>
            <a:ext cx="4943475" cy="3232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6" name="圖片 5">
            <a:extLst>
              <a:ext uri="{FF2B5EF4-FFF2-40B4-BE49-F238E27FC236}">
                <a16:creationId xmlns:a16="http://schemas.microsoft.com/office/drawing/2014/main" id="{6A733E47-0A6E-4954-7404-87FFA56A5948}"/>
              </a:ext>
            </a:extLst>
          </p:cNvPr>
          <p:cNvPicPr>
            <a:picLocks noChangeAspect="1"/>
          </p:cNvPicPr>
          <p:nvPr/>
        </p:nvPicPr>
        <p:blipFill>
          <a:blip r:embed="rId4"/>
          <a:stretch>
            <a:fillRect/>
          </a:stretch>
        </p:blipFill>
        <p:spPr>
          <a:xfrm>
            <a:off x="6837494" y="1711325"/>
            <a:ext cx="4898976" cy="3950002"/>
          </a:xfrm>
          <a:prstGeom prst="rect">
            <a:avLst/>
          </a:prstGeom>
        </p:spPr>
      </p:pic>
      <p:sp>
        <p:nvSpPr>
          <p:cNvPr id="8" name="矩形 7">
            <a:extLst>
              <a:ext uri="{FF2B5EF4-FFF2-40B4-BE49-F238E27FC236}">
                <a16:creationId xmlns:a16="http://schemas.microsoft.com/office/drawing/2014/main" id="{75050E2A-9F68-A9EE-DB90-A4100309861F}"/>
              </a:ext>
            </a:extLst>
          </p:cNvPr>
          <p:cNvSpPr/>
          <p:nvPr/>
        </p:nvSpPr>
        <p:spPr>
          <a:xfrm>
            <a:off x="11506200" y="5391150"/>
            <a:ext cx="220745" cy="3524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DC53D360-7B3B-052B-DC96-1BB4A6A9C21F}"/>
              </a:ext>
            </a:extLst>
          </p:cNvPr>
          <p:cNvSpPr/>
          <p:nvPr/>
        </p:nvSpPr>
        <p:spPr>
          <a:xfrm>
            <a:off x="7687476" y="4351198"/>
            <a:ext cx="1999449" cy="8431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6E800F7B-D9D6-2A02-BC5A-9B239BB32028}"/>
              </a:ext>
            </a:extLst>
          </p:cNvPr>
          <p:cNvSpPr/>
          <p:nvPr/>
        </p:nvSpPr>
        <p:spPr>
          <a:xfrm>
            <a:off x="1504950" y="3469470"/>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B2AB0359-0075-8D29-C068-A61B3672C933}"/>
              </a:ext>
            </a:extLst>
          </p:cNvPr>
          <p:cNvSpPr/>
          <p:nvPr/>
        </p:nvSpPr>
        <p:spPr>
          <a:xfrm>
            <a:off x="2427419" y="3317070"/>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 name="加號 12">
            <a:extLst>
              <a:ext uri="{FF2B5EF4-FFF2-40B4-BE49-F238E27FC236}">
                <a16:creationId xmlns:a16="http://schemas.microsoft.com/office/drawing/2014/main" id="{55711F6C-7572-954E-3075-EC10FEB625E8}"/>
              </a:ext>
            </a:extLst>
          </p:cNvPr>
          <p:cNvSpPr/>
          <p:nvPr/>
        </p:nvSpPr>
        <p:spPr>
          <a:xfrm>
            <a:off x="1809750" y="3930398"/>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 name="加號 13">
            <a:extLst>
              <a:ext uri="{FF2B5EF4-FFF2-40B4-BE49-F238E27FC236}">
                <a16:creationId xmlns:a16="http://schemas.microsoft.com/office/drawing/2014/main" id="{392DB631-060A-355D-6352-625361EBC4EA}"/>
              </a:ext>
            </a:extLst>
          </p:cNvPr>
          <p:cNvSpPr/>
          <p:nvPr/>
        </p:nvSpPr>
        <p:spPr>
          <a:xfrm>
            <a:off x="4314237" y="3176565"/>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加號 14">
            <a:extLst>
              <a:ext uri="{FF2B5EF4-FFF2-40B4-BE49-F238E27FC236}">
                <a16:creationId xmlns:a16="http://schemas.microsoft.com/office/drawing/2014/main" id="{2D8174BB-E484-7078-0876-BB488D8ECEF2}"/>
              </a:ext>
            </a:extLst>
          </p:cNvPr>
          <p:cNvSpPr/>
          <p:nvPr/>
        </p:nvSpPr>
        <p:spPr>
          <a:xfrm>
            <a:off x="3895137" y="2474634"/>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6" name="加號 15">
            <a:extLst>
              <a:ext uri="{FF2B5EF4-FFF2-40B4-BE49-F238E27FC236}">
                <a16:creationId xmlns:a16="http://schemas.microsoft.com/office/drawing/2014/main" id="{A543D1EF-83A1-22E0-35D5-C260788BA076}"/>
              </a:ext>
            </a:extLst>
          </p:cNvPr>
          <p:cNvSpPr/>
          <p:nvPr/>
        </p:nvSpPr>
        <p:spPr>
          <a:xfrm>
            <a:off x="4199937" y="1992034"/>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790FBE0F-0B5A-9E8F-B996-9C7200A74F5A}"/>
              </a:ext>
            </a:extLst>
          </p:cNvPr>
          <p:cNvSpPr txBox="1"/>
          <p:nvPr/>
        </p:nvSpPr>
        <p:spPr>
          <a:xfrm>
            <a:off x="4466637" y="3392742"/>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4841FA7C-F340-B30C-A908-1404C964A2C7}"/>
              </a:ext>
            </a:extLst>
          </p:cNvPr>
          <p:cNvSpPr txBox="1"/>
          <p:nvPr/>
        </p:nvSpPr>
        <p:spPr>
          <a:xfrm>
            <a:off x="3425984" y="2315583"/>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11007C90-A7CB-4E10-010F-D85F64EEAC9A}"/>
              </a:ext>
            </a:extLst>
          </p:cNvPr>
          <p:cNvSpPr txBox="1"/>
          <p:nvPr/>
        </p:nvSpPr>
        <p:spPr>
          <a:xfrm>
            <a:off x="4504737" y="186198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558055FD-5667-2459-B84C-B20B80BBA691}"/>
              </a:ext>
            </a:extLst>
          </p:cNvPr>
          <p:cNvSpPr txBox="1"/>
          <p:nvPr/>
        </p:nvSpPr>
        <p:spPr>
          <a:xfrm>
            <a:off x="2579819" y="294773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1" name="文字方塊 20">
            <a:extLst>
              <a:ext uri="{FF2B5EF4-FFF2-40B4-BE49-F238E27FC236}">
                <a16:creationId xmlns:a16="http://schemas.microsoft.com/office/drawing/2014/main" id="{23AE2DE7-376C-DCDB-D5F9-26A6E4BEBF10}"/>
              </a:ext>
            </a:extLst>
          </p:cNvPr>
          <p:cNvSpPr txBox="1"/>
          <p:nvPr/>
        </p:nvSpPr>
        <p:spPr>
          <a:xfrm>
            <a:off x="1551104" y="3112033"/>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P5</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30D7AEEA-BD3E-3A94-71D5-7225408401FD}"/>
              </a:ext>
            </a:extLst>
          </p:cNvPr>
          <p:cNvSpPr txBox="1"/>
          <p:nvPr/>
        </p:nvSpPr>
        <p:spPr>
          <a:xfrm>
            <a:off x="1951866" y="411498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P6</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93654586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HC </a:t>
            </a:r>
            <a:r>
              <a:rPr kumimoji="0" lang="en-US" altLang="zh-TW" sz="3200" b="1" i="0" u="none" strike="noStrike" kern="1200" cap="none" spc="15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Dendograms</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不同的凝聚式階層聚類法如何定義群體間的距離值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HC</a:t>
            </a:r>
          </a:p>
        </p:txBody>
      </p:sp>
      <p:sp>
        <p:nvSpPr>
          <p:cNvPr id="12" name="矩形 11">
            <a:extLst>
              <a:ext uri="{FF2B5EF4-FFF2-40B4-BE49-F238E27FC236}">
                <a16:creationId xmlns:a16="http://schemas.microsoft.com/office/drawing/2014/main" id="{40A1934E-BD6F-EAA3-DD2C-B62E0D6A59B2}"/>
              </a:ext>
            </a:extLst>
          </p:cNvPr>
          <p:cNvSpPr/>
          <p:nvPr/>
        </p:nvSpPr>
        <p:spPr>
          <a:xfrm>
            <a:off x="7410450" y="4197072"/>
            <a:ext cx="1228724" cy="213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2" name="圖片 1">
            <a:extLst>
              <a:ext uri="{FF2B5EF4-FFF2-40B4-BE49-F238E27FC236}">
                <a16:creationId xmlns:a16="http://schemas.microsoft.com/office/drawing/2014/main" id="{31B3220D-CF3C-68BB-C393-90E1ABC3DEBB}"/>
              </a:ext>
            </a:extLst>
          </p:cNvPr>
          <p:cNvPicPr>
            <a:picLocks noChangeAspect="1"/>
          </p:cNvPicPr>
          <p:nvPr/>
        </p:nvPicPr>
        <p:blipFill>
          <a:blip r:embed="rId3"/>
          <a:stretch>
            <a:fillRect/>
          </a:stretch>
        </p:blipFill>
        <p:spPr>
          <a:xfrm>
            <a:off x="524529" y="1711325"/>
            <a:ext cx="6456641" cy="3821091"/>
          </a:xfrm>
          <a:prstGeom prst="rect">
            <a:avLst/>
          </a:prstGeom>
        </p:spPr>
      </p:pic>
      <p:sp>
        <p:nvSpPr>
          <p:cNvPr id="4" name="矩形 3">
            <a:extLst>
              <a:ext uri="{FF2B5EF4-FFF2-40B4-BE49-F238E27FC236}">
                <a16:creationId xmlns:a16="http://schemas.microsoft.com/office/drawing/2014/main" id="{65FF11E6-6F27-D9DA-B7D6-C810B5C4B0BF}"/>
              </a:ext>
            </a:extLst>
          </p:cNvPr>
          <p:cNvSpPr/>
          <p:nvPr/>
        </p:nvSpPr>
        <p:spPr>
          <a:xfrm>
            <a:off x="1276350" y="1711325"/>
            <a:ext cx="4943475" cy="3232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6" name="圖片 5">
            <a:extLst>
              <a:ext uri="{FF2B5EF4-FFF2-40B4-BE49-F238E27FC236}">
                <a16:creationId xmlns:a16="http://schemas.microsoft.com/office/drawing/2014/main" id="{6A733E47-0A6E-4954-7404-87FFA56A5948}"/>
              </a:ext>
            </a:extLst>
          </p:cNvPr>
          <p:cNvPicPr>
            <a:picLocks noChangeAspect="1"/>
          </p:cNvPicPr>
          <p:nvPr/>
        </p:nvPicPr>
        <p:blipFill>
          <a:blip r:embed="rId4"/>
          <a:stretch>
            <a:fillRect/>
          </a:stretch>
        </p:blipFill>
        <p:spPr>
          <a:xfrm>
            <a:off x="6837494" y="1711325"/>
            <a:ext cx="4898976" cy="3950002"/>
          </a:xfrm>
          <a:prstGeom prst="rect">
            <a:avLst/>
          </a:prstGeom>
        </p:spPr>
      </p:pic>
      <p:sp>
        <p:nvSpPr>
          <p:cNvPr id="8" name="矩形 7">
            <a:extLst>
              <a:ext uri="{FF2B5EF4-FFF2-40B4-BE49-F238E27FC236}">
                <a16:creationId xmlns:a16="http://schemas.microsoft.com/office/drawing/2014/main" id="{75050E2A-9F68-A9EE-DB90-A4100309861F}"/>
              </a:ext>
            </a:extLst>
          </p:cNvPr>
          <p:cNvSpPr/>
          <p:nvPr/>
        </p:nvSpPr>
        <p:spPr>
          <a:xfrm>
            <a:off x="11506200" y="5391150"/>
            <a:ext cx="220745" cy="3524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DC53D360-7B3B-052B-DC96-1BB4A6A9C21F}"/>
              </a:ext>
            </a:extLst>
          </p:cNvPr>
          <p:cNvSpPr/>
          <p:nvPr/>
        </p:nvSpPr>
        <p:spPr>
          <a:xfrm>
            <a:off x="7687476" y="4351198"/>
            <a:ext cx="1999449" cy="8431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6E800F7B-D9D6-2A02-BC5A-9B239BB32028}"/>
              </a:ext>
            </a:extLst>
          </p:cNvPr>
          <p:cNvSpPr/>
          <p:nvPr/>
        </p:nvSpPr>
        <p:spPr>
          <a:xfrm>
            <a:off x="1504950" y="3469470"/>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B2AB0359-0075-8D29-C068-A61B3672C933}"/>
              </a:ext>
            </a:extLst>
          </p:cNvPr>
          <p:cNvSpPr/>
          <p:nvPr/>
        </p:nvSpPr>
        <p:spPr>
          <a:xfrm>
            <a:off x="2427419" y="3317070"/>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 name="加號 12">
            <a:extLst>
              <a:ext uri="{FF2B5EF4-FFF2-40B4-BE49-F238E27FC236}">
                <a16:creationId xmlns:a16="http://schemas.microsoft.com/office/drawing/2014/main" id="{55711F6C-7572-954E-3075-EC10FEB625E8}"/>
              </a:ext>
            </a:extLst>
          </p:cNvPr>
          <p:cNvSpPr/>
          <p:nvPr/>
        </p:nvSpPr>
        <p:spPr>
          <a:xfrm>
            <a:off x="1809750" y="3930398"/>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 name="加號 13">
            <a:extLst>
              <a:ext uri="{FF2B5EF4-FFF2-40B4-BE49-F238E27FC236}">
                <a16:creationId xmlns:a16="http://schemas.microsoft.com/office/drawing/2014/main" id="{392DB631-060A-355D-6352-625361EBC4EA}"/>
              </a:ext>
            </a:extLst>
          </p:cNvPr>
          <p:cNvSpPr/>
          <p:nvPr/>
        </p:nvSpPr>
        <p:spPr>
          <a:xfrm>
            <a:off x="4314237" y="3176565"/>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加號 14">
            <a:extLst>
              <a:ext uri="{FF2B5EF4-FFF2-40B4-BE49-F238E27FC236}">
                <a16:creationId xmlns:a16="http://schemas.microsoft.com/office/drawing/2014/main" id="{2D8174BB-E484-7078-0876-BB488D8ECEF2}"/>
              </a:ext>
            </a:extLst>
          </p:cNvPr>
          <p:cNvSpPr/>
          <p:nvPr/>
        </p:nvSpPr>
        <p:spPr>
          <a:xfrm>
            <a:off x="3895137" y="2474634"/>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6" name="加號 15">
            <a:extLst>
              <a:ext uri="{FF2B5EF4-FFF2-40B4-BE49-F238E27FC236}">
                <a16:creationId xmlns:a16="http://schemas.microsoft.com/office/drawing/2014/main" id="{A543D1EF-83A1-22E0-35D5-C260788BA076}"/>
              </a:ext>
            </a:extLst>
          </p:cNvPr>
          <p:cNvSpPr/>
          <p:nvPr/>
        </p:nvSpPr>
        <p:spPr>
          <a:xfrm>
            <a:off x="4199937" y="1992034"/>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790FBE0F-0B5A-9E8F-B996-9C7200A74F5A}"/>
              </a:ext>
            </a:extLst>
          </p:cNvPr>
          <p:cNvSpPr txBox="1"/>
          <p:nvPr/>
        </p:nvSpPr>
        <p:spPr>
          <a:xfrm>
            <a:off x="4466637" y="3392742"/>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4841FA7C-F340-B30C-A908-1404C964A2C7}"/>
              </a:ext>
            </a:extLst>
          </p:cNvPr>
          <p:cNvSpPr txBox="1"/>
          <p:nvPr/>
        </p:nvSpPr>
        <p:spPr>
          <a:xfrm>
            <a:off x="3425984" y="2315583"/>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11007C90-A7CB-4E10-010F-D85F64EEAC9A}"/>
              </a:ext>
            </a:extLst>
          </p:cNvPr>
          <p:cNvSpPr txBox="1"/>
          <p:nvPr/>
        </p:nvSpPr>
        <p:spPr>
          <a:xfrm>
            <a:off x="4504737" y="186198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558055FD-5667-2459-B84C-B20B80BBA691}"/>
              </a:ext>
            </a:extLst>
          </p:cNvPr>
          <p:cNvSpPr txBox="1"/>
          <p:nvPr/>
        </p:nvSpPr>
        <p:spPr>
          <a:xfrm>
            <a:off x="2579819" y="294773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1" name="文字方塊 20">
            <a:extLst>
              <a:ext uri="{FF2B5EF4-FFF2-40B4-BE49-F238E27FC236}">
                <a16:creationId xmlns:a16="http://schemas.microsoft.com/office/drawing/2014/main" id="{23AE2DE7-376C-DCDB-D5F9-26A6E4BEBF10}"/>
              </a:ext>
            </a:extLst>
          </p:cNvPr>
          <p:cNvSpPr txBox="1"/>
          <p:nvPr/>
        </p:nvSpPr>
        <p:spPr>
          <a:xfrm>
            <a:off x="1551104" y="3112033"/>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P5</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30D7AEEA-BD3E-3A94-71D5-7225408401FD}"/>
              </a:ext>
            </a:extLst>
          </p:cNvPr>
          <p:cNvSpPr txBox="1"/>
          <p:nvPr/>
        </p:nvSpPr>
        <p:spPr>
          <a:xfrm>
            <a:off x="1951866" y="411498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P6</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4" name="橢圓 23">
            <a:extLst>
              <a:ext uri="{FF2B5EF4-FFF2-40B4-BE49-F238E27FC236}">
                <a16:creationId xmlns:a16="http://schemas.microsoft.com/office/drawing/2014/main" id="{F848C894-7E5A-433E-93D3-997632288F35}"/>
              </a:ext>
            </a:extLst>
          </p:cNvPr>
          <p:cNvSpPr/>
          <p:nvPr/>
        </p:nvSpPr>
        <p:spPr>
          <a:xfrm>
            <a:off x="3798431" y="1798659"/>
            <a:ext cx="820606" cy="1149079"/>
          </a:xfrm>
          <a:prstGeom prst="ellipse">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6" name="直線接點 25">
            <a:extLst>
              <a:ext uri="{FF2B5EF4-FFF2-40B4-BE49-F238E27FC236}">
                <a16:creationId xmlns:a16="http://schemas.microsoft.com/office/drawing/2014/main" id="{4FCCF947-A06F-4001-1DC3-ADB2DFA3CE4C}"/>
              </a:ext>
            </a:extLst>
          </p:cNvPr>
          <p:cNvCxnSpPr>
            <a:cxnSpLocks/>
          </p:cNvCxnSpPr>
          <p:nvPr/>
        </p:nvCxnSpPr>
        <p:spPr>
          <a:xfrm>
            <a:off x="8210550" y="4484320"/>
            <a:ext cx="0" cy="70998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F2219C59-A78C-840D-7857-23BC127501C5}"/>
              </a:ext>
            </a:extLst>
          </p:cNvPr>
          <p:cNvCxnSpPr>
            <a:cxnSpLocks/>
          </p:cNvCxnSpPr>
          <p:nvPr/>
        </p:nvCxnSpPr>
        <p:spPr>
          <a:xfrm>
            <a:off x="9010650" y="4484320"/>
            <a:ext cx="0" cy="70998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BB390DF1-A52D-725C-B45B-F676CA6EDDBE}"/>
              </a:ext>
            </a:extLst>
          </p:cNvPr>
          <p:cNvCxnSpPr>
            <a:cxnSpLocks/>
          </p:cNvCxnSpPr>
          <p:nvPr/>
        </p:nvCxnSpPr>
        <p:spPr>
          <a:xfrm flipH="1">
            <a:off x="8210550" y="4472230"/>
            <a:ext cx="790575" cy="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561627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HC </a:t>
            </a:r>
            <a:r>
              <a:rPr kumimoji="0" lang="en-US" altLang="zh-TW" sz="3200" b="1" i="0" u="none" strike="noStrike" kern="1200" cap="none" spc="15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Dendograms</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不同的凝聚式階層聚類法如何定義群體間的距離值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HC</a:t>
            </a:r>
          </a:p>
        </p:txBody>
      </p:sp>
      <p:sp>
        <p:nvSpPr>
          <p:cNvPr id="12" name="矩形 11">
            <a:extLst>
              <a:ext uri="{FF2B5EF4-FFF2-40B4-BE49-F238E27FC236}">
                <a16:creationId xmlns:a16="http://schemas.microsoft.com/office/drawing/2014/main" id="{40A1934E-BD6F-EAA3-DD2C-B62E0D6A59B2}"/>
              </a:ext>
            </a:extLst>
          </p:cNvPr>
          <p:cNvSpPr/>
          <p:nvPr/>
        </p:nvSpPr>
        <p:spPr>
          <a:xfrm>
            <a:off x="7410450" y="4197072"/>
            <a:ext cx="1228724" cy="213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2" name="圖片 1">
            <a:extLst>
              <a:ext uri="{FF2B5EF4-FFF2-40B4-BE49-F238E27FC236}">
                <a16:creationId xmlns:a16="http://schemas.microsoft.com/office/drawing/2014/main" id="{31B3220D-CF3C-68BB-C393-90E1ABC3DEBB}"/>
              </a:ext>
            </a:extLst>
          </p:cNvPr>
          <p:cNvPicPr>
            <a:picLocks noChangeAspect="1"/>
          </p:cNvPicPr>
          <p:nvPr/>
        </p:nvPicPr>
        <p:blipFill>
          <a:blip r:embed="rId3"/>
          <a:stretch>
            <a:fillRect/>
          </a:stretch>
        </p:blipFill>
        <p:spPr>
          <a:xfrm>
            <a:off x="524529" y="1711325"/>
            <a:ext cx="6456641" cy="3821091"/>
          </a:xfrm>
          <a:prstGeom prst="rect">
            <a:avLst/>
          </a:prstGeom>
        </p:spPr>
      </p:pic>
      <p:sp>
        <p:nvSpPr>
          <p:cNvPr id="4" name="矩形 3">
            <a:extLst>
              <a:ext uri="{FF2B5EF4-FFF2-40B4-BE49-F238E27FC236}">
                <a16:creationId xmlns:a16="http://schemas.microsoft.com/office/drawing/2014/main" id="{65FF11E6-6F27-D9DA-B7D6-C810B5C4B0BF}"/>
              </a:ext>
            </a:extLst>
          </p:cNvPr>
          <p:cNvSpPr/>
          <p:nvPr/>
        </p:nvSpPr>
        <p:spPr>
          <a:xfrm>
            <a:off x="1007815" y="1776667"/>
            <a:ext cx="4943475" cy="3232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6" name="圖片 5">
            <a:extLst>
              <a:ext uri="{FF2B5EF4-FFF2-40B4-BE49-F238E27FC236}">
                <a16:creationId xmlns:a16="http://schemas.microsoft.com/office/drawing/2014/main" id="{6A733E47-0A6E-4954-7404-87FFA56A5948}"/>
              </a:ext>
            </a:extLst>
          </p:cNvPr>
          <p:cNvPicPr>
            <a:picLocks noChangeAspect="1"/>
          </p:cNvPicPr>
          <p:nvPr/>
        </p:nvPicPr>
        <p:blipFill>
          <a:blip r:embed="rId4"/>
          <a:stretch>
            <a:fillRect/>
          </a:stretch>
        </p:blipFill>
        <p:spPr>
          <a:xfrm>
            <a:off x="6837494" y="1711325"/>
            <a:ext cx="4898976" cy="3950002"/>
          </a:xfrm>
          <a:prstGeom prst="rect">
            <a:avLst/>
          </a:prstGeom>
        </p:spPr>
      </p:pic>
      <p:sp>
        <p:nvSpPr>
          <p:cNvPr id="8" name="矩形 7">
            <a:extLst>
              <a:ext uri="{FF2B5EF4-FFF2-40B4-BE49-F238E27FC236}">
                <a16:creationId xmlns:a16="http://schemas.microsoft.com/office/drawing/2014/main" id="{75050E2A-9F68-A9EE-DB90-A4100309861F}"/>
              </a:ext>
            </a:extLst>
          </p:cNvPr>
          <p:cNvSpPr/>
          <p:nvPr/>
        </p:nvSpPr>
        <p:spPr>
          <a:xfrm>
            <a:off x="11506200" y="5391150"/>
            <a:ext cx="220745" cy="3524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DC53D360-7B3B-052B-DC96-1BB4A6A9C21F}"/>
              </a:ext>
            </a:extLst>
          </p:cNvPr>
          <p:cNvSpPr/>
          <p:nvPr/>
        </p:nvSpPr>
        <p:spPr>
          <a:xfrm>
            <a:off x="7687476" y="4351198"/>
            <a:ext cx="1999449" cy="8431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6E800F7B-D9D6-2A02-BC5A-9B239BB32028}"/>
              </a:ext>
            </a:extLst>
          </p:cNvPr>
          <p:cNvSpPr/>
          <p:nvPr/>
        </p:nvSpPr>
        <p:spPr>
          <a:xfrm>
            <a:off x="1504950" y="3469470"/>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B2AB0359-0075-8D29-C068-A61B3672C933}"/>
              </a:ext>
            </a:extLst>
          </p:cNvPr>
          <p:cNvSpPr/>
          <p:nvPr/>
        </p:nvSpPr>
        <p:spPr>
          <a:xfrm>
            <a:off x="2427419" y="3317070"/>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 name="加號 12">
            <a:extLst>
              <a:ext uri="{FF2B5EF4-FFF2-40B4-BE49-F238E27FC236}">
                <a16:creationId xmlns:a16="http://schemas.microsoft.com/office/drawing/2014/main" id="{55711F6C-7572-954E-3075-EC10FEB625E8}"/>
              </a:ext>
            </a:extLst>
          </p:cNvPr>
          <p:cNvSpPr/>
          <p:nvPr/>
        </p:nvSpPr>
        <p:spPr>
          <a:xfrm>
            <a:off x="1809750" y="3930398"/>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 name="加號 13">
            <a:extLst>
              <a:ext uri="{FF2B5EF4-FFF2-40B4-BE49-F238E27FC236}">
                <a16:creationId xmlns:a16="http://schemas.microsoft.com/office/drawing/2014/main" id="{392DB631-060A-355D-6352-625361EBC4EA}"/>
              </a:ext>
            </a:extLst>
          </p:cNvPr>
          <p:cNvSpPr/>
          <p:nvPr/>
        </p:nvSpPr>
        <p:spPr>
          <a:xfrm>
            <a:off x="4314237" y="3176565"/>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加號 14">
            <a:extLst>
              <a:ext uri="{FF2B5EF4-FFF2-40B4-BE49-F238E27FC236}">
                <a16:creationId xmlns:a16="http://schemas.microsoft.com/office/drawing/2014/main" id="{2D8174BB-E484-7078-0876-BB488D8ECEF2}"/>
              </a:ext>
            </a:extLst>
          </p:cNvPr>
          <p:cNvSpPr/>
          <p:nvPr/>
        </p:nvSpPr>
        <p:spPr>
          <a:xfrm>
            <a:off x="3895137" y="2474634"/>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6" name="加號 15">
            <a:extLst>
              <a:ext uri="{FF2B5EF4-FFF2-40B4-BE49-F238E27FC236}">
                <a16:creationId xmlns:a16="http://schemas.microsoft.com/office/drawing/2014/main" id="{A543D1EF-83A1-22E0-35D5-C260788BA076}"/>
              </a:ext>
            </a:extLst>
          </p:cNvPr>
          <p:cNvSpPr/>
          <p:nvPr/>
        </p:nvSpPr>
        <p:spPr>
          <a:xfrm>
            <a:off x="4199937" y="1992034"/>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790FBE0F-0B5A-9E8F-B996-9C7200A74F5A}"/>
              </a:ext>
            </a:extLst>
          </p:cNvPr>
          <p:cNvSpPr txBox="1"/>
          <p:nvPr/>
        </p:nvSpPr>
        <p:spPr>
          <a:xfrm>
            <a:off x="4466637" y="3392742"/>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4841FA7C-F340-B30C-A908-1404C964A2C7}"/>
              </a:ext>
            </a:extLst>
          </p:cNvPr>
          <p:cNvSpPr txBox="1"/>
          <p:nvPr/>
        </p:nvSpPr>
        <p:spPr>
          <a:xfrm>
            <a:off x="3425984" y="2315583"/>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11007C90-A7CB-4E10-010F-D85F64EEAC9A}"/>
              </a:ext>
            </a:extLst>
          </p:cNvPr>
          <p:cNvSpPr txBox="1"/>
          <p:nvPr/>
        </p:nvSpPr>
        <p:spPr>
          <a:xfrm>
            <a:off x="4504737" y="186198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558055FD-5667-2459-B84C-B20B80BBA691}"/>
              </a:ext>
            </a:extLst>
          </p:cNvPr>
          <p:cNvSpPr txBox="1"/>
          <p:nvPr/>
        </p:nvSpPr>
        <p:spPr>
          <a:xfrm>
            <a:off x="2579819" y="294773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1" name="文字方塊 20">
            <a:extLst>
              <a:ext uri="{FF2B5EF4-FFF2-40B4-BE49-F238E27FC236}">
                <a16:creationId xmlns:a16="http://schemas.microsoft.com/office/drawing/2014/main" id="{23AE2DE7-376C-DCDB-D5F9-26A6E4BEBF10}"/>
              </a:ext>
            </a:extLst>
          </p:cNvPr>
          <p:cNvSpPr txBox="1"/>
          <p:nvPr/>
        </p:nvSpPr>
        <p:spPr>
          <a:xfrm>
            <a:off x="1551104" y="3112033"/>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P5</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30D7AEEA-BD3E-3A94-71D5-7225408401FD}"/>
              </a:ext>
            </a:extLst>
          </p:cNvPr>
          <p:cNvSpPr txBox="1"/>
          <p:nvPr/>
        </p:nvSpPr>
        <p:spPr>
          <a:xfrm>
            <a:off x="1951866" y="411498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P6</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4" name="橢圓 23">
            <a:extLst>
              <a:ext uri="{FF2B5EF4-FFF2-40B4-BE49-F238E27FC236}">
                <a16:creationId xmlns:a16="http://schemas.microsoft.com/office/drawing/2014/main" id="{F848C894-7E5A-433E-93D3-997632288F35}"/>
              </a:ext>
            </a:extLst>
          </p:cNvPr>
          <p:cNvSpPr/>
          <p:nvPr/>
        </p:nvSpPr>
        <p:spPr>
          <a:xfrm>
            <a:off x="3798431" y="1798659"/>
            <a:ext cx="820606" cy="1149079"/>
          </a:xfrm>
          <a:prstGeom prst="ellipse">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6" name="直線接點 25">
            <a:extLst>
              <a:ext uri="{FF2B5EF4-FFF2-40B4-BE49-F238E27FC236}">
                <a16:creationId xmlns:a16="http://schemas.microsoft.com/office/drawing/2014/main" id="{4FCCF947-A06F-4001-1DC3-ADB2DFA3CE4C}"/>
              </a:ext>
            </a:extLst>
          </p:cNvPr>
          <p:cNvCxnSpPr>
            <a:cxnSpLocks/>
          </p:cNvCxnSpPr>
          <p:nvPr/>
        </p:nvCxnSpPr>
        <p:spPr>
          <a:xfrm>
            <a:off x="8210550" y="4484320"/>
            <a:ext cx="0" cy="70998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F2219C59-A78C-840D-7857-23BC127501C5}"/>
              </a:ext>
            </a:extLst>
          </p:cNvPr>
          <p:cNvCxnSpPr>
            <a:cxnSpLocks/>
          </p:cNvCxnSpPr>
          <p:nvPr/>
        </p:nvCxnSpPr>
        <p:spPr>
          <a:xfrm>
            <a:off x="9010650" y="4484320"/>
            <a:ext cx="0" cy="70998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BB390DF1-A52D-725C-B45B-F676CA6EDDBE}"/>
              </a:ext>
            </a:extLst>
          </p:cNvPr>
          <p:cNvCxnSpPr>
            <a:cxnSpLocks/>
          </p:cNvCxnSpPr>
          <p:nvPr/>
        </p:nvCxnSpPr>
        <p:spPr>
          <a:xfrm flipH="1">
            <a:off x="8210550" y="4472230"/>
            <a:ext cx="790575" cy="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5" name="橢圓 4">
            <a:extLst>
              <a:ext uri="{FF2B5EF4-FFF2-40B4-BE49-F238E27FC236}">
                <a16:creationId xmlns:a16="http://schemas.microsoft.com/office/drawing/2014/main" id="{20FA54D9-8F7A-940B-950C-415C4CE10557}"/>
              </a:ext>
            </a:extLst>
          </p:cNvPr>
          <p:cNvSpPr/>
          <p:nvPr/>
        </p:nvSpPr>
        <p:spPr>
          <a:xfrm rot="20221240">
            <a:off x="1302306" y="3047329"/>
            <a:ext cx="1098721" cy="151514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5" name="直線接點 24">
            <a:extLst>
              <a:ext uri="{FF2B5EF4-FFF2-40B4-BE49-F238E27FC236}">
                <a16:creationId xmlns:a16="http://schemas.microsoft.com/office/drawing/2014/main" id="{46B20C91-49A3-34C0-E467-601BDA6BEE2E}"/>
              </a:ext>
            </a:extLst>
          </p:cNvPr>
          <p:cNvCxnSpPr>
            <a:cxnSpLocks/>
          </p:cNvCxnSpPr>
          <p:nvPr/>
        </p:nvCxnSpPr>
        <p:spPr>
          <a:xfrm>
            <a:off x="10544175" y="4484320"/>
            <a:ext cx="0" cy="70998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A86C6FE2-1EBA-B77A-F217-33C686E28DDC}"/>
              </a:ext>
            </a:extLst>
          </p:cNvPr>
          <p:cNvCxnSpPr>
            <a:cxnSpLocks/>
          </p:cNvCxnSpPr>
          <p:nvPr/>
        </p:nvCxnSpPr>
        <p:spPr>
          <a:xfrm>
            <a:off x="11344275" y="4484320"/>
            <a:ext cx="0" cy="70998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BC8159E1-4D87-D211-40A6-FE9C3DDC2798}"/>
              </a:ext>
            </a:extLst>
          </p:cNvPr>
          <p:cNvCxnSpPr>
            <a:cxnSpLocks/>
          </p:cNvCxnSpPr>
          <p:nvPr/>
        </p:nvCxnSpPr>
        <p:spPr>
          <a:xfrm flipH="1">
            <a:off x="10544175" y="4472230"/>
            <a:ext cx="7905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711927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HC </a:t>
            </a:r>
            <a:r>
              <a:rPr kumimoji="0" lang="en-US" altLang="zh-TW" sz="3200" b="1" i="0" u="none" strike="noStrike" kern="1200" cap="none" spc="15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Dendograms</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不同的凝聚式階層聚類法如何定義群體間的距離值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HC</a:t>
            </a:r>
          </a:p>
        </p:txBody>
      </p:sp>
      <p:sp>
        <p:nvSpPr>
          <p:cNvPr id="12" name="矩形 11">
            <a:extLst>
              <a:ext uri="{FF2B5EF4-FFF2-40B4-BE49-F238E27FC236}">
                <a16:creationId xmlns:a16="http://schemas.microsoft.com/office/drawing/2014/main" id="{40A1934E-BD6F-EAA3-DD2C-B62E0D6A59B2}"/>
              </a:ext>
            </a:extLst>
          </p:cNvPr>
          <p:cNvSpPr/>
          <p:nvPr/>
        </p:nvSpPr>
        <p:spPr>
          <a:xfrm>
            <a:off x="7410450" y="4197072"/>
            <a:ext cx="1228724" cy="213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2" name="圖片 1">
            <a:extLst>
              <a:ext uri="{FF2B5EF4-FFF2-40B4-BE49-F238E27FC236}">
                <a16:creationId xmlns:a16="http://schemas.microsoft.com/office/drawing/2014/main" id="{31B3220D-CF3C-68BB-C393-90E1ABC3DEBB}"/>
              </a:ext>
            </a:extLst>
          </p:cNvPr>
          <p:cNvPicPr>
            <a:picLocks noChangeAspect="1"/>
          </p:cNvPicPr>
          <p:nvPr/>
        </p:nvPicPr>
        <p:blipFill>
          <a:blip r:embed="rId3"/>
          <a:stretch>
            <a:fillRect/>
          </a:stretch>
        </p:blipFill>
        <p:spPr>
          <a:xfrm>
            <a:off x="524529" y="1711325"/>
            <a:ext cx="6456641" cy="3821091"/>
          </a:xfrm>
          <a:prstGeom prst="rect">
            <a:avLst/>
          </a:prstGeom>
        </p:spPr>
      </p:pic>
      <p:sp>
        <p:nvSpPr>
          <p:cNvPr id="4" name="矩形 3">
            <a:extLst>
              <a:ext uri="{FF2B5EF4-FFF2-40B4-BE49-F238E27FC236}">
                <a16:creationId xmlns:a16="http://schemas.microsoft.com/office/drawing/2014/main" id="{65FF11E6-6F27-D9DA-B7D6-C810B5C4B0BF}"/>
              </a:ext>
            </a:extLst>
          </p:cNvPr>
          <p:cNvSpPr/>
          <p:nvPr/>
        </p:nvSpPr>
        <p:spPr>
          <a:xfrm>
            <a:off x="1007815" y="1776667"/>
            <a:ext cx="4943475" cy="3232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6" name="圖片 5">
            <a:extLst>
              <a:ext uri="{FF2B5EF4-FFF2-40B4-BE49-F238E27FC236}">
                <a16:creationId xmlns:a16="http://schemas.microsoft.com/office/drawing/2014/main" id="{6A733E47-0A6E-4954-7404-87FFA56A5948}"/>
              </a:ext>
            </a:extLst>
          </p:cNvPr>
          <p:cNvPicPr>
            <a:picLocks noChangeAspect="1"/>
          </p:cNvPicPr>
          <p:nvPr/>
        </p:nvPicPr>
        <p:blipFill>
          <a:blip r:embed="rId4"/>
          <a:stretch>
            <a:fillRect/>
          </a:stretch>
        </p:blipFill>
        <p:spPr>
          <a:xfrm>
            <a:off x="6837494" y="1711325"/>
            <a:ext cx="4898976" cy="3950002"/>
          </a:xfrm>
          <a:prstGeom prst="rect">
            <a:avLst/>
          </a:prstGeom>
        </p:spPr>
      </p:pic>
      <p:sp>
        <p:nvSpPr>
          <p:cNvPr id="8" name="矩形 7">
            <a:extLst>
              <a:ext uri="{FF2B5EF4-FFF2-40B4-BE49-F238E27FC236}">
                <a16:creationId xmlns:a16="http://schemas.microsoft.com/office/drawing/2014/main" id="{75050E2A-9F68-A9EE-DB90-A4100309861F}"/>
              </a:ext>
            </a:extLst>
          </p:cNvPr>
          <p:cNvSpPr/>
          <p:nvPr/>
        </p:nvSpPr>
        <p:spPr>
          <a:xfrm>
            <a:off x="11506200" y="5391150"/>
            <a:ext cx="220745" cy="3524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DC53D360-7B3B-052B-DC96-1BB4A6A9C21F}"/>
              </a:ext>
            </a:extLst>
          </p:cNvPr>
          <p:cNvSpPr/>
          <p:nvPr/>
        </p:nvSpPr>
        <p:spPr>
          <a:xfrm>
            <a:off x="7687476" y="4351198"/>
            <a:ext cx="1999449" cy="8431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6E800F7B-D9D6-2A02-BC5A-9B239BB32028}"/>
              </a:ext>
            </a:extLst>
          </p:cNvPr>
          <p:cNvSpPr/>
          <p:nvPr/>
        </p:nvSpPr>
        <p:spPr>
          <a:xfrm>
            <a:off x="1504950" y="3469470"/>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B2AB0359-0075-8D29-C068-A61B3672C933}"/>
              </a:ext>
            </a:extLst>
          </p:cNvPr>
          <p:cNvSpPr/>
          <p:nvPr/>
        </p:nvSpPr>
        <p:spPr>
          <a:xfrm>
            <a:off x="2427419" y="3317070"/>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 name="加號 12">
            <a:extLst>
              <a:ext uri="{FF2B5EF4-FFF2-40B4-BE49-F238E27FC236}">
                <a16:creationId xmlns:a16="http://schemas.microsoft.com/office/drawing/2014/main" id="{55711F6C-7572-954E-3075-EC10FEB625E8}"/>
              </a:ext>
            </a:extLst>
          </p:cNvPr>
          <p:cNvSpPr/>
          <p:nvPr/>
        </p:nvSpPr>
        <p:spPr>
          <a:xfrm>
            <a:off x="1809750" y="3930398"/>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 name="加號 13">
            <a:extLst>
              <a:ext uri="{FF2B5EF4-FFF2-40B4-BE49-F238E27FC236}">
                <a16:creationId xmlns:a16="http://schemas.microsoft.com/office/drawing/2014/main" id="{392DB631-060A-355D-6352-625361EBC4EA}"/>
              </a:ext>
            </a:extLst>
          </p:cNvPr>
          <p:cNvSpPr/>
          <p:nvPr/>
        </p:nvSpPr>
        <p:spPr>
          <a:xfrm>
            <a:off x="4314237" y="3176565"/>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加號 14">
            <a:extLst>
              <a:ext uri="{FF2B5EF4-FFF2-40B4-BE49-F238E27FC236}">
                <a16:creationId xmlns:a16="http://schemas.microsoft.com/office/drawing/2014/main" id="{2D8174BB-E484-7078-0876-BB488D8ECEF2}"/>
              </a:ext>
            </a:extLst>
          </p:cNvPr>
          <p:cNvSpPr/>
          <p:nvPr/>
        </p:nvSpPr>
        <p:spPr>
          <a:xfrm>
            <a:off x="3895137" y="2474634"/>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6" name="加號 15">
            <a:extLst>
              <a:ext uri="{FF2B5EF4-FFF2-40B4-BE49-F238E27FC236}">
                <a16:creationId xmlns:a16="http://schemas.microsoft.com/office/drawing/2014/main" id="{A543D1EF-83A1-22E0-35D5-C260788BA076}"/>
              </a:ext>
            </a:extLst>
          </p:cNvPr>
          <p:cNvSpPr/>
          <p:nvPr/>
        </p:nvSpPr>
        <p:spPr>
          <a:xfrm>
            <a:off x="4199937" y="1992034"/>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790FBE0F-0B5A-9E8F-B996-9C7200A74F5A}"/>
              </a:ext>
            </a:extLst>
          </p:cNvPr>
          <p:cNvSpPr txBox="1"/>
          <p:nvPr/>
        </p:nvSpPr>
        <p:spPr>
          <a:xfrm>
            <a:off x="4466637" y="3392742"/>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4841FA7C-F340-B30C-A908-1404C964A2C7}"/>
              </a:ext>
            </a:extLst>
          </p:cNvPr>
          <p:cNvSpPr txBox="1"/>
          <p:nvPr/>
        </p:nvSpPr>
        <p:spPr>
          <a:xfrm>
            <a:off x="3425984" y="2315583"/>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11007C90-A7CB-4E10-010F-D85F64EEAC9A}"/>
              </a:ext>
            </a:extLst>
          </p:cNvPr>
          <p:cNvSpPr txBox="1"/>
          <p:nvPr/>
        </p:nvSpPr>
        <p:spPr>
          <a:xfrm>
            <a:off x="4504737" y="186198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558055FD-5667-2459-B84C-B20B80BBA691}"/>
              </a:ext>
            </a:extLst>
          </p:cNvPr>
          <p:cNvSpPr txBox="1"/>
          <p:nvPr/>
        </p:nvSpPr>
        <p:spPr>
          <a:xfrm>
            <a:off x="2579819" y="294773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1" name="文字方塊 20">
            <a:extLst>
              <a:ext uri="{FF2B5EF4-FFF2-40B4-BE49-F238E27FC236}">
                <a16:creationId xmlns:a16="http://schemas.microsoft.com/office/drawing/2014/main" id="{23AE2DE7-376C-DCDB-D5F9-26A6E4BEBF10}"/>
              </a:ext>
            </a:extLst>
          </p:cNvPr>
          <p:cNvSpPr txBox="1"/>
          <p:nvPr/>
        </p:nvSpPr>
        <p:spPr>
          <a:xfrm>
            <a:off x="1551104" y="3112033"/>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P5</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30D7AEEA-BD3E-3A94-71D5-7225408401FD}"/>
              </a:ext>
            </a:extLst>
          </p:cNvPr>
          <p:cNvSpPr txBox="1"/>
          <p:nvPr/>
        </p:nvSpPr>
        <p:spPr>
          <a:xfrm>
            <a:off x="1951866" y="411498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P6</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4" name="橢圓 23">
            <a:extLst>
              <a:ext uri="{FF2B5EF4-FFF2-40B4-BE49-F238E27FC236}">
                <a16:creationId xmlns:a16="http://schemas.microsoft.com/office/drawing/2014/main" id="{F848C894-7E5A-433E-93D3-997632288F35}"/>
              </a:ext>
            </a:extLst>
          </p:cNvPr>
          <p:cNvSpPr/>
          <p:nvPr/>
        </p:nvSpPr>
        <p:spPr>
          <a:xfrm rot="20811593">
            <a:off x="3798430" y="1798659"/>
            <a:ext cx="962919" cy="1823211"/>
          </a:xfrm>
          <a:prstGeom prst="ellipse">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6" name="直線接點 25">
            <a:extLst>
              <a:ext uri="{FF2B5EF4-FFF2-40B4-BE49-F238E27FC236}">
                <a16:creationId xmlns:a16="http://schemas.microsoft.com/office/drawing/2014/main" id="{4FCCF947-A06F-4001-1DC3-ADB2DFA3CE4C}"/>
              </a:ext>
            </a:extLst>
          </p:cNvPr>
          <p:cNvCxnSpPr>
            <a:cxnSpLocks/>
          </p:cNvCxnSpPr>
          <p:nvPr/>
        </p:nvCxnSpPr>
        <p:spPr>
          <a:xfrm>
            <a:off x="8210550" y="4484320"/>
            <a:ext cx="0" cy="70998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F2219C59-A78C-840D-7857-23BC127501C5}"/>
              </a:ext>
            </a:extLst>
          </p:cNvPr>
          <p:cNvCxnSpPr>
            <a:cxnSpLocks/>
          </p:cNvCxnSpPr>
          <p:nvPr/>
        </p:nvCxnSpPr>
        <p:spPr>
          <a:xfrm>
            <a:off x="9010650" y="4484320"/>
            <a:ext cx="0" cy="70998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BB390DF1-A52D-725C-B45B-F676CA6EDDBE}"/>
              </a:ext>
            </a:extLst>
          </p:cNvPr>
          <p:cNvCxnSpPr>
            <a:cxnSpLocks/>
          </p:cNvCxnSpPr>
          <p:nvPr/>
        </p:nvCxnSpPr>
        <p:spPr>
          <a:xfrm flipH="1">
            <a:off x="8210550" y="4472230"/>
            <a:ext cx="790575" cy="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5" name="橢圓 4">
            <a:extLst>
              <a:ext uri="{FF2B5EF4-FFF2-40B4-BE49-F238E27FC236}">
                <a16:creationId xmlns:a16="http://schemas.microsoft.com/office/drawing/2014/main" id="{20FA54D9-8F7A-940B-950C-415C4CE10557}"/>
              </a:ext>
            </a:extLst>
          </p:cNvPr>
          <p:cNvSpPr/>
          <p:nvPr/>
        </p:nvSpPr>
        <p:spPr>
          <a:xfrm rot="20221240">
            <a:off x="1302306" y="3047329"/>
            <a:ext cx="1098721" cy="151514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5" name="直線接點 24">
            <a:extLst>
              <a:ext uri="{FF2B5EF4-FFF2-40B4-BE49-F238E27FC236}">
                <a16:creationId xmlns:a16="http://schemas.microsoft.com/office/drawing/2014/main" id="{46B20C91-49A3-34C0-E467-601BDA6BEE2E}"/>
              </a:ext>
            </a:extLst>
          </p:cNvPr>
          <p:cNvCxnSpPr>
            <a:cxnSpLocks/>
          </p:cNvCxnSpPr>
          <p:nvPr/>
        </p:nvCxnSpPr>
        <p:spPr>
          <a:xfrm>
            <a:off x="10544175" y="4484320"/>
            <a:ext cx="0" cy="70998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A86C6FE2-1EBA-B77A-F217-33C686E28DDC}"/>
              </a:ext>
            </a:extLst>
          </p:cNvPr>
          <p:cNvCxnSpPr>
            <a:cxnSpLocks/>
          </p:cNvCxnSpPr>
          <p:nvPr/>
        </p:nvCxnSpPr>
        <p:spPr>
          <a:xfrm>
            <a:off x="11344275" y="4484320"/>
            <a:ext cx="0" cy="70998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BC8159E1-4D87-D211-40A6-FE9C3DDC2798}"/>
              </a:ext>
            </a:extLst>
          </p:cNvPr>
          <p:cNvCxnSpPr>
            <a:cxnSpLocks/>
          </p:cNvCxnSpPr>
          <p:nvPr/>
        </p:nvCxnSpPr>
        <p:spPr>
          <a:xfrm flipH="1">
            <a:off x="10544175" y="4472230"/>
            <a:ext cx="7905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8A541F33-C595-F2D0-0B4F-8AAE81A352D1}"/>
              </a:ext>
            </a:extLst>
          </p:cNvPr>
          <p:cNvCxnSpPr>
            <a:cxnSpLocks/>
          </p:cNvCxnSpPr>
          <p:nvPr/>
        </p:nvCxnSpPr>
        <p:spPr>
          <a:xfrm>
            <a:off x="7505700" y="4197072"/>
            <a:ext cx="0" cy="997228"/>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29609771-6951-2BF3-EAF5-3341BDF3D864}"/>
              </a:ext>
            </a:extLst>
          </p:cNvPr>
          <p:cNvCxnSpPr>
            <a:cxnSpLocks/>
          </p:cNvCxnSpPr>
          <p:nvPr/>
        </p:nvCxnSpPr>
        <p:spPr>
          <a:xfrm flipH="1">
            <a:off x="7505700" y="4235198"/>
            <a:ext cx="1133474" cy="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ED8DE4C1-4064-091B-03F3-7CE3A9E39100}"/>
              </a:ext>
            </a:extLst>
          </p:cNvPr>
          <p:cNvCxnSpPr>
            <a:cxnSpLocks/>
          </p:cNvCxnSpPr>
          <p:nvPr/>
        </p:nvCxnSpPr>
        <p:spPr>
          <a:xfrm>
            <a:off x="8639174" y="4197072"/>
            <a:ext cx="0" cy="275158"/>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100975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HC </a:t>
            </a:r>
            <a:r>
              <a:rPr kumimoji="0" lang="en-US" altLang="zh-TW" sz="3200" b="1" i="0" u="none" strike="noStrike" kern="1200" cap="none" spc="15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Dendograms</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不同的凝聚式階層聚類法如何定義群體間的距離值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HC</a:t>
            </a:r>
          </a:p>
        </p:txBody>
      </p:sp>
      <p:sp>
        <p:nvSpPr>
          <p:cNvPr id="12" name="矩形 11">
            <a:extLst>
              <a:ext uri="{FF2B5EF4-FFF2-40B4-BE49-F238E27FC236}">
                <a16:creationId xmlns:a16="http://schemas.microsoft.com/office/drawing/2014/main" id="{40A1934E-BD6F-EAA3-DD2C-B62E0D6A59B2}"/>
              </a:ext>
            </a:extLst>
          </p:cNvPr>
          <p:cNvSpPr/>
          <p:nvPr/>
        </p:nvSpPr>
        <p:spPr>
          <a:xfrm>
            <a:off x="7410450" y="4197072"/>
            <a:ext cx="1228724" cy="213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2" name="圖片 1">
            <a:extLst>
              <a:ext uri="{FF2B5EF4-FFF2-40B4-BE49-F238E27FC236}">
                <a16:creationId xmlns:a16="http://schemas.microsoft.com/office/drawing/2014/main" id="{31B3220D-CF3C-68BB-C393-90E1ABC3DEBB}"/>
              </a:ext>
            </a:extLst>
          </p:cNvPr>
          <p:cNvPicPr>
            <a:picLocks noChangeAspect="1"/>
          </p:cNvPicPr>
          <p:nvPr/>
        </p:nvPicPr>
        <p:blipFill>
          <a:blip r:embed="rId3"/>
          <a:stretch>
            <a:fillRect/>
          </a:stretch>
        </p:blipFill>
        <p:spPr>
          <a:xfrm>
            <a:off x="524529" y="1711325"/>
            <a:ext cx="6456641" cy="3821091"/>
          </a:xfrm>
          <a:prstGeom prst="rect">
            <a:avLst/>
          </a:prstGeom>
        </p:spPr>
      </p:pic>
      <p:sp>
        <p:nvSpPr>
          <p:cNvPr id="4" name="矩形 3">
            <a:extLst>
              <a:ext uri="{FF2B5EF4-FFF2-40B4-BE49-F238E27FC236}">
                <a16:creationId xmlns:a16="http://schemas.microsoft.com/office/drawing/2014/main" id="{65FF11E6-6F27-D9DA-B7D6-C810B5C4B0BF}"/>
              </a:ext>
            </a:extLst>
          </p:cNvPr>
          <p:cNvSpPr/>
          <p:nvPr/>
        </p:nvSpPr>
        <p:spPr>
          <a:xfrm>
            <a:off x="1007815" y="1776667"/>
            <a:ext cx="4943475" cy="3232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6" name="圖片 5">
            <a:extLst>
              <a:ext uri="{FF2B5EF4-FFF2-40B4-BE49-F238E27FC236}">
                <a16:creationId xmlns:a16="http://schemas.microsoft.com/office/drawing/2014/main" id="{6A733E47-0A6E-4954-7404-87FFA56A5948}"/>
              </a:ext>
            </a:extLst>
          </p:cNvPr>
          <p:cNvPicPr>
            <a:picLocks noChangeAspect="1"/>
          </p:cNvPicPr>
          <p:nvPr/>
        </p:nvPicPr>
        <p:blipFill>
          <a:blip r:embed="rId4"/>
          <a:stretch>
            <a:fillRect/>
          </a:stretch>
        </p:blipFill>
        <p:spPr>
          <a:xfrm>
            <a:off x="6837494" y="1711325"/>
            <a:ext cx="4898976" cy="3950002"/>
          </a:xfrm>
          <a:prstGeom prst="rect">
            <a:avLst/>
          </a:prstGeom>
        </p:spPr>
      </p:pic>
      <p:sp>
        <p:nvSpPr>
          <p:cNvPr id="8" name="矩形 7">
            <a:extLst>
              <a:ext uri="{FF2B5EF4-FFF2-40B4-BE49-F238E27FC236}">
                <a16:creationId xmlns:a16="http://schemas.microsoft.com/office/drawing/2014/main" id="{75050E2A-9F68-A9EE-DB90-A4100309861F}"/>
              </a:ext>
            </a:extLst>
          </p:cNvPr>
          <p:cNvSpPr/>
          <p:nvPr/>
        </p:nvSpPr>
        <p:spPr>
          <a:xfrm>
            <a:off x="11506200" y="5391150"/>
            <a:ext cx="220745" cy="3524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DC53D360-7B3B-052B-DC96-1BB4A6A9C21F}"/>
              </a:ext>
            </a:extLst>
          </p:cNvPr>
          <p:cNvSpPr/>
          <p:nvPr/>
        </p:nvSpPr>
        <p:spPr>
          <a:xfrm>
            <a:off x="7687476" y="4351198"/>
            <a:ext cx="1999449" cy="8431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6E800F7B-D9D6-2A02-BC5A-9B239BB32028}"/>
              </a:ext>
            </a:extLst>
          </p:cNvPr>
          <p:cNvSpPr/>
          <p:nvPr/>
        </p:nvSpPr>
        <p:spPr>
          <a:xfrm>
            <a:off x="1504950" y="3469470"/>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B2AB0359-0075-8D29-C068-A61B3672C933}"/>
              </a:ext>
            </a:extLst>
          </p:cNvPr>
          <p:cNvSpPr/>
          <p:nvPr/>
        </p:nvSpPr>
        <p:spPr>
          <a:xfrm>
            <a:off x="2427419" y="3317070"/>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 name="加號 12">
            <a:extLst>
              <a:ext uri="{FF2B5EF4-FFF2-40B4-BE49-F238E27FC236}">
                <a16:creationId xmlns:a16="http://schemas.microsoft.com/office/drawing/2014/main" id="{55711F6C-7572-954E-3075-EC10FEB625E8}"/>
              </a:ext>
            </a:extLst>
          </p:cNvPr>
          <p:cNvSpPr/>
          <p:nvPr/>
        </p:nvSpPr>
        <p:spPr>
          <a:xfrm>
            <a:off x="1809750" y="3930398"/>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 name="加號 13">
            <a:extLst>
              <a:ext uri="{FF2B5EF4-FFF2-40B4-BE49-F238E27FC236}">
                <a16:creationId xmlns:a16="http://schemas.microsoft.com/office/drawing/2014/main" id="{392DB631-060A-355D-6352-625361EBC4EA}"/>
              </a:ext>
            </a:extLst>
          </p:cNvPr>
          <p:cNvSpPr/>
          <p:nvPr/>
        </p:nvSpPr>
        <p:spPr>
          <a:xfrm>
            <a:off x="4314237" y="3176565"/>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加號 14">
            <a:extLst>
              <a:ext uri="{FF2B5EF4-FFF2-40B4-BE49-F238E27FC236}">
                <a16:creationId xmlns:a16="http://schemas.microsoft.com/office/drawing/2014/main" id="{2D8174BB-E484-7078-0876-BB488D8ECEF2}"/>
              </a:ext>
            </a:extLst>
          </p:cNvPr>
          <p:cNvSpPr/>
          <p:nvPr/>
        </p:nvSpPr>
        <p:spPr>
          <a:xfrm>
            <a:off x="3895137" y="2474634"/>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6" name="加號 15">
            <a:extLst>
              <a:ext uri="{FF2B5EF4-FFF2-40B4-BE49-F238E27FC236}">
                <a16:creationId xmlns:a16="http://schemas.microsoft.com/office/drawing/2014/main" id="{A543D1EF-83A1-22E0-35D5-C260788BA076}"/>
              </a:ext>
            </a:extLst>
          </p:cNvPr>
          <p:cNvSpPr/>
          <p:nvPr/>
        </p:nvSpPr>
        <p:spPr>
          <a:xfrm>
            <a:off x="4199937" y="1992034"/>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790FBE0F-0B5A-9E8F-B996-9C7200A74F5A}"/>
              </a:ext>
            </a:extLst>
          </p:cNvPr>
          <p:cNvSpPr txBox="1"/>
          <p:nvPr/>
        </p:nvSpPr>
        <p:spPr>
          <a:xfrm>
            <a:off x="4466637" y="3392742"/>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4841FA7C-F340-B30C-A908-1404C964A2C7}"/>
              </a:ext>
            </a:extLst>
          </p:cNvPr>
          <p:cNvSpPr txBox="1"/>
          <p:nvPr/>
        </p:nvSpPr>
        <p:spPr>
          <a:xfrm>
            <a:off x="3425984" y="2315583"/>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11007C90-A7CB-4E10-010F-D85F64EEAC9A}"/>
              </a:ext>
            </a:extLst>
          </p:cNvPr>
          <p:cNvSpPr txBox="1"/>
          <p:nvPr/>
        </p:nvSpPr>
        <p:spPr>
          <a:xfrm>
            <a:off x="4504737" y="186198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558055FD-5667-2459-B84C-B20B80BBA691}"/>
              </a:ext>
            </a:extLst>
          </p:cNvPr>
          <p:cNvSpPr txBox="1"/>
          <p:nvPr/>
        </p:nvSpPr>
        <p:spPr>
          <a:xfrm>
            <a:off x="2579819" y="294773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1" name="文字方塊 20">
            <a:extLst>
              <a:ext uri="{FF2B5EF4-FFF2-40B4-BE49-F238E27FC236}">
                <a16:creationId xmlns:a16="http://schemas.microsoft.com/office/drawing/2014/main" id="{23AE2DE7-376C-DCDB-D5F9-26A6E4BEBF10}"/>
              </a:ext>
            </a:extLst>
          </p:cNvPr>
          <p:cNvSpPr txBox="1"/>
          <p:nvPr/>
        </p:nvSpPr>
        <p:spPr>
          <a:xfrm>
            <a:off x="1551104" y="3112033"/>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P5</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30D7AEEA-BD3E-3A94-71D5-7225408401FD}"/>
              </a:ext>
            </a:extLst>
          </p:cNvPr>
          <p:cNvSpPr txBox="1"/>
          <p:nvPr/>
        </p:nvSpPr>
        <p:spPr>
          <a:xfrm>
            <a:off x="1951866" y="411498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P6</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4" name="橢圓 23">
            <a:extLst>
              <a:ext uri="{FF2B5EF4-FFF2-40B4-BE49-F238E27FC236}">
                <a16:creationId xmlns:a16="http://schemas.microsoft.com/office/drawing/2014/main" id="{F848C894-7E5A-433E-93D3-997632288F35}"/>
              </a:ext>
            </a:extLst>
          </p:cNvPr>
          <p:cNvSpPr/>
          <p:nvPr/>
        </p:nvSpPr>
        <p:spPr>
          <a:xfrm rot="20811593">
            <a:off x="3798430" y="1798659"/>
            <a:ext cx="962919" cy="1823211"/>
          </a:xfrm>
          <a:prstGeom prst="ellipse">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6" name="直線接點 25">
            <a:extLst>
              <a:ext uri="{FF2B5EF4-FFF2-40B4-BE49-F238E27FC236}">
                <a16:creationId xmlns:a16="http://schemas.microsoft.com/office/drawing/2014/main" id="{4FCCF947-A06F-4001-1DC3-ADB2DFA3CE4C}"/>
              </a:ext>
            </a:extLst>
          </p:cNvPr>
          <p:cNvCxnSpPr>
            <a:cxnSpLocks/>
          </p:cNvCxnSpPr>
          <p:nvPr/>
        </p:nvCxnSpPr>
        <p:spPr>
          <a:xfrm>
            <a:off x="8210550" y="4484320"/>
            <a:ext cx="0" cy="70998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F2219C59-A78C-840D-7857-23BC127501C5}"/>
              </a:ext>
            </a:extLst>
          </p:cNvPr>
          <p:cNvCxnSpPr>
            <a:cxnSpLocks/>
          </p:cNvCxnSpPr>
          <p:nvPr/>
        </p:nvCxnSpPr>
        <p:spPr>
          <a:xfrm>
            <a:off x="9010650" y="4484320"/>
            <a:ext cx="0" cy="70998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BB390DF1-A52D-725C-B45B-F676CA6EDDBE}"/>
              </a:ext>
            </a:extLst>
          </p:cNvPr>
          <p:cNvCxnSpPr>
            <a:cxnSpLocks/>
          </p:cNvCxnSpPr>
          <p:nvPr/>
        </p:nvCxnSpPr>
        <p:spPr>
          <a:xfrm flipH="1">
            <a:off x="8210550" y="4472230"/>
            <a:ext cx="790575" cy="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5" name="橢圓 4">
            <a:extLst>
              <a:ext uri="{FF2B5EF4-FFF2-40B4-BE49-F238E27FC236}">
                <a16:creationId xmlns:a16="http://schemas.microsoft.com/office/drawing/2014/main" id="{20FA54D9-8F7A-940B-950C-415C4CE10557}"/>
              </a:ext>
            </a:extLst>
          </p:cNvPr>
          <p:cNvSpPr/>
          <p:nvPr/>
        </p:nvSpPr>
        <p:spPr>
          <a:xfrm rot="20221240">
            <a:off x="1267342" y="2875318"/>
            <a:ext cx="1979925" cy="151514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5" name="直線接點 24">
            <a:extLst>
              <a:ext uri="{FF2B5EF4-FFF2-40B4-BE49-F238E27FC236}">
                <a16:creationId xmlns:a16="http://schemas.microsoft.com/office/drawing/2014/main" id="{46B20C91-49A3-34C0-E467-601BDA6BEE2E}"/>
              </a:ext>
            </a:extLst>
          </p:cNvPr>
          <p:cNvCxnSpPr>
            <a:cxnSpLocks/>
          </p:cNvCxnSpPr>
          <p:nvPr/>
        </p:nvCxnSpPr>
        <p:spPr>
          <a:xfrm>
            <a:off x="10544175" y="4484320"/>
            <a:ext cx="0" cy="70998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A86C6FE2-1EBA-B77A-F217-33C686E28DDC}"/>
              </a:ext>
            </a:extLst>
          </p:cNvPr>
          <p:cNvCxnSpPr>
            <a:cxnSpLocks/>
          </p:cNvCxnSpPr>
          <p:nvPr/>
        </p:nvCxnSpPr>
        <p:spPr>
          <a:xfrm>
            <a:off x="11344275" y="4484320"/>
            <a:ext cx="0" cy="70998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BC8159E1-4D87-D211-40A6-FE9C3DDC2798}"/>
              </a:ext>
            </a:extLst>
          </p:cNvPr>
          <p:cNvCxnSpPr>
            <a:cxnSpLocks/>
          </p:cNvCxnSpPr>
          <p:nvPr/>
        </p:nvCxnSpPr>
        <p:spPr>
          <a:xfrm flipH="1">
            <a:off x="10544175" y="4472230"/>
            <a:ext cx="7905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8A541F33-C595-F2D0-0B4F-8AAE81A352D1}"/>
              </a:ext>
            </a:extLst>
          </p:cNvPr>
          <p:cNvCxnSpPr>
            <a:cxnSpLocks/>
          </p:cNvCxnSpPr>
          <p:nvPr/>
        </p:nvCxnSpPr>
        <p:spPr>
          <a:xfrm>
            <a:off x="7505700" y="4197072"/>
            <a:ext cx="0" cy="997228"/>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29609771-6951-2BF3-EAF5-3341BDF3D864}"/>
              </a:ext>
            </a:extLst>
          </p:cNvPr>
          <p:cNvCxnSpPr>
            <a:cxnSpLocks/>
          </p:cNvCxnSpPr>
          <p:nvPr/>
        </p:nvCxnSpPr>
        <p:spPr>
          <a:xfrm flipH="1">
            <a:off x="7505700" y="4235198"/>
            <a:ext cx="1133474" cy="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ED8DE4C1-4064-091B-03F3-7CE3A9E39100}"/>
              </a:ext>
            </a:extLst>
          </p:cNvPr>
          <p:cNvCxnSpPr>
            <a:cxnSpLocks/>
          </p:cNvCxnSpPr>
          <p:nvPr/>
        </p:nvCxnSpPr>
        <p:spPr>
          <a:xfrm>
            <a:off x="8639174" y="4197072"/>
            <a:ext cx="0" cy="275158"/>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直線接點 38">
            <a:extLst>
              <a:ext uri="{FF2B5EF4-FFF2-40B4-BE49-F238E27FC236}">
                <a16:creationId xmlns:a16="http://schemas.microsoft.com/office/drawing/2014/main" id="{C9CA0EF4-B44B-1C7D-33B4-956F10739EB2}"/>
              </a:ext>
            </a:extLst>
          </p:cNvPr>
          <p:cNvCxnSpPr>
            <a:cxnSpLocks/>
          </p:cNvCxnSpPr>
          <p:nvPr/>
        </p:nvCxnSpPr>
        <p:spPr>
          <a:xfrm>
            <a:off x="9848850" y="4197072"/>
            <a:ext cx="0" cy="99722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31BEE437-2E3D-1751-52BC-91B85CCBA1D7}"/>
              </a:ext>
            </a:extLst>
          </p:cNvPr>
          <p:cNvCxnSpPr>
            <a:cxnSpLocks/>
          </p:cNvCxnSpPr>
          <p:nvPr/>
        </p:nvCxnSpPr>
        <p:spPr>
          <a:xfrm flipH="1">
            <a:off x="9848850" y="4235198"/>
            <a:ext cx="11334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72EB56BE-D9C6-8E49-F85A-49DEC886352D}"/>
              </a:ext>
            </a:extLst>
          </p:cNvPr>
          <p:cNvCxnSpPr>
            <a:cxnSpLocks/>
          </p:cNvCxnSpPr>
          <p:nvPr/>
        </p:nvCxnSpPr>
        <p:spPr>
          <a:xfrm>
            <a:off x="10982324" y="4197072"/>
            <a:ext cx="0" cy="27515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95213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如何找到那個最貼近資料的模型參數</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以線性方程為例，設計損失函數</a:t>
            </a:r>
          </a:p>
        </p:txBody>
      </p:sp>
      <p:pic>
        <p:nvPicPr>
          <p:cNvPr id="6" name="圖片 5">
            <a:extLst>
              <a:ext uri="{FF2B5EF4-FFF2-40B4-BE49-F238E27FC236}">
                <a16:creationId xmlns:a16="http://schemas.microsoft.com/office/drawing/2014/main" id="{DCFC676A-BC3A-4121-A3FB-865CC2D27140}"/>
              </a:ext>
            </a:extLst>
          </p:cNvPr>
          <p:cNvPicPr>
            <a:picLocks noChangeAspect="1"/>
          </p:cNvPicPr>
          <p:nvPr/>
        </p:nvPicPr>
        <p:blipFill>
          <a:blip r:embed="rId3"/>
          <a:stretch>
            <a:fillRect/>
          </a:stretch>
        </p:blipFill>
        <p:spPr>
          <a:xfrm>
            <a:off x="7914671" y="1391215"/>
            <a:ext cx="3823240" cy="4860294"/>
          </a:xfrm>
          <a:prstGeom prst="rect">
            <a:avLst/>
          </a:prstGeom>
        </p:spPr>
      </p:pic>
      <p:sp>
        <p:nvSpPr>
          <p:cNvPr id="42" name="文字方塊 41">
            <a:extLst>
              <a:ext uri="{FF2B5EF4-FFF2-40B4-BE49-F238E27FC236}">
                <a16:creationId xmlns:a16="http://schemas.microsoft.com/office/drawing/2014/main" id="{6E053F3A-A017-4BDD-96B6-5D57A89CAF90}"/>
              </a:ext>
            </a:extLst>
          </p:cNvPr>
          <p:cNvSpPr txBox="1"/>
          <p:nvPr/>
        </p:nvSpPr>
        <p:spPr>
          <a:xfrm>
            <a:off x="390523" y="1340768"/>
            <a:ext cx="7288571" cy="2323713"/>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損失函數定義</a:t>
            </a:r>
            <a:endParaRPr kumimoji="0" lang="zh-TW" altLang="en-US" sz="2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cy-GB"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透過目標輸出 </a:t>
            </a:r>
            <a:r>
              <a:rPr kumimoji="0" lang="cy-GB"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ŷi</a:t>
            </a:r>
            <a:r>
              <a:rPr kumimoji="0" lang="cy-GB"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cy-GB"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與計算輸出 </a:t>
            </a:r>
            <a:r>
              <a:rPr kumimoji="0" lang="cy-GB"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yi</a:t>
            </a:r>
            <a:r>
              <a:rPr kumimoji="0" lang="cy-GB"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cy-GB"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間的差異，利用均方誤差 </a:t>
            </a:r>
            <a:r>
              <a:rPr kumimoji="0" lang="cy-GB"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(Mean-Square-Error, MSE)</a:t>
            </a:r>
            <a:r>
              <a:rPr kumimoji="0" lang="zh-TW" altLang="cy-GB"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的概念，設計損失函數</a:t>
            </a:r>
            <a:r>
              <a:rPr kumimoji="0" lang="cy-GB"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(Loss Function or Cost function)</a:t>
            </a:r>
            <a:r>
              <a:rPr kumimoji="0" lang="zh-TW" altLang="cy-GB"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資料屬性</a:t>
            </a: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又稱誤差函數</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(Error Function)</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、能量函數</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(Energy Function)…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在某一個</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ML</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數學模型 </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y=h(x; b, w)</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下，帶入特徵資料 </a:t>
            </a: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x</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所得到 的計算結果 </a:t>
            </a: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y</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，若與實際結果 </a:t>
            </a: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ŷ</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愈相近</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即： </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L(h) ≈ 0)</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，表示該 模型 </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h </a:t>
            </a:r>
            <a:r>
              <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愈適合表達訓練資料的趨勢；反之則否。</a:t>
            </a: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9" name="圖片 8">
            <a:extLst>
              <a:ext uri="{FF2B5EF4-FFF2-40B4-BE49-F238E27FC236}">
                <a16:creationId xmlns:a16="http://schemas.microsoft.com/office/drawing/2014/main" id="{F96FA92F-5FBB-4D98-9776-9439EBBE682A}"/>
              </a:ext>
            </a:extLst>
          </p:cNvPr>
          <p:cNvPicPr>
            <a:picLocks noChangeAspect="1"/>
          </p:cNvPicPr>
          <p:nvPr/>
        </p:nvPicPr>
        <p:blipFill>
          <a:blip r:embed="rId4"/>
          <a:stretch>
            <a:fillRect/>
          </a:stretch>
        </p:blipFill>
        <p:spPr>
          <a:xfrm>
            <a:off x="1969070" y="4003520"/>
            <a:ext cx="3905795" cy="1295581"/>
          </a:xfrm>
          <a:prstGeom prst="rect">
            <a:avLst/>
          </a:prstGeom>
        </p:spPr>
      </p:pic>
      <p:sp>
        <p:nvSpPr>
          <p:cNvPr id="8" name="矩形: 圓角 7">
            <a:extLst>
              <a:ext uri="{FF2B5EF4-FFF2-40B4-BE49-F238E27FC236}">
                <a16:creationId xmlns:a16="http://schemas.microsoft.com/office/drawing/2014/main" id="{233950E0-AFC7-4F3F-8F76-D2CACCC8F28C}"/>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機器學習數學</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9099258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HC </a:t>
            </a:r>
            <a:r>
              <a:rPr kumimoji="0" lang="en-US" altLang="zh-TW" sz="3200" b="1" i="0" u="none" strike="noStrike" kern="1200" cap="none" spc="15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Dendograms</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不同的凝聚式階層聚類法如何定義群體間的距離值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HC</a:t>
            </a:r>
          </a:p>
        </p:txBody>
      </p:sp>
      <p:sp>
        <p:nvSpPr>
          <p:cNvPr id="12" name="矩形 11">
            <a:extLst>
              <a:ext uri="{FF2B5EF4-FFF2-40B4-BE49-F238E27FC236}">
                <a16:creationId xmlns:a16="http://schemas.microsoft.com/office/drawing/2014/main" id="{40A1934E-BD6F-EAA3-DD2C-B62E0D6A59B2}"/>
              </a:ext>
            </a:extLst>
          </p:cNvPr>
          <p:cNvSpPr/>
          <p:nvPr/>
        </p:nvSpPr>
        <p:spPr>
          <a:xfrm>
            <a:off x="7410450" y="4197072"/>
            <a:ext cx="1228724" cy="213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2" name="圖片 1">
            <a:extLst>
              <a:ext uri="{FF2B5EF4-FFF2-40B4-BE49-F238E27FC236}">
                <a16:creationId xmlns:a16="http://schemas.microsoft.com/office/drawing/2014/main" id="{31B3220D-CF3C-68BB-C393-90E1ABC3DEBB}"/>
              </a:ext>
            </a:extLst>
          </p:cNvPr>
          <p:cNvPicPr>
            <a:picLocks noChangeAspect="1"/>
          </p:cNvPicPr>
          <p:nvPr/>
        </p:nvPicPr>
        <p:blipFill>
          <a:blip r:embed="rId3"/>
          <a:stretch>
            <a:fillRect/>
          </a:stretch>
        </p:blipFill>
        <p:spPr>
          <a:xfrm>
            <a:off x="524529" y="1711325"/>
            <a:ext cx="6456641" cy="3821091"/>
          </a:xfrm>
          <a:prstGeom prst="rect">
            <a:avLst/>
          </a:prstGeom>
        </p:spPr>
      </p:pic>
      <p:sp>
        <p:nvSpPr>
          <p:cNvPr id="4" name="矩形 3">
            <a:extLst>
              <a:ext uri="{FF2B5EF4-FFF2-40B4-BE49-F238E27FC236}">
                <a16:creationId xmlns:a16="http://schemas.microsoft.com/office/drawing/2014/main" id="{65FF11E6-6F27-D9DA-B7D6-C810B5C4B0BF}"/>
              </a:ext>
            </a:extLst>
          </p:cNvPr>
          <p:cNvSpPr/>
          <p:nvPr/>
        </p:nvSpPr>
        <p:spPr>
          <a:xfrm>
            <a:off x="1007815" y="1776667"/>
            <a:ext cx="4943475" cy="3232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6" name="圖片 5">
            <a:extLst>
              <a:ext uri="{FF2B5EF4-FFF2-40B4-BE49-F238E27FC236}">
                <a16:creationId xmlns:a16="http://schemas.microsoft.com/office/drawing/2014/main" id="{6A733E47-0A6E-4954-7404-87FFA56A5948}"/>
              </a:ext>
            </a:extLst>
          </p:cNvPr>
          <p:cNvPicPr>
            <a:picLocks noChangeAspect="1"/>
          </p:cNvPicPr>
          <p:nvPr/>
        </p:nvPicPr>
        <p:blipFill>
          <a:blip r:embed="rId4"/>
          <a:stretch>
            <a:fillRect/>
          </a:stretch>
        </p:blipFill>
        <p:spPr>
          <a:xfrm>
            <a:off x="6837494" y="1711325"/>
            <a:ext cx="4898976" cy="3950002"/>
          </a:xfrm>
          <a:prstGeom prst="rect">
            <a:avLst/>
          </a:prstGeom>
        </p:spPr>
      </p:pic>
      <p:sp>
        <p:nvSpPr>
          <p:cNvPr id="8" name="矩形 7">
            <a:extLst>
              <a:ext uri="{FF2B5EF4-FFF2-40B4-BE49-F238E27FC236}">
                <a16:creationId xmlns:a16="http://schemas.microsoft.com/office/drawing/2014/main" id="{75050E2A-9F68-A9EE-DB90-A4100309861F}"/>
              </a:ext>
            </a:extLst>
          </p:cNvPr>
          <p:cNvSpPr/>
          <p:nvPr/>
        </p:nvSpPr>
        <p:spPr>
          <a:xfrm>
            <a:off x="11506200" y="5391150"/>
            <a:ext cx="220745" cy="3524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DC53D360-7B3B-052B-DC96-1BB4A6A9C21F}"/>
              </a:ext>
            </a:extLst>
          </p:cNvPr>
          <p:cNvSpPr/>
          <p:nvPr/>
        </p:nvSpPr>
        <p:spPr>
          <a:xfrm>
            <a:off x="7687476" y="4351198"/>
            <a:ext cx="1999449" cy="8431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6E800F7B-D9D6-2A02-BC5A-9B239BB32028}"/>
              </a:ext>
            </a:extLst>
          </p:cNvPr>
          <p:cNvSpPr/>
          <p:nvPr/>
        </p:nvSpPr>
        <p:spPr>
          <a:xfrm>
            <a:off x="1504950" y="3469470"/>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B2AB0359-0075-8D29-C068-A61B3672C933}"/>
              </a:ext>
            </a:extLst>
          </p:cNvPr>
          <p:cNvSpPr/>
          <p:nvPr/>
        </p:nvSpPr>
        <p:spPr>
          <a:xfrm>
            <a:off x="2427419" y="3317070"/>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 name="加號 12">
            <a:extLst>
              <a:ext uri="{FF2B5EF4-FFF2-40B4-BE49-F238E27FC236}">
                <a16:creationId xmlns:a16="http://schemas.microsoft.com/office/drawing/2014/main" id="{55711F6C-7572-954E-3075-EC10FEB625E8}"/>
              </a:ext>
            </a:extLst>
          </p:cNvPr>
          <p:cNvSpPr/>
          <p:nvPr/>
        </p:nvSpPr>
        <p:spPr>
          <a:xfrm>
            <a:off x="1809750" y="3930398"/>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 name="加號 13">
            <a:extLst>
              <a:ext uri="{FF2B5EF4-FFF2-40B4-BE49-F238E27FC236}">
                <a16:creationId xmlns:a16="http://schemas.microsoft.com/office/drawing/2014/main" id="{392DB631-060A-355D-6352-625361EBC4EA}"/>
              </a:ext>
            </a:extLst>
          </p:cNvPr>
          <p:cNvSpPr/>
          <p:nvPr/>
        </p:nvSpPr>
        <p:spPr>
          <a:xfrm>
            <a:off x="4314237" y="3176565"/>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加號 14">
            <a:extLst>
              <a:ext uri="{FF2B5EF4-FFF2-40B4-BE49-F238E27FC236}">
                <a16:creationId xmlns:a16="http://schemas.microsoft.com/office/drawing/2014/main" id="{2D8174BB-E484-7078-0876-BB488D8ECEF2}"/>
              </a:ext>
            </a:extLst>
          </p:cNvPr>
          <p:cNvSpPr/>
          <p:nvPr/>
        </p:nvSpPr>
        <p:spPr>
          <a:xfrm>
            <a:off x="3895137" y="2474634"/>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6" name="加號 15">
            <a:extLst>
              <a:ext uri="{FF2B5EF4-FFF2-40B4-BE49-F238E27FC236}">
                <a16:creationId xmlns:a16="http://schemas.microsoft.com/office/drawing/2014/main" id="{A543D1EF-83A1-22E0-35D5-C260788BA076}"/>
              </a:ext>
            </a:extLst>
          </p:cNvPr>
          <p:cNvSpPr/>
          <p:nvPr/>
        </p:nvSpPr>
        <p:spPr>
          <a:xfrm>
            <a:off x="4199937" y="1992034"/>
            <a:ext cx="304800" cy="304800"/>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790FBE0F-0B5A-9E8F-B996-9C7200A74F5A}"/>
              </a:ext>
            </a:extLst>
          </p:cNvPr>
          <p:cNvSpPr txBox="1"/>
          <p:nvPr/>
        </p:nvSpPr>
        <p:spPr>
          <a:xfrm>
            <a:off x="4466637" y="3392742"/>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4841FA7C-F340-B30C-A908-1404C964A2C7}"/>
              </a:ext>
            </a:extLst>
          </p:cNvPr>
          <p:cNvSpPr txBox="1"/>
          <p:nvPr/>
        </p:nvSpPr>
        <p:spPr>
          <a:xfrm>
            <a:off x="3425984" y="2315583"/>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11007C90-A7CB-4E10-010F-D85F64EEAC9A}"/>
              </a:ext>
            </a:extLst>
          </p:cNvPr>
          <p:cNvSpPr txBox="1"/>
          <p:nvPr/>
        </p:nvSpPr>
        <p:spPr>
          <a:xfrm>
            <a:off x="4504737" y="186198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558055FD-5667-2459-B84C-B20B80BBA691}"/>
              </a:ext>
            </a:extLst>
          </p:cNvPr>
          <p:cNvSpPr txBox="1"/>
          <p:nvPr/>
        </p:nvSpPr>
        <p:spPr>
          <a:xfrm>
            <a:off x="2579819" y="294773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1" name="文字方塊 20">
            <a:extLst>
              <a:ext uri="{FF2B5EF4-FFF2-40B4-BE49-F238E27FC236}">
                <a16:creationId xmlns:a16="http://schemas.microsoft.com/office/drawing/2014/main" id="{23AE2DE7-376C-DCDB-D5F9-26A6E4BEBF10}"/>
              </a:ext>
            </a:extLst>
          </p:cNvPr>
          <p:cNvSpPr txBox="1"/>
          <p:nvPr/>
        </p:nvSpPr>
        <p:spPr>
          <a:xfrm>
            <a:off x="1551104" y="3112033"/>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P5</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30D7AEEA-BD3E-3A94-71D5-7225408401FD}"/>
              </a:ext>
            </a:extLst>
          </p:cNvPr>
          <p:cNvSpPr txBox="1"/>
          <p:nvPr/>
        </p:nvSpPr>
        <p:spPr>
          <a:xfrm>
            <a:off x="1951866" y="411498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P6</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4" name="橢圓 23">
            <a:extLst>
              <a:ext uri="{FF2B5EF4-FFF2-40B4-BE49-F238E27FC236}">
                <a16:creationId xmlns:a16="http://schemas.microsoft.com/office/drawing/2014/main" id="{F848C894-7E5A-433E-93D3-997632288F35}"/>
              </a:ext>
            </a:extLst>
          </p:cNvPr>
          <p:cNvSpPr/>
          <p:nvPr/>
        </p:nvSpPr>
        <p:spPr>
          <a:xfrm rot="20811593">
            <a:off x="3798430" y="1798659"/>
            <a:ext cx="962919" cy="1823211"/>
          </a:xfrm>
          <a:prstGeom prst="ellipse">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6" name="直線接點 25">
            <a:extLst>
              <a:ext uri="{FF2B5EF4-FFF2-40B4-BE49-F238E27FC236}">
                <a16:creationId xmlns:a16="http://schemas.microsoft.com/office/drawing/2014/main" id="{4FCCF947-A06F-4001-1DC3-ADB2DFA3CE4C}"/>
              </a:ext>
            </a:extLst>
          </p:cNvPr>
          <p:cNvCxnSpPr>
            <a:cxnSpLocks/>
          </p:cNvCxnSpPr>
          <p:nvPr/>
        </p:nvCxnSpPr>
        <p:spPr>
          <a:xfrm>
            <a:off x="8210550" y="4484320"/>
            <a:ext cx="0" cy="70998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F2219C59-A78C-840D-7857-23BC127501C5}"/>
              </a:ext>
            </a:extLst>
          </p:cNvPr>
          <p:cNvCxnSpPr>
            <a:cxnSpLocks/>
          </p:cNvCxnSpPr>
          <p:nvPr/>
        </p:nvCxnSpPr>
        <p:spPr>
          <a:xfrm>
            <a:off x="9010650" y="4484320"/>
            <a:ext cx="0" cy="70998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BB390DF1-A52D-725C-B45B-F676CA6EDDBE}"/>
              </a:ext>
            </a:extLst>
          </p:cNvPr>
          <p:cNvCxnSpPr>
            <a:cxnSpLocks/>
          </p:cNvCxnSpPr>
          <p:nvPr/>
        </p:nvCxnSpPr>
        <p:spPr>
          <a:xfrm flipH="1">
            <a:off x="8210550" y="4472230"/>
            <a:ext cx="790575" cy="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5" name="橢圓 4">
            <a:extLst>
              <a:ext uri="{FF2B5EF4-FFF2-40B4-BE49-F238E27FC236}">
                <a16:creationId xmlns:a16="http://schemas.microsoft.com/office/drawing/2014/main" id="{20FA54D9-8F7A-940B-950C-415C4CE10557}"/>
              </a:ext>
            </a:extLst>
          </p:cNvPr>
          <p:cNvSpPr/>
          <p:nvPr/>
        </p:nvSpPr>
        <p:spPr>
          <a:xfrm rot="20221240">
            <a:off x="1267342" y="2875318"/>
            <a:ext cx="1979925" cy="151514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5" name="直線接點 24">
            <a:extLst>
              <a:ext uri="{FF2B5EF4-FFF2-40B4-BE49-F238E27FC236}">
                <a16:creationId xmlns:a16="http://schemas.microsoft.com/office/drawing/2014/main" id="{46B20C91-49A3-34C0-E467-601BDA6BEE2E}"/>
              </a:ext>
            </a:extLst>
          </p:cNvPr>
          <p:cNvCxnSpPr>
            <a:cxnSpLocks/>
          </p:cNvCxnSpPr>
          <p:nvPr/>
        </p:nvCxnSpPr>
        <p:spPr>
          <a:xfrm>
            <a:off x="10544175" y="4484320"/>
            <a:ext cx="0" cy="70998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A86C6FE2-1EBA-B77A-F217-33C686E28DDC}"/>
              </a:ext>
            </a:extLst>
          </p:cNvPr>
          <p:cNvCxnSpPr>
            <a:cxnSpLocks/>
          </p:cNvCxnSpPr>
          <p:nvPr/>
        </p:nvCxnSpPr>
        <p:spPr>
          <a:xfrm>
            <a:off x="11344275" y="4484320"/>
            <a:ext cx="0" cy="70998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BC8159E1-4D87-D211-40A6-FE9C3DDC2798}"/>
              </a:ext>
            </a:extLst>
          </p:cNvPr>
          <p:cNvCxnSpPr>
            <a:cxnSpLocks/>
          </p:cNvCxnSpPr>
          <p:nvPr/>
        </p:nvCxnSpPr>
        <p:spPr>
          <a:xfrm flipH="1">
            <a:off x="10544175" y="4472230"/>
            <a:ext cx="7905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8A541F33-C595-F2D0-0B4F-8AAE81A352D1}"/>
              </a:ext>
            </a:extLst>
          </p:cNvPr>
          <p:cNvCxnSpPr>
            <a:cxnSpLocks/>
          </p:cNvCxnSpPr>
          <p:nvPr/>
        </p:nvCxnSpPr>
        <p:spPr>
          <a:xfrm>
            <a:off x="7505700" y="4197072"/>
            <a:ext cx="0" cy="997228"/>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29609771-6951-2BF3-EAF5-3341BDF3D864}"/>
              </a:ext>
            </a:extLst>
          </p:cNvPr>
          <p:cNvCxnSpPr>
            <a:cxnSpLocks/>
          </p:cNvCxnSpPr>
          <p:nvPr/>
        </p:nvCxnSpPr>
        <p:spPr>
          <a:xfrm flipH="1">
            <a:off x="7505700" y="4235198"/>
            <a:ext cx="1133474" cy="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ED8DE4C1-4064-091B-03F3-7CE3A9E39100}"/>
              </a:ext>
            </a:extLst>
          </p:cNvPr>
          <p:cNvCxnSpPr>
            <a:cxnSpLocks/>
          </p:cNvCxnSpPr>
          <p:nvPr/>
        </p:nvCxnSpPr>
        <p:spPr>
          <a:xfrm>
            <a:off x="8639174" y="4197072"/>
            <a:ext cx="0" cy="275158"/>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直線接點 38">
            <a:extLst>
              <a:ext uri="{FF2B5EF4-FFF2-40B4-BE49-F238E27FC236}">
                <a16:creationId xmlns:a16="http://schemas.microsoft.com/office/drawing/2014/main" id="{C9CA0EF4-B44B-1C7D-33B4-956F10739EB2}"/>
              </a:ext>
            </a:extLst>
          </p:cNvPr>
          <p:cNvCxnSpPr>
            <a:cxnSpLocks/>
          </p:cNvCxnSpPr>
          <p:nvPr/>
        </p:nvCxnSpPr>
        <p:spPr>
          <a:xfrm>
            <a:off x="9848850" y="4197072"/>
            <a:ext cx="0" cy="99722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31BEE437-2E3D-1751-52BC-91B85CCBA1D7}"/>
              </a:ext>
            </a:extLst>
          </p:cNvPr>
          <p:cNvCxnSpPr>
            <a:cxnSpLocks/>
          </p:cNvCxnSpPr>
          <p:nvPr/>
        </p:nvCxnSpPr>
        <p:spPr>
          <a:xfrm flipH="1">
            <a:off x="9848850" y="4235198"/>
            <a:ext cx="11334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72EB56BE-D9C6-8E49-F85A-49DEC886352D}"/>
              </a:ext>
            </a:extLst>
          </p:cNvPr>
          <p:cNvCxnSpPr>
            <a:cxnSpLocks/>
          </p:cNvCxnSpPr>
          <p:nvPr/>
        </p:nvCxnSpPr>
        <p:spPr>
          <a:xfrm>
            <a:off x="10982324" y="4197072"/>
            <a:ext cx="0" cy="27515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42" name="橢圓 41">
            <a:extLst>
              <a:ext uri="{FF2B5EF4-FFF2-40B4-BE49-F238E27FC236}">
                <a16:creationId xmlns:a16="http://schemas.microsoft.com/office/drawing/2014/main" id="{CEED3F35-F9E4-6F65-2A8D-2F47DA4902A1}"/>
              </a:ext>
            </a:extLst>
          </p:cNvPr>
          <p:cNvSpPr/>
          <p:nvPr/>
        </p:nvSpPr>
        <p:spPr>
          <a:xfrm rot="20221240">
            <a:off x="938661" y="1939391"/>
            <a:ext cx="4490658" cy="254341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43" name="直線接點 42">
            <a:extLst>
              <a:ext uri="{FF2B5EF4-FFF2-40B4-BE49-F238E27FC236}">
                <a16:creationId xmlns:a16="http://schemas.microsoft.com/office/drawing/2014/main" id="{305ADD03-6290-A039-0C9C-6CD064953602}"/>
              </a:ext>
            </a:extLst>
          </p:cNvPr>
          <p:cNvCxnSpPr>
            <a:cxnSpLocks/>
          </p:cNvCxnSpPr>
          <p:nvPr/>
        </p:nvCxnSpPr>
        <p:spPr>
          <a:xfrm>
            <a:off x="8067675" y="2315583"/>
            <a:ext cx="0" cy="191961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6A6EEF8D-1F33-DE3B-1E94-EB5E7DE77B58}"/>
              </a:ext>
            </a:extLst>
          </p:cNvPr>
          <p:cNvCxnSpPr>
            <a:cxnSpLocks/>
          </p:cNvCxnSpPr>
          <p:nvPr/>
        </p:nvCxnSpPr>
        <p:spPr>
          <a:xfrm>
            <a:off x="10410825" y="2315583"/>
            <a:ext cx="0" cy="191961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2ECF680D-971B-E1B8-7070-0A0682106BC1}"/>
              </a:ext>
            </a:extLst>
          </p:cNvPr>
          <p:cNvCxnSpPr>
            <a:cxnSpLocks/>
          </p:cNvCxnSpPr>
          <p:nvPr/>
        </p:nvCxnSpPr>
        <p:spPr>
          <a:xfrm flipH="1">
            <a:off x="8067675" y="2321681"/>
            <a:ext cx="234315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644015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cluster proximity</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不同的凝聚式階層聚類法如何定義群體間的距離值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HC</a:t>
            </a:r>
          </a:p>
        </p:txBody>
      </p:sp>
      <p:sp>
        <p:nvSpPr>
          <p:cNvPr id="12" name="矩形 11">
            <a:extLst>
              <a:ext uri="{FF2B5EF4-FFF2-40B4-BE49-F238E27FC236}">
                <a16:creationId xmlns:a16="http://schemas.microsoft.com/office/drawing/2014/main" id="{40A1934E-BD6F-EAA3-DD2C-B62E0D6A59B2}"/>
              </a:ext>
            </a:extLst>
          </p:cNvPr>
          <p:cNvSpPr/>
          <p:nvPr/>
        </p:nvSpPr>
        <p:spPr>
          <a:xfrm>
            <a:off x="7410450" y="4197072"/>
            <a:ext cx="1228724" cy="213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8" name="圖片 7">
            <a:extLst>
              <a:ext uri="{FF2B5EF4-FFF2-40B4-BE49-F238E27FC236}">
                <a16:creationId xmlns:a16="http://schemas.microsoft.com/office/drawing/2014/main" id="{81918F32-2521-E051-88AA-691EFF759C5B}"/>
              </a:ext>
            </a:extLst>
          </p:cNvPr>
          <p:cNvPicPr>
            <a:picLocks noChangeAspect="1"/>
          </p:cNvPicPr>
          <p:nvPr/>
        </p:nvPicPr>
        <p:blipFill>
          <a:blip r:embed="rId3">
            <a:grayscl/>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2609849" y="1276664"/>
            <a:ext cx="7381875" cy="1790289"/>
          </a:xfrm>
          <a:prstGeom prst="rect">
            <a:avLst/>
          </a:prstGeom>
        </p:spPr>
      </p:pic>
      <p:pic>
        <p:nvPicPr>
          <p:cNvPr id="15" name="圖片 14">
            <a:extLst>
              <a:ext uri="{FF2B5EF4-FFF2-40B4-BE49-F238E27FC236}">
                <a16:creationId xmlns:a16="http://schemas.microsoft.com/office/drawing/2014/main" id="{8B0AD025-A65D-3D15-8537-36168A61680E}"/>
              </a:ext>
            </a:extLst>
          </p:cNvPr>
          <p:cNvPicPr>
            <a:picLocks noChangeAspect="1"/>
          </p:cNvPicPr>
          <p:nvPr/>
        </p:nvPicPr>
        <p:blipFill>
          <a:blip r:embed="rId5"/>
          <a:stretch>
            <a:fillRect/>
          </a:stretch>
        </p:blipFill>
        <p:spPr>
          <a:xfrm>
            <a:off x="2186236" y="3105114"/>
            <a:ext cx="8196014" cy="3159975"/>
          </a:xfrm>
          <a:prstGeom prst="rect">
            <a:avLst/>
          </a:prstGeom>
        </p:spPr>
      </p:pic>
      <p:sp>
        <p:nvSpPr>
          <p:cNvPr id="17" name="文字方塊 16">
            <a:extLst>
              <a:ext uri="{FF2B5EF4-FFF2-40B4-BE49-F238E27FC236}">
                <a16:creationId xmlns:a16="http://schemas.microsoft.com/office/drawing/2014/main" id="{83BE8CC9-2B3B-009F-E8CD-FAEE749C4B64}"/>
              </a:ext>
            </a:extLst>
          </p:cNvPr>
          <p:cNvSpPr txBox="1"/>
          <p:nvPr/>
        </p:nvSpPr>
        <p:spPr>
          <a:xfrm>
            <a:off x="5229224" y="6034256"/>
            <a:ext cx="5898355" cy="461665"/>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Ward method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優勢：較</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single</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和</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complete</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的方法，更能夠全觀的考慮到整個</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cluster</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中的 資料分布，相對</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average</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來說也能更有指標性的選擇適合的</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cluster</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p:txBody>
      </p:sp>
    </p:spTree>
    <p:extLst>
      <p:ext uri="{BB962C8B-B14F-4D97-AF65-F5344CB8AC3E}">
        <p14:creationId xmlns:p14="http://schemas.microsoft.com/office/powerpoint/2010/main" val="226393678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cluster proximity</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不同的凝聚式階層聚類法如何定義群體間的距離值</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HC</a:t>
            </a:r>
          </a:p>
        </p:txBody>
      </p:sp>
      <p:sp>
        <p:nvSpPr>
          <p:cNvPr id="12" name="矩形 11">
            <a:extLst>
              <a:ext uri="{FF2B5EF4-FFF2-40B4-BE49-F238E27FC236}">
                <a16:creationId xmlns:a16="http://schemas.microsoft.com/office/drawing/2014/main" id="{40A1934E-BD6F-EAA3-DD2C-B62E0D6A59B2}"/>
              </a:ext>
            </a:extLst>
          </p:cNvPr>
          <p:cNvSpPr/>
          <p:nvPr/>
        </p:nvSpPr>
        <p:spPr>
          <a:xfrm>
            <a:off x="7410450" y="4197072"/>
            <a:ext cx="1228724" cy="213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4" name="圖片 3">
            <a:extLst>
              <a:ext uri="{FF2B5EF4-FFF2-40B4-BE49-F238E27FC236}">
                <a16:creationId xmlns:a16="http://schemas.microsoft.com/office/drawing/2014/main" id="{257CF0B4-783A-B7DA-5A62-11519D1D59BA}"/>
              </a:ext>
            </a:extLst>
          </p:cNvPr>
          <p:cNvPicPr>
            <a:picLocks noChangeAspect="1"/>
          </p:cNvPicPr>
          <p:nvPr/>
        </p:nvPicPr>
        <p:blipFill>
          <a:blip r:embed="rId3"/>
          <a:stretch>
            <a:fillRect/>
          </a:stretch>
        </p:blipFill>
        <p:spPr>
          <a:xfrm>
            <a:off x="620454" y="1399305"/>
            <a:ext cx="3336572" cy="1921745"/>
          </a:xfrm>
          <a:prstGeom prst="rect">
            <a:avLst/>
          </a:prstGeom>
        </p:spPr>
      </p:pic>
      <p:pic>
        <p:nvPicPr>
          <p:cNvPr id="6" name="圖片 5">
            <a:extLst>
              <a:ext uri="{FF2B5EF4-FFF2-40B4-BE49-F238E27FC236}">
                <a16:creationId xmlns:a16="http://schemas.microsoft.com/office/drawing/2014/main" id="{511C9914-8F15-D567-6C13-848BB3B0A009}"/>
              </a:ext>
            </a:extLst>
          </p:cNvPr>
          <p:cNvPicPr>
            <a:picLocks noChangeAspect="1"/>
          </p:cNvPicPr>
          <p:nvPr/>
        </p:nvPicPr>
        <p:blipFill>
          <a:blip r:embed="rId4"/>
          <a:stretch>
            <a:fillRect/>
          </a:stretch>
        </p:blipFill>
        <p:spPr>
          <a:xfrm>
            <a:off x="4442962" y="1399304"/>
            <a:ext cx="3370225" cy="1906235"/>
          </a:xfrm>
          <a:prstGeom prst="rect">
            <a:avLst/>
          </a:prstGeom>
        </p:spPr>
      </p:pic>
      <p:pic>
        <p:nvPicPr>
          <p:cNvPr id="10" name="圖片 9">
            <a:extLst>
              <a:ext uri="{FF2B5EF4-FFF2-40B4-BE49-F238E27FC236}">
                <a16:creationId xmlns:a16="http://schemas.microsoft.com/office/drawing/2014/main" id="{31911BD5-07AB-ED12-93F1-2EB87631413C}"/>
              </a:ext>
            </a:extLst>
          </p:cNvPr>
          <p:cNvPicPr>
            <a:picLocks noChangeAspect="1"/>
          </p:cNvPicPr>
          <p:nvPr/>
        </p:nvPicPr>
        <p:blipFill>
          <a:blip r:embed="rId5"/>
          <a:stretch>
            <a:fillRect/>
          </a:stretch>
        </p:blipFill>
        <p:spPr>
          <a:xfrm>
            <a:off x="8429332" y="1399304"/>
            <a:ext cx="3395856" cy="1921746"/>
          </a:xfrm>
          <a:prstGeom prst="rect">
            <a:avLst/>
          </a:prstGeom>
        </p:spPr>
      </p:pic>
      <p:sp>
        <p:nvSpPr>
          <p:cNvPr id="13" name="文字方塊 12">
            <a:extLst>
              <a:ext uri="{FF2B5EF4-FFF2-40B4-BE49-F238E27FC236}">
                <a16:creationId xmlns:a16="http://schemas.microsoft.com/office/drawing/2014/main" id="{204566A9-8EDD-32BA-013D-847D9476A316}"/>
              </a:ext>
            </a:extLst>
          </p:cNvPr>
          <p:cNvSpPr txBox="1"/>
          <p:nvPr/>
        </p:nvSpPr>
        <p:spPr>
          <a:xfrm>
            <a:off x="8344582" y="3981367"/>
            <a:ext cx="3675965"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400" b="1" i="0" u="none" strike="noStrike" kern="1200" cap="none" spc="0" normalizeH="0" baseline="0" noProof="0" dirty="0">
                <a:ln>
                  <a:noFill/>
                </a:ln>
                <a:solidFill>
                  <a:srgbClr val="5E5E5E"/>
                </a:solidFill>
                <a:effectLst/>
                <a:uLnTx/>
                <a:uFillTx/>
                <a:latin typeface="微軟正黑體" panose="020B0604030504040204" pitchFamily="34" charset="-120"/>
                <a:ea typeface="微軟正黑體" panose="020B0604030504040204" pitchFamily="34" charset="-120"/>
                <a:cs typeface="+mn-cs"/>
              </a:rPr>
              <a:t>Single-linkage</a:t>
            </a:r>
            <a:r>
              <a:rPr kumimoji="0" lang="zh-TW" altLang="en-US" sz="1400" b="1" i="0" u="none" strike="noStrike" kern="1200" cap="none" spc="0" normalizeH="0" baseline="0" noProof="0" dirty="0">
                <a:ln>
                  <a:noFill/>
                </a:ln>
                <a:solidFill>
                  <a:srgbClr val="5E5E5E"/>
                </a:solidFill>
                <a:effectLst/>
                <a:uLnTx/>
                <a:uFillTx/>
                <a:latin typeface="微軟正黑體" panose="020B0604030504040204" pitchFamily="34" charset="-120"/>
                <a:ea typeface="微軟正黑體" panose="020B0604030504040204" pitchFamily="34" charset="-120"/>
                <a:cs typeface="+mn-cs"/>
              </a:rPr>
              <a:t>法具有「大者恆大」之效果。</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5E5E5E"/>
                </a:solidFill>
                <a:effectLst/>
                <a:uLnTx/>
                <a:uFillTx/>
                <a:latin typeface="微軟正黑體" panose="020B0604030504040204" pitchFamily="34" charset="-120"/>
                <a:ea typeface="微軟正黑體" panose="020B0604030504040204" pitchFamily="34" charset="-120"/>
                <a:cs typeface="+mn-cs"/>
              </a:rPr>
              <a:t>而 </a:t>
            </a:r>
            <a:r>
              <a:rPr kumimoji="0" lang="en-US" altLang="zh-TW" sz="1400" b="1" i="0" u="none" strike="noStrike" kern="1200" cap="none" spc="0" normalizeH="0" baseline="0" noProof="0" dirty="0">
                <a:ln>
                  <a:noFill/>
                </a:ln>
                <a:solidFill>
                  <a:srgbClr val="5E5E5E"/>
                </a:solidFill>
                <a:effectLst/>
                <a:uLnTx/>
                <a:uFillTx/>
                <a:latin typeface="微軟正黑體" panose="020B0604030504040204" pitchFamily="34" charset="-120"/>
                <a:ea typeface="微軟正黑體" panose="020B0604030504040204" pitchFamily="34" charset="-120"/>
                <a:cs typeface="+mn-cs"/>
              </a:rPr>
              <a:t>complete linkage </a:t>
            </a:r>
            <a:r>
              <a:rPr kumimoji="0" lang="zh-TW" altLang="en-US" sz="1400" b="1" i="0" u="none" strike="noStrike" kern="1200" cap="none" spc="0" normalizeH="0" baseline="0" noProof="0" dirty="0">
                <a:ln>
                  <a:noFill/>
                </a:ln>
                <a:solidFill>
                  <a:srgbClr val="5E5E5E"/>
                </a:solidFill>
                <a:effectLst/>
                <a:uLnTx/>
                <a:uFillTx/>
                <a:latin typeface="微軟正黑體" panose="020B0604030504040204" pitchFamily="34" charset="-120"/>
                <a:ea typeface="微軟正黑體" panose="020B0604030504040204" pitchFamily="34" charset="-120"/>
                <a:cs typeface="+mn-cs"/>
              </a:rPr>
              <a:t>和 </a:t>
            </a:r>
            <a:r>
              <a:rPr kumimoji="0" lang="en-US" altLang="zh-TW" sz="1400" b="1" i="0" u="none" strike="noStrike" kern="1200" cap="none" spc="0" normalizeH="0" baseline="0" noProof="0" dirty="0">
                <a:ln>
                  <a:noFill/>
                </a:ln>
                <a:solidFill>
                  <a:srgbClr val="5E5E5E"/>
                </a:solidFill>
                <a:effectLst/>
                <a:uLnTx/>
                <a:uFillTx/>
                <a:latin typeface="微軟正黑體" panose="020B0604030504040204" pitchFamily="34" charset="-120"/>
                <a:ea typeface="微軟正黑體" panose="020B0604030504040204" pitchFamily="34" charset="-120"/>
                <a:cs typeface="+mn-cs"/>
              </a:rPr>
              <a:t>average linkage </a:t>
            </a:r>
            <a:r>
              <a:rPr kumimoji="0" lang="zh-TW" altLang="en-US" sz="1400" b="1" i="0" u="none" strike="noStrike" kern="1200" cap="none" spc="0" normalizeH="0" baseline="0" noProof="0" dirty="0">
                <a:ln>
                  <a:noFill/>
                </a:ln>
                <a:solidFill>
                  <a:srgbClr val="5E5E5E"/>
                </a:solidFill>
                <a:effectLst/>
                <a:uLnTx/>
                <a:uFillTx/>
                <a:latin typeface="微軟正黑體" panose="020B0604030504040204" pitchFamily="34" charset="-120"/>
                <a:ea typeface="微軟正黑體" panose="020B0604030504040204" pitchFamily="34" charset="-120"/>
                <a:cs typeface="+mn-cs"/>
              </a:rPr>
              <a:t>比較具有「齊頭並進」之效果。</a:t>
            </a:r>
          </a:p>
        </p:txBody>
      </p:sp>
      <p:pic>
        <p:nvPicPr>
          <p:cNvPr id="16" name="圖片 15">
            <a:extLst>
              <a:ext uri="{FF2B5EF4-FFF2-40B4-BE49-F238E27FC236}">
                <a16:creationId xmlns:a16="http://schemas.microsoft.com/office/drawing/2014/main" id="{A7FAF86E-8E98-B152-A5A7-DA0D051AD4A9}"/>
              </a:ext>
            </a:extLst>
          </p:cNvPr>
          <p:cNvPicPr>
            <a:picLocks noChangeAspect="1"/>
          </p:cNvPicPr>
          <p:nvPr/>
        </p:nvPicPr>
        <p:blipFill>
          <a:blip r:embed="rId6"/>
          <a:stretch>
            <a:fillRect/>
          </a:stretch>
        </p:blipFill>
        <p:spPr>
          <a:xfrm>
            <a:off x="620455" y="3981981"/>
            <a:ext cx="3336572" cy="1942569"/>
          </a:xfrm>
          <a:prstGeom prst="rect">
            <a:avLst/>
          </a:prstGeom>
        </p:spPr>
      </p:pic>
      <p:pic>
        <p:nvPicPr>
          <p:cNvPr id="19" name="圖片 18">
            <a:extLst>
              <a:ext uri="{FF2B5EF4-FFF2-40B4-BE49-F238E27FC236}">
                <a16:creationId xmlns:a16="http://schemas.microsoft.com/office/drawing/2014/main" id="{3547619D-7C89-0B44-729F-E18297586AEB}"/>
              </a:ext>
            </a:extLst>
          </p:cNvPr>
          <p:cNvPicPr>
            <a:picLocks noChangeAspect="1"/>
          </p:cNvPicPr>
          <p:nvPr/>
        </p:nvPicPr>
        <p:blipFill>
          <a:blip r:embed="rId7"/>
          <a:stretch>
            <a:fillRect/>
          </a:stretch>
        </p:blipFill>
        <p:spPr>
          <a:xfrm>
            <a:off x="4442962" y="3941592"/>
            <a:ext cx="3336572" cy="1992855"/>
          </a:xfrm>
          <a:prstGeom prst="rect">
            <a:avLst/>
          </a:prstGeom>
        </p:spPr>
      </p:pic>
      <p:sp>
        <p:nvSpPr>
          <p:cNvPr id="21" name="文字方塊 20">
            <a:extLst>
              <a:ext uri="{FF2B5EF4-FFF2-40B4-BE49-F238E27FC236}">
                <a16:creationId xmlns:a16="http://schemas.microsoft.com/office/drawing/2014/main" id="{023037E1-E871-6886-181A-A54CDA308871}"/>
              </a:ext>
            </a:extLst>
          </p:cNvPr>
          <p:cNvSpPr txBox="1"/>
          <p:nvPr/>
        </p:nvSpPr>
        <p:spPr>
          <a:xfrm>
            <a:off x="1545281" y="3194595"/>
            <a:ext cx="1726406" cy="456920"/>
          </a:xfrm>
          <a:prstGeom prst="rect">
            <a:avLst/>
          </a:prstGeom>
          <a:noFill/>
        </p:spPr>
        <p:txBody>
          <a:bodyPr wrap="square">
            <a:spAutoFit/>
          </a:bodyPr>
          <a:lstStyle/>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TW"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Single linkage</a:t>
            </a:r>
            <a:endPar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2" name="文字方塊 21">
            <a:extLst>
              <a:ext uri="{FF2B5EF4-FFF2-40B4-BE49-F238E27FC236}">
                <a16:creationId xmlns:a16="http://schemas.microsoft.com/office/drawing/2014/main" id="{0D472059-4FA8-046B-8AEE-08E5110C6648}"/>
              </a:ext>
            </a:extLst>
          </p:cNvPr>
          <p:cNvSpPr txBox="1"/>
          <p:nvPr/>
        </p:nvSpPr>
        <p:spPr>
          <a:xfrm>
            <a:off x="5007173" y="3194595"/>
            <a:ext cx="2177653" cy="456920"/>
          </a:xfrm>
          <a:prstGeom prst="rect">
            <a:avLst/>
          </a:prstGeom>
          <a:noFill/>
        </p:spPr>
        <p:txBody>
          <a:bodyPr wrap="square">
            <a:spAutoFit/>
          </a:bodyPr>
          <a:lstStyle/>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TW"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Complete linkage</a:t>
            </a:r>
            <a:endPar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4" name="文字方塊 23">
            <a:extLst>
              <a:ext uri="{FF2B5EF4-FFF2-40B4-BE49-F238E27FC236}">
                <a16:creationId xmlns:a16="http://schemas.microsoft.com/office/drawing/2014/main" id="{1F6836AD-E4ED-0DB6-231C-BB5EE746CC6A}"/>
              </a:ext>
            </a:extLst>
          </p:cNvPr>
          <p:cNvSpPr txBox="1"/>
          <p:nvPr/>
        </p:nvSpPr>
        <p:spPr>
          <a:xfrm>
            <a:off x="9308168" y="3194595"/>
            <a:ext cx="2263378" cy="456920"/>
          </a:xfrm>
          <a:prstGeom prst="rect">
            <a:avLst/>
          </a:prstGeom>
          <a:noFill/>
        </p:spPr>
        <p:txBody>
          <a:bodyPr wrap="square">
            <a:spAutoFit/>
          </a:bodyPr>
          <a:lstStyle/>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TW"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Average linkage</a:t>
            </a:r>
            <a:endPar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5" name="文字方塊 24">
            <a:extLst>
              <a:ext uri="{FF2B5EF4-FFF2-40B4-BE49-F238E27FC236}">
                <a16:creationId xmlns:a16="http://schemas.microsoft.com/office/drawing/2014/main" id="{F84DE239-D461-5A9B-39EE-8021D68BB7CE}"/>
              </a:ext>
            </a:extLst>
          </p:cNvPr>
          <p:cNvSpPr txBox="1"/>
          <p:nvPr/>
        </p:nvSpPr>
        <p:spPr>
          <a:xfrm>
            <a:off x="5232797" y="5767604"/>
            <a:ext cx="2663428" cy="456920"/>
          </a:xfrm>
          <a:prstGeom prst="rect">
            <a:avLst/>
          </a:prstGeom>
          <a:noFill/>
        </p:spPr>
        <p:txBody>
          <a:bodyPr wrap="square">
            <a:spAutoFit/>
          </a:bodyPr>
          <a:lstStyle/>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TW"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Ward`s linkage</a:t>
            </a:r>
            <a:endPar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6" name="文字方塊 25">
            <a:extLst>
              <a:ext uri="{FF2B5EF4-FFF2-40B4-BE49-F238E27FC236}">
                <a16:creationId xmlns:a16="http://schemas.microsoft.com/office/drawing/2014/main" id="{D175782F-FEA8-3BCD-F3F1-C5AE2ECD48CA}"/>
              </a:ext>
            </a:extLst>
          </p:cNvPr>
          <p:cNvSpPr txBox="1"/>
          <p:nvPr/>
        </p:nvSpPr>
        <p:spPr>
          <a:xfrm>
            <a:off x="1386487" y="5767604"/>
            <a:ext cx="2236144" cy="456920"/>
          </a:xfrm>
          <a:prstGeom prst="rect">
            <a:avLst/>
          </a:prstGeom>
          <a:noFill/>
        </p:spPr>
        <p:txBody>
          <a:bodyPr wrap="square">
            <a:spAutoFit/>
          </a:bodyPr>
          <a:lstStyle/>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TW"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Centroid linkage</a:t>
            </a:r>
            <a:endPar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28" name="圖片 27">
            <a:extLst>
              <a:ext uri="{FF2B5EF4-FFF2-40B4-BE49-F238E27FC236}">
                <a16:creationId xmlns:a16="http://schemas.microsoft.com/office/drawing/2014/main" id="{2EB3E301-D011-FF26-BE28-BD0403F536E0}"/>
              </a:ext>
            </a:extLst>
          </p:cNvPr>
          <p:cNvPicPr>
            <a:picLocks noChangeAspect="1"/>
          </p:cNvPicPr>
          <p:nvPr/>
        </p:nvPicPr>
        <p:blipFill>
          <a:blip r:embed="rId8"/>
          <a:stretch>
            <a:fillRect/>
          </a:stretch>
        </p:blipFill>
        <p:spPr>
          <a:xfrm>
            <a:off x="2352563" y="1862118"/>
            <a:ext cx="1600423" cy="276264"/>
          </a:xfrm>
          <a:prstGeom prst="rect">
            <a:avLst/>
          </a:prstGeom>
        </p:spPr>
      </p:pic>
      <p:pic>
        <p:nvPicPr>
          <p:cNvPr id="30" name="圖片 29">
            <a:extLst>
              <a:ext uri="{FF2B5EF4-FFF2-40B4-BE49-F238E27FC236}">
                <a16:creationId xmlns:a16="http://schemas.microsoft.com/office/drawing/2014/main" id="{F07015AB-721F-4145-7DD6-6556D4B04F53}"/>
              </a:ext>
            </a:extLst>
          </p:cNvPr>
          <p:cNvPicPr>
            <a:picLocks noChangeAspect="1"/>
          </p:cNvPicPr>
          <p:nvPr/>
        </p:nvPicPr>
        <p:blipFill>
          <a:blip r:embed="rId9"/>
          <a:stretch>
            <a:fillRect/>
          </a:stretch>
        </p:blipFill>
        <p:spPr>
          <a:xfrm>
            <a:off x="6519750" y="1828778"/>
            <a:ext cx="1609950" cy="304843"/>
          </a:xfrm>
          <a:prstGeom prst="rect">
            <a:avLst/>
          </a:prstGeom>
        </p:spPr>
      </p:pic>
      <p:pic>
        <p:nvPicPr>
          <p:cNvPr id="32" name="圖片 31">
            <a:extLst>
              <a:ext uri="{FF2B5EF4-FFF2-40B4-BE49-F238E27FC236}">
                <a16:creationId xmlns:a16="http://schemas.microsoft.com/office/drawing/2014/main" id="{3B82E0D5-70B1-79D8-D5B6-DDD4031045EA}"/>
              </a:ext>
            </a:extLst>
          </p:cNvPr>
          <p:cNvPicPr>
            <a:picLocks noChangeAspect="1"/>
          </p:cNvPicPr>
          <p:nvPr/>
        </p:nvPicPr>
        <p:blipFill>
          <a:blip r:embed="rId10"/>
          <a:stretch>
            <a:fillRect/>
          </a:stretch>
        </p:blipFill>
        <p:spPr>
          <a:xfrm>
            <a:off x="10048752" y="1709707"/>
            <a:ext cx="1752845" cy="428685"/>
          </a:xfrm>
          <a:prstGeom prst="rect">
            <a:avLst/>
          </a:prstGeom>
        </p:spPr>
      </p:pic>
      <p:pic>
        <p:nvPicPr>
          <p:cNvPr id="34" name="圖片 33">
            <a:extLst>
              <a:ext uri="{FF2B5EF4-FFF2-40B4-BE49-F238E27FC236}">
                <a16:creationId xmlns:a16="http://schemas.microsoft.com/office/drawing/2014/main" id="{45F20B90-2C54-959B-E933-614853D357C6}"/>
              </a:ext>
            </a:extLst>
          </p:cNvPr>
          <p:cNvPicPr>
            <a:picLocks noChangeAspect="1"/>
          </p:cNvPicPr>
          <p:nvPr/>
        </p:nvPicPr>
        <p:blipFill>
          <a:blip r:embed="rId11"/>
          <a:stretch>
            <a:fillRect/>
          </a:stretch>
        </p:blipFill>
        <p:spPr>
          <a:xfrm>
            <a:off x="6548326" y="4329084"/>
            <a:ext cx="1590897" cy="409632"/>
          </a:xfrm>
          <a:prstGeom prst="rect">
            <a:avLst/>
          </a:prstGeom>
        </p:spPr>
      </p:pic>
    </p:spTree>
    <p:extLst>
      <p:ext uri="{BB962C8B-B14F-4D97-AF65-F5344CB8AC3E}">
        <p14:creationId xmlns:p14="http://schemas.microsoft.com/office/powerpoint/2010/main" val="82189581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決定分群數</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找距離最大的</a:t>
            </a:r>
          </a:p>
        </p:txBody>
      </p: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HC</a:t>
            </a:r>
          </a:p>
        </p:txBody>
      </p:sp>
      <p:sp>
        <p:nvSpPr>
          <p:cNvPr id="12" name="矩形 11">
            <a:extLst>
              <a:ext uri="{FF2B5EF4-FFF2-40B4-BE49-F238E27FC236}">
                <a16:creationId xmlns:a16="http://schemas.microsoft.com/office/drawing/2014/main" id="{40A1934E-BD6F-EAA3-DD2C-B62E0D6A59B2}"/>
              </a:ext>
            </a:extLst>
          </p:cNvPr>
          <p:cNvSpPr/>
          <p:nvPr/>
        </p:nvSpPr>
        <p:spPr>
          <a:xfrm>
            <a:off x="4000489" y="2726625"/>
            <a:ext cx="633727" cy="1098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2" name="圖片 1">
            <a:extLst>
              <a:ext uri="{FF2B5EF4-FFF2-40B4-BE49-F238E27FC236}">
                <a16:creationId xmlns:a16="http://schemas.microsoft.com/office/drawing/2014/main" id="{31B3220D-CF3C-68BB-C393-90E1ABC3DEBB}"/>
              </a:ext>
            </a:extLst>
          </p:cNvPr>
          <p:cNvPicPr>
            <a:picLocks noChangeAspect="1"/>
          </p:cNvPicPr>
          <p:nvPr/>
        </p:nvPicPr>
        <p:blipFill>
          <a:blip r:embed="rId3"/>
          <a:stretch>
            <a:fillRect/>
          </a:stretch>
        </p:blipFill>
        <p:spPr>
          <a:xfrm>
            <a:off x="449004" y="1444575"/>
            <a:ext cx="3330080" cy="1970768"/>
          </a:xfrm>
          <a:prstGeom prst="rect">
            <a:avLst/>
          </a:prstGeom>
        </p:spPr>
      </p:pic>
      <p:sp>
        <p:nvSpPr>
          <p:cNvPr id="4" name="矩形 3">
            <a:extLst>
              <a:ext uri="{FF2B5EF4-FFF2-40B4-BE49-F238E27FC236}">
                <a16:creationId xmlns:a16="http://schemas.microsoft.com/office/drawing/2014/main" id="{65FF11E6-6F27-D9DA-B7D6-C810B5C4B0BF}"/>
              </a:ext>
            </a:extLst>
          </p:cNvPr>
          <p:cNvSpPr/>
          <p:nvPr/>
        </p:nvSpPr>
        <p:spPr>
          <a:xfrm>
            <a:off x="698264" y="1478276"/>
            <a:ext cx="2549649" cy="1667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6" name="圖片 5">
            <a:extLst>
              <a:ext uri="{FF2B5EF4-FFF2-40B4-BE49-F238E27FC236}">
                <a16:creationId xmlns:a16="http://schemas.microsoft.com/office/drawing/2014/main" id="{6A733E47-0A6E-4954-7404-87FFA56A5948}"/>
              </a:ext>
            </a:extLst>
          </p:cNvPr>
          <p:cNvPicPr>
            <a:picLocks noChangeAspect="1"/>
          </p:cNvPicPr>
          <p:nvPr/>
        </p:nvPicPr>
        <p:blipFill>
          <a:blip r:embed="rId4"/>
          <a:stretch>
            <a:fillRect/>
          </a:stretch>
        </p:blipFill>
        <p:spPr>
          <a:xfrm>
            <a:off x="3704981" y="1444575"/>
            <a:ext cx="2526698" cy="2037255"/>
          </a:xfrm>
          <a:prstGeom prst="rect">
            <a:avLst/>
          </a:prstGeom>
        </p:spPr>
      </p:pic>
      <p:sp>
        <p:nvSpPr>
          <p:cNvPr id="8" name="矩形 7">
            <a:extLst>
              <a:ext uri="{FF2B5EF4-FFF2-40B4-BE49-F238E27FC236}">
                <a16:creationId xmlns:a16="http://schemas.microsoft.com/office/drawing/2014/main" id="{75050E2A-9F68-A9EE-DB90-A4100309861F}"/>
              </a:ext>
            </a:extLst>
          </p:cNvPr>
          <p:cNvSpPr/>
          <p:nvPr/>
        </p:nvSpPr>
        <p:spPr>
          <a:xfrm>
            <a:off x="6112915" y="3342483"/>
            <a:ext cx="113852" cy="1817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DC53D360-7B3B-052B-DC96-1BB4A6A9C21F}"/>
              </a:ext>
            </a:extLst>
          </p:cNvPr>
          <p:cNvSpPr/>
          <p:nvPr/>
        </p:nvSpPr>
        <p:spPr>
          <a:xfrm>
            <a:off x="4143368" y="2806117"/>
            <a:ext cx="1031237" cy="4348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加號 9">
            <a:extLst>
              <a:ext uri="{FF2B5EF4-FFF2-40B4-BE49-F238E27FC236}">
                <a16:creationId xmlns:a16="http://schemas.microsoft.com/office/drawing/2014/main" id="{6E800F7B-D9D6-2A02-BC5A-9B239BB32028}"/>
              </a:ext>
            </a:extLst>
          </p:cNvPr>
          <p:cNvSpPr/>
          <p:nvPr/>
        </p:nvSpPr>
        <p:spPr>
          <a:xfrm>
            <a:off x="954666" y="2351357"/>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加號 10">
            <a:extLst>
              <a:ext uri="{FF2B5EF4-FFF2-40B4-BE49-F238E27FC236}">
                <a16:creationId xmlns:a16="http://schemas.microsoft.com/office/drawing/2014/main" id="{B2AB0359-0075-8D29-C068-A61B3672C933}"/>
              </a:ext>
            </a:extLst>
          </p:cNvPr>
          <p:cNvSpPr/>
          <p:nvPr/>
        </p:nvSpPr>
        <p:spPr>
          <a:xfrm>
            <a:off x="1430439" y="2272755"/>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 name="加號 12">
            <a:extLst>
              <a:ext uri="{FF2B5EF4-FFF2-40B4-BE49-F238E27FC236}">
                <a16:creationId xmlns:a16="http://schemas.microsoft.com/office/drawing/2014/main" id="{55711F6C-7572-954E-3075-EC10FEB625E8}"/>
              </a:ext>
            </a:extLst>
          </p:cNvPr>
          <p:cNvSpPr/>
          <p:nvPr/>
        </p:nvSpPr>
        <p:spPr>
          <a:xfrm>
            <a:off x="1111870" y="2589085"/>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 name="加號 13">
            <a:extLst>
              <a:ext uri="{FF2B5EF4-FFF2-40B4-BE49-F238E27FC236}">
                <a16:creationId xmlns:a16="http://schemas.microsoft.com/office/drawing/2014/main" id="{392DB631-060A-355D-6352-625361EBC4EA}"/>
              </a:ext>
            </a:extLst>
          </p:cNvPr>
          <p:cNvSpPr/>
          <p:nvPr/>
        </p:nvSpPr>
        <p:spPr>
          <a:xfrm>
            <a:off x="2403585" y="2200288"/>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加號 14">
            <a:extLst>
              <a:ext uri="{FF2B5EF4-FFF2-40B4-BE49-F238E27FC236}">
                <a16:creationId xmlns:a16="http://schemas.microsoft.com/office/drawing/2014/main" id="{2D8174BB-E484-7078-0876-BB488D8ECEF2}"/>
              </a:ext>
            </a:extLst>
          </p:cNvPr>
          <p:cNvSpPr/>
          <p:nvPr/>
        </p:nvSpPr>
        <p:spPr>
          <a:xfrm>
            <a:off x="2187430" y="1838260"/>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6" name="加號 15">
            <a:extLst>
              <a:ext uri="{FF2B5EF4-FFF2-40B4-BE49-F238E27FC236}">
                <a16:creationId xmlns:a16="http://schemas.microsoft.com/office/drawing/2014/main" id="{A543D1EF-83A1-22E0-35D5-C260788BA076}"/>
              </a:ext>
            </a:extLst>
          </p:cNvPr>
          <p:cNvSpPr/>
          <p:nvPr/>
        </p:nvSpPr>
        <p:spPr>
          <a:xfrm>
            <a:off x="2344634" y="1589354"/>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790FBE0F-0B5A-9E8F-B996-9C7200A74F5A}"/>
              </a:ext>
            </a:extLst>
          </p:cNvPr>
          <p:cNvSpPr txBox="1"/>
          <p:nvPr/>
        </p:nvSpPr>
        <p:spPr>
          <a:xfrm>
            <a:off x="2482187" y="2311783"/>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4841FA7C-F340-B30C-A908-1404C964A2C7}"/>
              </a:ext>
            </a:extLst>
          </p:cNvPr>
          <p:cNvSpPr txBox="1"/>
          <p:nvPr/>
        </p:nvSpPr>
        <p:spPr>
          <a:xfrm>
            <a:off x="1945460" y="1756227"/>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11007C90-A7CB-4E10-010F-D85F64EEAC9A}"/>
              </a:ext>
            </a:extLst>
          </p:cNvPr>
          <p:cNvSpPr txBox="1"/>
          <p:nvPr/>
        </p:nvSpPr>
        <p:spPr>
          <a:xfrm>
            <a:off x="2501838" y="1522281"/>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558055FD-5667-2459-B84C-B20B80BBA691}"/>
              </a:ext>
            </a:extLst>
          </p:cNvPr>
          <p:cNvSpPr txBox="1"/>
          <p:nvPr/>
        </p:nvSpPr>
        <p:spPr>
          <a:xfrm>
            <a:off x="1509041" y="2082268"/>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1" name="文字方塊 20">
            <a:extLst>
              <a:ext uri="{FF2B5EF4-FFF2-40B4-BE49-F238E27FC236}">
                <a16:creationId xmlns:a16="http://schemas.microsoft.com/office/drawing/2014/main" id="{23AE2DE7-376C-DCDB-D5F9-26A6E4BEBF10}"/>
              </a:ext>
            </a:extLst>
          </p:cNvPr>
          <p:cNvSpPr txBox="1"/>
          <p:nvPr/>
        </p:nvSpPr>
        <p:spPr>
          <a:xfrm>
            <a:off x="978471" y="2167005"/>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P5</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30D7AEEA-BD3E-3A94-71D5-7225408401FD}"/>
              </a:ext>
            </a:extLst>
          </p:cNvPr>
          <p:cNvSpPr txBox="1"/>
          <p:nvPr/>
        </p:nvSpPr>
        <p:spPr>
          <a:xfrm>
            <a:off x="1185168" y="2684289"/>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P6</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4" name="橢圓 23">
            <a:extLst>
              <a:ext uri="{FF2B5EF4-FFF2-40B4-BE49-F238E27FC236}">
                <a16:creationId xmlns:a16="http://schemas.microsoft.com/office/drawing/2014/main" id="{F848C894-7E5A-433E-93D3-997632288F35}"/>
              </a:ext>
            </a:extLst>
          </p:cNvPr>
          <p:cNvSpPr/>
          <p:nvPr/>
        </p:nvSpPr>
        <p:spPr>
          <a:xfrm rot="20811593">
            <a:off x="2137552" y="1489618"/>
            <a:ext cx="496635" cy="940340"/>
          </a:xfrm>
          <a:prstGeom prst="ellipse">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6" name="直線接點 25">
            <a:extLst>
              <a:ext uri="{FF2B5EF4-FFF2-40B4-BE49-F238E27FC236}">
                <a16:creationId xmlns:a16="http://schemas.microsoft.com/office/drawing/2014/main" id="{4FCCF947-A06F-4001-1DC3-ADB2DFA3CE4C}"/>
              </a:ext>
            </a:extLst>
          </p:cNvPr>
          <p:cNvCxnSpPr>
            <a:cxnSpLocks/>
          </p:cNvCxnSpPr>
          <p:nvPr/>
        </p:nvCxnSpPr>
        <p:spPr>
          <a:xfrm>
            <a:off x="4413149" y="2874776"/>
            <a:ext cx="0" cy="36618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F2219C59-A78C-840D-7857-23BC127501C5}"/>
              </a:ext>
            </a:extLst>
          </p:cNvPr>
          <p:cNvCxnSpPr>
            <a:cxnSpLocks/>
          </p:cNvCxnSpPr>
          <p:nvPr/>
        </p:nvCxnSpPr>
        <p:spPr>
          <a:xfrm>
            <a:off x="4825809" y="2874776"/>
            <a:ext cx="0" cy="36618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BB390DF1-A52D-725C-B45B-F676CA6EDDBE}"/>
              </a:ext>
            </a:extLst>
          </p:cNvPr>
          <p:cNvCxnSpPr>
            <a:cxnSpLocks/>
          </p:cNvCxnSpPr>
          <p:nvPr/>
        </p:nvCxnSpPr>
        <p:spPr>
          <a:xfrm flipH="1">
            <a:off x="4413149" y="2868541"/>
            <a:ext cx="407747" cy="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5" name="橢圓 4">
            <a:extLst>
              <a:ext uri="{FF2B5EF4-FFF2-40B4-BE49-F238E27FC236}">
                <a16:creationId xmlns:a16="http://schemas.microsoft.com/office/drawing/2014/main" id="{20FA54D9-8F7A-940B-950C-415C4CE10557}"/>
              </a:ext>
            </a:extLst>
          </p:cNvPr>
          <p:cNvSpPr/>
          <p:nvPr/>
        </p:nvSpPr>
        <p:spPr>
          <a:xfrm rot="20221240">
            <a:off x="832118" y="2044917"/>
            <a:ext cx="1021167" cy="78145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5" name="直線接點 24">
            <a:extLst>
              <a:ext uri="{FF2B5EF4-FFF2-40B4-BE49-F238E27FC236}">
                <a16:creationId xmlns:a16="http://schemas.microsoft.com/office/drawing/2014/main" id="{46B20C91-49A3-34C0-E467-601BDA6BEE2E}"/>
              </a:ext>
            </a:extLst>
          </p:cNvPr>
          <p:cNvCxnSpPr>
            <a:cxnSpLocks/>
          </p:cNvCxnSpPr>
          <p:nvPr/>
        </p:nvCxnSpPr>
        <p:spPr>
          <a:xfrm>
            <a:off x="5616740" y="2874776"/>
            <a:ext cx="0" cy="36618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A86C6FE2-1EBA-B77A-F217-33C686E28DDC}"/>
              </a:ext>
            </a:extLst>
          </p:cNvPr>
          <p:cNvCxnSpPr>
            <a:cxnSpLocks/>
          </p:cNvCxnSpPr>
          <p:nvPr/>
        </p:nvCxnSpPr>
        <p:spPr>
          <a:xfrm>
            <a:off x="6029400" y="2874776"/>
            <a:ext cx="0" cy="36618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BC8159E1-4D87-D211-40A6-FE9C3DDC2798}"/>
              </a:ext>
            </a:extLst>
          </p:cNvPr>
          <p:cNvCxnSpPr>
            <a:cxnSpLocks/>
          </p:cNvCxnSpPr>
          <p:nvPr/>
        </p:nvCxnSpPr>
        <p:spPr>
          <a:xfrm flipH="1">
            <a:off x="5616740" y="2868541"/>
            <a:ext cx="40774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8A541F33-C595-F2D0-0B4F-8AAE81A352D1}"/>
              </a:ext>
            </a:extLst>
          </p:cNvPr>
          <p:cNvCxnSpPr>
            <a:cxnSpLocks/>
          </p:cNvCxnSpPr>
          <p:nvPr/>
        </p:nvCxnSpPr>
        <p:spPr>
          <a:xfrm>
            <a:off x="4049615" y="2726625"/>
            <a:ext cx="0" cy="514331"/>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29609771-6951-2BF3-EAF5-3341BDF3D864}"/>
              </a:ext>
            </a:extLst>
          </p:cNvPr>
          <p:cNvCxnSpPr>
            <a:cxnSpLocks/>
          </p:cNvCxnSpPr>
          <p:nvPr/>
        </p:nvCxnSpPr>
        <p:spPr>
          <a:xfrm flipH="1">
            <a:off x="4049615" y="2746289"/>
            <a:ext cx="584601" cy="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ED8DE4C1-4064-091B-03F3-7CE3A9E39100}"/>
              </a:ext>
            </a:extLst>
          </p:cNvPr>
          <p:cNvCxnSpPr>
            <a:cxnSpLocks/>
          </p:cNvCxnSpPr>
          <p:nvPr/>
        </p:nvCxnSpPr>
        <p:spPr>
          <a:xfrm>
            <a:off x="4634216" y="2726625"/>
            <a:ext cx="0" cy="141916"/>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直線接點 38">
            <a:extLst>
              <a:ext uri="{FF2B5EF4-FFF2-40B4-BE49-F238E27FC236}">
                <a16:creationId xmlns:a16="http://schemas.microsoft.com/office/drawing/2014/main" id="{C9CA0EF4-B44B-1C7D-33B4-956F10739EB2}"/>
              </a:ext>
            </a:extLst>
          </p:cNvPr>
          <p:cNvCxnSpPr>
            <a:cxnSpLocks/>
          </p:cNvCxnSpPr>
          <p:nvPr/>
        </p:nvCxnSpPr>
        <p:spPr>
          <a:xfrm>
            <a:off x="5258119" y="2726625"/>
            <a:ext cx="0" cy="51433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31BEE437-2E3D-1751-52BC-91B85CCBA1D7}"/>
              </a:ext>
            </a:extLst>
          </p:cNvPr>
          <p:cNvCxnSpPr>
            <a:cxnSpLocks/>
          </p:cNvCxnSpPr>
          <p:nvPr/>
        </p:nvCxnSpPr>
        <p:spPr>
          <a:xfrm flipH="1">
            <a:off x="5258119" y="2746289"/>
            <a:ext cx="584601"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72EB56BE-D9C6-8E49-F85A-49DEC886352D}"/>
              </a:ext>
            </a:extLst>
          </p:cNvPr>
          <p:cNvCxnSpPr>
            <a:cxnSpLocks/>
          </p:cNvCxnSpPr>
          <p:nvPr/>
        </p:nvCxnSpPr>
        <p:spPr>
          <a:xfrm>
            <a:off x="5842720" y="2726625"/>
            <a:ext cx="0" cy="14191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直線接點 42">
            <a:extLst>
              <a:ext uri="{FF2B5EF4-FFF2-40B4-BE49-F238E27FC236}">
                <a16:creationId xmlns:a16="http://schemas.microsoft.com/office/drawing/2014/main" id="{305ADD03-6290-A039-0C9C-6CD064953602}"/>
              </a:ext>
            </a:extLst>
          </p:cNvPr>
          <p:cNvCxnSpPr>
            <a:cxnSpLocks/>
          </p:cNvCxnSpPr>
          <p:nvPr/>
        </p:nvCxnSpPr>
        <p:spPr>
          <a:xfrm>
            <a:off x="4339460" y="1756227"/>
            <a:ext cx="0" cy="99006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6A6EEF8D-1F33-DE3B-1E94-EB5E7DE77B58}"/>
              </a:ext>
            </a:extLst>
          </p:cNvPr>
          <p:cNvCxnSpPr>
            <a:cxnSpLocks/>
          </p:cNvCxnSpPr>
          <p:nvPr/>
        </p:nvCxnSpPr>
        <p:spPr>
          <a:xfrm>
            <a:off x="5547964" y="1756227"/>
            <a:ext cx="0" cy="99006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2ECF680D-971B-E1B8-7070-0A0682106BC1}"/>
              </a:ext>
            </a:extLst>
          </p:cNvPr>
          <p:cNvCxnSpPr>
            <a:cxnSpLocks/>
          </p:cNvCxnSpPr>
          <p:nvPr/>
        </p:nvCxnSpPr>
        <p:spPr>
          <a:xfrm flipH="1">
            <a:off x="4339460" y="1759372"/>
            <a:ext cx="1208504"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4E8C11D9-2896-C63F-7674-0E840C31F61F}"/>
              </a:ext>
            </a:extLst>
          </p:cNvPr>
          <p:cNvSpPr/>
          <p:nvPr/>
        </p:nvSpPr>
        <p:spPr>
          <a:xfrm>
            <a:off x="4000489" y="5126925"/>
            <a:ext cx="633727" cy="1098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36" name="圖片 35">
            <a:extLst>
              <a:ext uri="{FF2B5EF4-FFF2-40B4-BE49-F238E27FC236}">
                <a16:creationId xmlns:a16="http://schemas.microsoft.com/office/drawing/2014/main" id="{00340AAA-5E5E-8753-DC61-AB1F8C2A8160}"/>
              </a:ext>
            </a:extLst>
          </p:cNvPr>
          <p:cNvPicPr>
            <a:picLocks noChangeAspect="1"/>
          </p:cNvPicPr>
          <p:nvPr/>
        </p:nvPicPr>
        <p:blipFill>
          <a:blip r:embed="rId3"/>
          <a:stretch>
            <a:fillRect/>
          </a:stretch>
        </p:blipFill>
        <p:spPr>
          <a:xfrm>
            <a:off x="449004" y="3844875"/>
            <a:ext cx="3330080" cy="1970768"/>
          </a:xfrm>
          <a:prstGeom prst="rect">
            <a:avLst/>
          </a:prstGeom>
        </p:spPr>
      </p:pic>
      <p:sp>
        <p:nvSpPr>
          <p:cNvPr id="38" name="矩形 37">
            <a:extLst>
              <a:ext uri="{FF2B5EF4-FFF2-40B4-BE49-F238E27FC236}">
                <a16:creationId xmlns:a16="http://schemas.microsoft.com/office/drawing/2014/main" id="{9A70A7AB-A709-7CA3-7F70-B5D5F7F0502F}"/>
              </a:ext>
            </a:extLst>
          </p:cNvPr>
          <p:cNvSpPr/>
          <p:nvPr/>
        </p:nvSpPr>
        <p:spPr>
          <a:xfrm>
            <a:off x="698264" y="3878576"/>
            <a:ext cx="2549649" cy="1667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44" name="圖片 43">
            <a:extLst>
              <a:ext uri="{FF2B5EF4-FFF2-40B4-BE49-F238E27FC236}">
                <a16:creationId xmlns:a16="http://schemas.microsoft.com/office/drawing/2014/main" id="{35E69393-4893-4064-A4B1-EF845F9C1BAA}"/>
              </a:ext>
            </a:extLst>
          </p:cNvPr>
          <p:cNvPicPr>
            <a:picLocks noChangeAspect="1"/>
          </p:cNvPicPr>
          <p:nvPr/>
        </p:nvPicPr>
        <p:blipFill>
          <a:blip r:embed="rId4"/>
          <a:stretch>
            <a:fillRect/>
          </a:stretch>
        </p:blipFill>
        <p:spPr>
          <a:xfrm>
            <a:off x="3704981" y="3844875"/>
            <a:ext cx="2526698" cy="2037255"/>
          </a:xfrm>
          <a:prstGeom prst="rect">
            <a:avLst/>
          </a:prstGeom>
        </p:spPr>
      </p:pic>
      <p:sp>
        <p:nvSpPr>
          <p:cNvPr id="47" name="矩形 46">
            <a:extLst>
              <a:ext uri="{FF2B5EF4-FFF2-40B4-BE49-F238E27FC236}">
                <a16:creationId xmlns:a16="http://schemas.microsoft.com/office/drawing/2014/main" id="{13DD11A2-F983-EC7D-34D1-057CAB32AE77}"/>
              </a:ext>
            </a:extLst>
          </p:cNvPr>
          <p:cNvSpPr/>
          <p:nvPr/>
        </p:nvSpPr>
        <p:spPr>
          <a:xfrm>
            <a:off x="6112915" y="5742783"/>
            <a:ext cx="113852" cy="1817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8" name="矩形 47">
            <a:extLst>
              <a:ext uri="{FF2B5EF4-FFF2-40B4-BE49-F238E27FC236}">
                <a16:creationId xmlns:a16="http://schemas.microsoft.com/office/drawing/2014/main" id="{771F0021-16B2-61FB-EBA5-4AB55B12A230}"/>
              </a:ext>
            </a:extLst>
          </p:cNvPr>
          <p:cNvSpPr/>
          <p:nvPr/>
        </p:nvSpPr>
        <p:spPr>
          <a:xfrm>
            <a:off x="4143368" y="5206417"/>
            <a:ext cx="1031237" cy="4348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9" name="加號 48">
            <a:extLst>
              <a:ext uri="{FF2B5EF4-FFF2-40B4-BE49-F238E27FC236}">
                <a16:creationId xmlns:a16="http://schemas.microsoft.com/office/drawing/2014/main" id="{6F250F04-D14E-C72A-ACFE-C9F3B15A5DD0}"/>
              </a:ext>
            </a:extLst>
          </p:cNvPr>
          <p:cNvSpPr/>
          <p:nvPr/>
        </p:nvSpPr>
        <p:spPr>
          <a:xfrm>
            <a:off x="954666" y="4751657"/>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0" name="加號 49">
            <a:extLst>
              <a:ext uri="{FF2B5EF4-FFF2-40B4-BE49-F238E27FC236}">
                <a16:creationId xmlns:a16="http://schemas.microsoft.com/office/drawing/2014/main" id="{743D537A-AEB2-1F6D-4F98-5C1ABF6DE0FC}"/>
              </a:ext>
            </a:extLst>
          </p:cNvPr>
          <p:cNvSpPr/>
          <p:nvPr/>
        </p:nvSpPr>
        <p:spPr>
          <a:xfrm>
            <a:off x="1430439" y="4673055"/>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1" name="加號 50">
            <a:extLst>
              <a:ext uri="{FF2B5EF4-FFF2-40B4-BE49-F238E27FC236}">
                <a16:creationId xmlns:a16="http://schemas.microsoft.com/office/drawing/2014/main" id="{66DA2A90-7394-00E7-5E3A-656A9961A005}"/>
              </a:ext>
            </a:extLst>
          </p:cNvPr>
          <p:cNvSpPr/>
          <p:nvPr/>
        </p:nvSpPr>
        <p:spPr>
          <a:xfrm>
            <a:off x="1111870" y="4989385"/>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2" name="加號 51">
            <a:extLst>
              <a:ext uri="{FF2B5EF4-FFF2-40B4-BE49-F238E27FC236}">
                <a16:creationId xmlns:a16="http://schemas.microsoft.com/office/drawing/2014/main" id="{198DDB8F-2932-0D84-2284-30B655B12D1A}"/>
              </a:ext>
            </a:extLst>
          </p:cNvPr>
          <p:cNvSpPr/>
          <p:nvPr/>
        </p:nvSpPr>
        <p:spPr>
          <a:xfrm>
            <a:off x="2403585" y="4600588"/>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3" name="加號 52">
            <a:extLst>
              <a:ext uri="{FF2B5EF4-FFF2-40B4-BE49-F238E27FC236}">
                <a16:creationId xmlns:a16="http://schemas.microsoft.com/office/drawing/2014/main" id="{6CD14369-9DE3-2FC9-AF20-3A09E8381F6C}"/>
              </a:ext>
            </a:extLst>
          </p:cNvPr>
          <p:cNvSpPr/>
          <p:nvPr/>
        </p:nvSpPr>
        <p:spPr>
          <a:xfrm>
            <a:off x="2187430" y="4238560"/>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4" name="加號 53">
            <a:extLst>
              <a:ext uri="{FF2B5EF4-FFF2-40B4-BE49-F238E27FC236}">
                <a16:creationId xmlns:a16="http://schemas.microsoft.com/office/drawing/2014/main" id="{83E931FF-E912-7EB6-CE8F-F0F12C87D2F3}"/>
              </a:ext>
            </a:extLst>
          </p:cNvPr>
          <p:cNvSpPr/>
          <p:nvPr/>
        </p:nvSpPr>
        <p:spPr>
          <a:xfrm>
            <a:off x="2344634" y="3989654"/>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5" name="文字方塊 54">
            <a:extLst>
              <a:ext uri="{FF2B5EF4-FFF2-40B4-BE49-F238E27FC236}">
                <a16:creationId xmlns:a16="http://schemas.microsoft.com/office/drawing/2014/main" id="{5EB0463C-CF24-0B70-704D-E3CA92EA9F54}"/>
              </a:ext>
            </a:extLst>
          </p:cNvPr>
          <p:cNvSpPr txBox="1"/>
          <p:nvPr/>
        </p:nvSpPr>
        <p:spPr>
          <a:xfrm>
            <a:off x="2482187" y="4712083"/>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6" name="文字方塊 55">
            <a:extLst>
              <a:ext uri="{FF2B5EF4-FFF2-40B4-BE49-F238E27FC236}">
                <a16:creationId xmlns:a16="http://schemas.microsoft.com/office/drawing/2014/main" id="{BB691E8F-1C9B-7BB1-AE3C-FD7E7DB8256B}"/>
              </a:ext>
            </a:extLst>
          </p:cNvPr>
          <p:cNvSpPr txBox="1"/>
          <p:nvPr/>
        </p:nvSpPr>
        <p:spPr>
          <a:xfrm>
            <a:off x="1945460" y="4156527"/>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7" name="文字方塊 56">
            <a:extLst>
              <a:ext uri="{FF2B5EF4-FFF2-40B4-BE49-F238E27FC236}">
                <a16:creationId xmlns:a16="http://schemas.microsoft.com/office/drawing/2014/main" id="{6AB36D2E-12C0-209C-3401-4625EB39009A}"/>
              </a:ext>
            </a:extLst>
          </p:cNvPr>
          <p:cNvSpPr txBox="1"/>
          <p:nvPr/>
        </p:nvSpPr>
        <p:spPr>
          <a:xfrm>
            <a:off x="2501838" y="3922581"/>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8" name="文字方塊 57">
            <a:extLst>
              <a:ext uri="{FF2B5EF4-FFF2-40B4-BE49-F238E27FC236}">
                <a16:creationId xmlns:a16="http://schemas.microsoft.com/office/drawing/2014/main" id="{3279DE75-2054-5735-F974-CE2A89BF6D26}"/>
              </a:ext>
            </a:extLst>
          </p:cNvPr>
          <p:cNvSpPr txBox="1"/>
          <p:nvPr/>
        </p:nvSpPr>
        <p:spPr>
          <a:xfrm>
            <a:off x="1509041" y="4482568"/>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59" name="文字方塊 58">
            <a:extLst>
              <a:ext uri="{FF2B5EF4-FFF2-40B4-BE49-F238E27FC236}">
                <a16:creationId xmlns:a16="http://schemas.microsoft.com/office/drawing/2014/main" id="{02BD55A2-6A0A-2E93-98D1-40A05519019E}"/>
              </a:ext>
            </a:extLst>
          </p:cNvPr>
          <p:cNvSpPr txBox="1"/>
          <p:nvPr/>
        </p:nvSpPr>
        <p:spPr>
          <a:xfrm>
            <a:off x="978471" y="4567305"/>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P5</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60" name="文字方塊 59">
            <a:extLst>
              <a:ext uri="{FF2B5EF4-FFF2-40B4-BE49-F238E27FC236}">
                <a16:creationId xmlns:a16="http://schemas.microsoft.com/office/drawing/2014/main" id="{E0B241E2-FEA3-3E42-6CE9-C730EA326EBE}"/>
              </a:ext>
            </a:extLst>
          </p:cNvPr>
          <p:cNvSpPr txBox="1"/>
          <p:nvPr/>
        </p:nvSpPr>
        <p:spPr>
          <a:xfrm>
            <a:off x="1185168" y="5084589"/>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P6</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61" name="橢圓 60">
            <a:extLst>
              <a:ext uri="{FF2B5EF4-FFF2-40B4-BE49-F238E27FC236}">
                <a16:creationId xmlns:a16="http://schemas.microsoft.com/office/drawing/2014/main" id="{CEFCC695-0CDC-AB81-DDB2-7A57E8237DA9}"/>
              </a:ext>
            </a:extLst>
          </p:cNvPr>
          <p:cNvSpPr/>
          <p:nvPr/>
        </p:nvSpPr>
        <p:spPr>
          <a:xfrm rot="20811593">
            <a:off x="1935524" y="4121369"/>
            <a:ext cx="460313" cy="419005"/>
          </a:xfrm>
          <a:prstGeom prst="ellipse">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62" name="直線接點 61">
            <a:extLst>
              <a:ext uri="{FF2B5EF4-FFF2-40B4-BE49-F238E27FC236}">
                <a16:creationId xmlns:a16="http://schemas.microsoft.com/office/drawing/2014/main" id="{F94556F5-8AF2-3823-BD2F-3CF33AE89575}"/>
              </a:ext>
            </a:extLst>
          </p:cNvPr>
          <p:cNvCxnSpPr>
            <a:cxnSpLocks/>
          </p:cNvCxnSpPr>
          <p:nvPr/>
        </p:nvCxnSpPr>
        <p:spPr>
          <a:xfrm>
            <a:off x="4413149" y="5275076"/>
            <a:ext cx="0" cy="36618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AC930FBE-98F6-9C8D-A456-280556729670}"/>
              </a:ext>
            </a:extLst>
          </p:cNvPr>
          <p:cNvCxnSpPr>
            <a:cxnSpLocks/>
          </p:cNvCxnSpPr>
          <p:nvPr/>
        </p:nvCxnSpPr>
        <p:spPr>
          <a:xfrm>
            <a:off x="4825809" y="5275076"/>
            <a:ext cx="0" cy="36618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直線接點 63">
            <a:extLst>
              <a:ext uri="{FF2B5EF4-FFF2-40B4-BE49-F238E27FC236}">
                <a16:creationId xmlns:a16="http://schemas.microsoft.com/office/drawing/2014/main" id="{87DE2CB6-6BCC-B9C4-C422-130F9459C615}"/>
              </a:ext>
            </a:extLst>
          </p:cNvPr>
          <p:cNvCxnSpPr>
            <a:cxnSpLocks/>
          </p:cNvCxnSpPr>
          <p:nvPr/>
        </p:nvCxnSpPr>
        <p:spPr>
          <a:xfrm flipH="1">
            <a:off x="4413149" y="5268841"/>
            <a:ext cx="407747" cy="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65" name="橢圓 64">
            <a:extLst>
              <a:ext uri="{FF2B5EF4-FFF2-40B4-BE49-F238E27FC236}">
                <a16:creationId xmlns:a16="http://schemas.microsoft.com/office/drawing/2014/main" id="{1E0513BA-CB79-3479-722C-1A391D54241F}"/>
              </a:ext>
            </a:extLst>
          </p:cNvPr>
          <p:cNvSpPr/>
          <p:nvPr/>
        </p:nvSpPr>
        <p:spPr>
          <a:xfrm rot="20221240">
            <a:off x="785038" y="4589371"/>
            <a:ext cx="359056" cy="40567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66" name="直線接點 65">
            <a:extLst>
              <a:ext uri="{FF2B5EF4-FFF2-40B4-BE49-F238E27FC236}">
                <a16:creationId xmlns:a16="http://schemas.microsoft.com/office/drawing/2014/main" id="{E7759045-F9DB-29B2-D903-3420670FC8A8}"/>
              </a:ext>
            </a:extLst>
          </p:cNvPr>
          <p:cNvCxnSpPr>
            <a:cxnSpLocks/>
          </p:cNvCxnSpPr>
          <p:nvPr/>
        </p:nvCxnSpPr>
        <p:spPr>
          <a:xfrm>
            <a:off x="5616740" y="5275076"/>
            <a:ext cx="0" cy="36618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7" name="直線接點 66">
            <a:extLst>
              <a:ext uri="{FF2B5EF4-FFF2-40B4-BE49-F238E27FC236}">
                <a16:creationId xmlns:a16="http://schemas.microsoft.com/office/drawing/2014/main" id="{902944D5-7C45-534F-2237-AF23D51F71E4}"/>
              </a:ext>
            </a:extLst>
          </p:cNvPr>
          <p:cNvCxnSpPr>
            <a:cxnSpLocks/>
          </p:cNvCxnSpPr>
          <p:nvPr/>
        </p:nvCxnSpPr>
        <p:spPr>
          <a:xfrm>
            <a:off x="6029400" y="5275076"/>
            <a:ext cx="0" cy="36618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直線接點 67">
            <a:extLst>
              <a:ext uri="{FF2B5EF4-FFF2-40B4-BE49-F238E27FC236}">
                <a16:creationId xmlns:a16="http://schemas.microsoft.com/office/drawing/2014/main" id="{EB7BB398-5970-9F45-12BB-2F860D76F6D7}"/>
              </a:ext>
            </a:extLst>
          </p:cNvPr>
          <p:cNvCxnSpPr>
            <a:cxnSpLocks/>
          </p:cNvCxnSpPr>
          <p:nvPr/>
        </p:nvCxnSpPr>
        <p:spPr>
          <a:xfrm flipH="1">
            <a:off x="5616740" y="5268841"/>
            <a:ext cx="40774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262D2954-B026-0624-496A-FF676C2E094B}"/>
              </a:ext>
            </a:extLst>
          </p:cNvPr>
          <p:cNvCxnSpPr>
            <a:cxnSpLocks/>
          </p:cNvCxnSpPr>
          <p:nvPr/>
        </p:nvCxnSpPr>
        <p:spPr>
          <a:xfrm>
            <a:off x="4049615" y="5126925"/>
            <a:ext cx="0" cy="514331"/>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直線接點 69">
            <a:extLst>
              <a:ext uri="{FF2B5EF4-FFF2-40B4-BE49-F238E27FC236}">
                <a16:creationId xmlns:a16="http://schemas.microsoft.com/office/drawing/2014/main" id="{113FD37F-F2DF-5864-3C8E-FDFCFFBFD00F}"/>
              </a:ext>
            </a:extLst>
          </p:cNvPr>
          <p:cNvCxnSpPr>
            <a:cxnSpLocks/>
          </p:cNvCxnSpPr>
          <p:nvPr/>
        </p:nvCxnSpPr>
        <p:spPr>
          <a:xfrm flipH="1">
            <a:off x="4049615" y="5146589"/>
            <a:ext cx="584601" cy="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直線接點 70">
            <a:extLst>
              <a:ext uri="{FF2B5EF4-FFF2-40B4-BE49-F238E27FC236}">
                <a16:creationId xmlns:a16="http://schemas.microsoft.com/office/drawing/2014/main" id="{AF813D66-2427-9188-D8A5-666F09C3FBB0}"/>
              </a:ext>
            </a:extLst>
          </p:cNvPr>
          <p:cNvCxnSpPr>
            <a:cxnSpLocks/>
          </p:cNvCxnSpPr>
          <p:nvPr/>
        </p:nvCxnSpPr>
        <p:spPr>
          <a:xfrm>
            <a:off x="4634216" y="5126925"/>
            <a:ext cx="0" cy="141916"/>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A9452685-CE8C-01D0-0F81-C38FD464AC39}"/>
              </a:ext>
            </a:extLst>
          </p:cNvPr>
          <p:cNvCxnSpPr>
            <a:cxnSpLocks/>
          </p:cNvCxnSpPr>
          <p:nvPr/>
        </p:nvCxnSpPr>
        <p:spPr>
          <a:xfrm>
            <a:off x="5258119" y="5126925"/>
            <a:ext cx="0" cy="51433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3" name="直線接點 72">
            <a:extLst>
              <a:ext uri="{FF2B5EF4-FFF2-40B4-BE49-F238E27FC236}">
                <a16:creationId xmlns:a16="http://schemas.microsoft.com/office/drawing/2014/main" id="{787E2CCD-BE78-76A4-0D48-229E87A564E5}"/>
              </a:ext>
            </a:extLst>
          </p:cNvPr>
          <p:cNvCxnSpPr>
            <a:cxnSpLocks/>
          </p:cNvCxnSpPr>
          <p:nvPr/>
        </p:nvCxnSpPr>
        <p:spPr>
          <a:xfrm flipH="1">
            <a:off x="5258119" y="5146589"/>
            <a:ext cx="584601"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4" name="直線接點 73">
            <a:extLst>
              <a:ext uri="{FF2B5EF4-FFF2-40B4-BE49-F238E27FC236}">
                <a16:creationId xmlns:a16="http://schemas.microsoft.com/office/drawing/2014/main" id="{5CBE335D-08D8-728B-B97D-E4427DFFE369}"/>
              </a:ext>
            </a:extLst>
          </p:cNvPr>
          <p:cNvCxnSpPr>
            <a:cxnSpLocks/>
          </p:cNvCxnSpPr>
          <p:nvPr/>
        </p:nvCxnSpPr>
        <p:spPr>
          <a:xfrm>
            <a:off x="5842720" y="5126925"/>
            <a:ext cx="0" cy="14191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293236D1-DAAD-C3D5-F828-17154349DADC}"/>
              </a:ext>
            </a:extLst>
          </p:cNvPr>
          <p:cNvCxnSpPr>
            <a:cxnSpLocks/>
          </p:cNvCxnSpPr>
          <p:nvPr/>
        </p:nvCxnSpPr>
        <p:spPr>
          <a:xfrm>
            <a:off x="4339460" y="4156527"/>
            <a:ext cx="0" cy="99006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6" name="直線接點 75">
            <a:extLst>
              <a:ext uri="{FF2B5EF4-FFF2-40B4-BE49-F238E27FC236}">
                <a16:creationId xmlns:a16="http://schemas.microsoft.com/office/drawing/2014/main" id="{4B60DCE2-114B-DD8F-A71F-EE22D18CFDF5}"/>
              </a:ext>
            </a:extLst>
          </p:cNvPr>
          <p:cNvCxnSpPr>
            <a:cxnSpLocks/>
          </p:cNvCxnSpPr>
          <p:nvPr/>
        </p:nvCxnSpPr>
        <p:spPr>
          <a:xfrm>
            <a:off x="5547964" y="4156527"/>
            <a:ext cx="0" cy="99006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7" name="直線接點 76">
            <a:extLst>
              <a:ext uri="{FF2B5EF4-FFF2-40B4-BE49-F238E27FC236}">
                <a16:creationId xmlns:a16="http://schemas.microsoft.com/office/drawing/2014/main" id="{7617F411-478C-A02C-20A7-338671BEE293}"/>
              </a:ext>
            </a:extLst>
          </p:cNvPr>
          <p:cNvCxnSpPr>
            <a:cxnSpLocks/>
          </p:cNvCxnSpPr>
          <p:nvPr/>
        </p:nvCxnSpPr>
        <p:spPr>
          <a:xfrm flipH="1">
            <a:off x="4339460" y="4159672"/>
            <a:ext cx="1208504"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9" name="矩形 78">
            <a:extLst>
              <a:ext uri="{FF2B5EF4-FFF2-40B4-BE49-F238E27FC236}">
                <a16:creationId xmlns:a16="http://schemas.microsoft.com/office/drawing/2014/main" id="{AB895C40-919C-82BC-DF16-B98B4C422881}"/>
              </a:ext>
            </a:extLst>
          </p:cNvPr>
          <p:cNvSpPr/>
          <p:nvPr/>
        </p:nvSpPr>
        <p:spPr>
          <a:xfrm>
            <a:off x="9794365" y="2744482"/>
            <a:ext cx="633727" cy="1098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80" name="圖片 79">
            <a:extLst>
              <a:ext uri="{FF2B5EF4-FFF2-40B4-BE49-F238E27FC236}">
                <a16:creationId xmlns:a16="http://schemas.microsoft.com/office/drawing/2014/main" id="{142CAAB9-07BA-05F0-9ECA-BE92CE0B6BA9}"/>
              </a:ext>
            </a:extLst>
          </p:cNvPr>
          <p:cNvPicPr>
            <a:picLocks noChangeAspect="1"/>
          </p:cNvPicPr>
          <p:nvPr/>
        </p:nvPicPr>
        <p:blipFill>
          <a:blip r:embed="rId3"/>
          <a:stretch>
            <a:fillRect/>
          </a:stretch>
        </p:blipFill>
        <p:spPr>
          <a:xfrm>
            <a:off x="6242880" y="1462432"/>
            <a:ext cx="3330080" cy="1970768"/>
          </a:xfrm>
          <a:prstGeom prst="rect">
            <a:avLst/>
          </a:prstGeom>
        </p:spPr>
      </p:pic>
      <p:sp>
        <p:nvSpPr>
          <p:cNvPr id="81" name="矩形 80">
            <a:extLst>
              <a:ext uri="{FF2B5EF4-FFF2-40B4-BE49-F238E27FC236}">
                <a16:creationId xmlns:a16="http://schemas.microsoft.com/office/drawing/2014/main" id="{C517EB77-EC61-8B0C-D122-4C69317CE938}"/>
              </a:ext>
            </a:extLst>
          </p:cNvPr>
          <p:cNvSpPr/>
          <p:nvPr/>
        </p:nvSpPr>
        <p:spPr>
          <a:xfrm>
            <a:off x="6492140" y="1496133"/>
            <a:ext cx="2549649" cy="1667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82" name="圖片 81">
            <a:extLst>
              <a:ext uri="{FF2B5EF4-FFF2-40B4-BE49-F238E27FC236}">
                <a16:creationId xmlns:a16="http://schemas.microsoft.com/office/drawing/2014/main" id="{63D68553-504C-1703-E467-568CF64F924E}"/>
              </a:ext>
            </a:extLst>
          </p:cNvPr>
          <p:cNvPicPr>
            <a:picLocks noChangeAspect="1"/>
          </p:cNvPicPr>
          <p:nvPr/>
        </p:nvPicPr>
        <p:blipFill>
          <a:blip r:embed="rId4"/>
          <a:stretch>
            <a:fillRect/>
          </a:stretch>
        </p:blipFill>
        <p:spPr>
          <a:xfrm>
            <a:off x="9498857" y="1462432"/>
            <a:ext cx="2526698" cy="2037255"/>
          </a:xfrm>
          <a:prstGeom prst="rect">
            <a:avLst/>
          </a:prstGeom>
        </p:spPr>
      </p:pic>
      <p:sp>
        <p:nvSpPr>
          <p:cNvPr id="83" name="矩形 82">
            <a:extLst>
              <a:ext uri="{FF2B5EF4-FFF2-40B4-BE49-F238E27FC236}">
                <a16:creationId xmlns:a16="http://schemas.microsoft.com/office/drawing/2014/main" id="{09CB4C6B-6250-C246-50EA-479040E3FFB1}"/>
              </a:ext>
            </a:extLst>
          </p:cNvPr>
          <p:cNvSpPr/>
          <p:nvPr/>
        </p:nvSpPr>
        <p:spPr>
          <a:xfrm>
            <a:off x="11906791" y="3360340"/>
            <a:ext cx="113852" cy="1817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4" name="矩形 83">
            <a:extLst>
              <a:ext uri="{FF2B5EF4-FFF2-40B4-BE49-F238E27FC236}">
                <a16:creationId xmlns:a16="http://schemas.microsoft.com/office/drawing/2014/main" id="{004E0B3A-682E-D356-26EB-A8FA6B4EC737}"/>
              </a:ext>
            </a:extLst>
          </p:cNvPr>
          <p:cNvSpPr/>
          <p:nvPr/>
        </p:nvSpPr>
        <p:spPr>
          <a:xfrm>
            <a:off x="9937244" y="2823974"/>
            <a:ext cx="1031237" cy="4348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5" name="加號 84">
            <a:extLst>
              <a:ext uri="{FF2B5EF4-FFF2-40B4-BE49-F238E27FC236}">
                <a16:creationId xmlns:a16="http://schemas.microsoft.com/office/drawing/2014/main" id="{0FA72640-DDD0-0729-E44B-328D7F7D6719}"/>
              </a:ext>
            </a:extLst>
          </p:cNvPr>
          <p:cNvSpPr/>
          <p:nvPr/>
        </p:nvSpPr>
        <p:spPr>
          <a:xfrm>
            <a:off x="6748542" y="2369214"/>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6" name="加號 85">
            <a:extLst>
              <a:ext uri="{FF2B5EF4-FFF2-40B4-BE49-F238E27FC236}">
                <a16:creationId xmlns:a16="http://schemas.microsoft.com/office/drawing/2014/main" id="{61469139-FFBF-9EB6-341B-05F2269A26DE}"/>
              </a:ext>
            </a:extLst>
          </p:cNvPr>
          <p:cNvSpPr/>
          <p:nvPr/>
        </p:nvSpPr>
        <p:spPr>
          <a:xfrm>
            <a:off x="7224315" y="2290612"/>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7" name="加號 86">
            <a:extLst>
              <a:ext uri="{FF2B5EF4-FFF2-40B4-BE49-F238E27FC236}">
                <a16:creationId xmlns:a16="http://schemas.microsoft.com/office/drawing/2014/main" id="{343CB3F1-00FF-7F39-2014-4A9FE93DD35F}"/>
              </a:ext>
            </a:extLst>
          </p:cNvPr>
          <p:cNvSpPr/>
          <p:nvPr/>
        </p:nvSpPr>
        <p:spPr>
          <a:xfrm>
            <a:off x="6905746" y="2606942"/>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8" name="加號 87">
            <a:extLst>
              <a:ext uri="{FF2B5EF4-FFF2-40B4-BE49-F238E27FC236}">
                <a16:creationId xmlns:a16="http://schemas.microsoft.com/office/drawing/2014/main" id="{F0458942-FC1D-0FC5-DC14-87B8737B366B}"/>
              </a:ext>
            </a:extLst>
          </p:cNvPr>
          <p:cNvSpPr/>
          <p:nvPr/>
        </p:nvSpPr>
        <p:spPr>
          <a:xfrm>
            <a:off x="8197461" y="2218145"/>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9" name="加號 88">
            <a:extLst>
              <a:ext uri="{FF2B5EF4-FFF2-40B4-BE49-F238E27FC236}">
                <a16:creationId xmlns:a16="http://schemas.microsoft.com/office/drawing/2014/main" id="{196E8126-C52B-50BF-278B-E7D4A6084990}"/>
              </a:ext>
            </a:extLst>
          </p:cNvPr>
          <p:cNvSpPr/>
          <p:nvPr/>
        </p:nvSpPr>
        <p:spPr>
          <a:xfrm>
            <a:off x="7981306" y="1856117"/>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0" name="加號 89">
            <a:extLst>
              <a:ext uri="{FF2B5EF4-FFF2-40B4-BE49-F238E27FC236}">
                <a16:creationId xmlns:a16="http://schemas.microsoft.com/office/drawing/2014/main" id="{264D2F20-97C8-7667-CDF3-C20118D5FE2C}"/>
              </a:ext>
            </a:extLst>
          </p:cNvPr>
          <p:cNvSpPr/>
          <p:nvPr/>
        </p:nvSpPr>
        <p:spPr>
          <a:xfrm>
            <a:off x="8138510" y="1607211"/>
            <a:ext cx="157204" cy="157204"/>
          </a:xfrm>
          <a:prstGeom prst="mathPlu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1" name="文字方塊 90">
            <a:extLst>
              <a:ext uri="{FF2B5EF4-FFF2-40B4-BE49-F238E27FC236}">
                <a16:creationId xmlns:a16="http://schemas.microsoft.com/office/drawing/2014/main" id="{3F6DD4B5-98A2-482E-F18B-EE36CE18E37D}"/>
              </a:ext>
            </a:extLst>
          </p:cNvPr>
          <p:cNvSpPr txBox="1"/>
          <p:nvPr/>
        </p:nvSpPr>
        <p:spPr>
          <a:xfrm>
            <a:off x="8276063" y="2329640"/>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92" name="文字方塊 91">
            <a:extLst>
              <a:ext uri="{FF2B5EF4-FFF2-40B4-BE49-F238E27FC236}">
                <a16:creationId xmlns:a16="http://schemas.microsoft.com/office/drawing/2014/main" id="{99D95781-35C3-0062-CE53-146783F8B22B}"/>
              </a:ext>
            </a:extLst>
          </p:cNvPr>
          <p:cNvSpPr txBox="1"/>
          <p:nvPr/>
        </p:nvSpPr>
        <p:spPr>
          <a:xfrm>
            <a:off x="7739336" y="1774084"/>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P2</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93" name="文字方塊 92">
            <a:extLst>
              <a:ext uri="{FF2B5EF4-FFF2-40B4-BE49-F238E27FC236}">
                <a16:creationId xmlns:a16="http://schemas.microsoft.com/office/drawing/2014/main" id="{9FB7692E-804B-FEDA-755C-E11188378DD3}"/>
              </a:ext>
            </a:extLst>
          </p:cNvPr>
          <p:cNvSpPr txBox="1"/>
          <p:nvPr/>
        </p:nvSpPr>
        <p:spPr>
          <a:xfrm>
            <a:off x="8295714" y="1540138"/>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P3</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94" name="文字方塊 93">
            <a:extLst>
              <a:ext uri="{FF2B5EF4-FFF2-40B4-BE49-F238E27FC236}">
                <a16:creationId xmlns:a16="http://schemas.microsoft.com/office/drawing/2014/main" id="{2435A493-7671-4932-1680-C10DAF457D17}"/>
              </a:ext>
            </a:extLst>
          </p:cNvPr>
          <p:cNvSpPr txBox="1"/>
          <p:nvPr/>
        </p:nvSpPr>
        <p:spPr>
          <a:xfrm>
            <a:off x="7302917" y="2100125"/>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P4</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95" name="文字方塊 94">
            <a:extLst>
              <a:ext uri="{FF2B5EF4-FFF2-40B4-BE49-F238E27FC236}">
                <a16:creationId xmlns:a16="http://schemas.microsoft.com/office/drawing/2014/main" id="{CEA5C95B-231E-78A0-0AE4-E092D16A0C10}"/>
              </a:ext>
            </a:extLst>
          </p:cNvPr>
          <p:cNvSpPr txBox="1"/>
          <p:nvPr/>
        </p:nvSpPr>
        <p:spPr>
          <a:xfrm>
            <a:off x="6772347" y="2184862"/>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P5</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96" name="文字方塊 95">
            <a:extLst>
              <a:ext uri="{FF2B5EF4-FFF2-40B4-BE49-F238E27FC236}">
                <a16:creationId xmlns:a16="http://schemas.microsoft.com/office/drawing/2014/main" id="{5D3EB85B-B7CC-0F76-C2FD-BDB0CB28187E}"/>
              </a:ext>
            </a:extLst>
          </p:cNvPr>
          <p:cNvSpPr txBox="1"/>
          <p:nvPr/>
        </p:nvSpPr>
        <p:spPr>
          <a:xfrm>
            <a:off x="6979044" y="2702146"/>
            <a:ext cx="231660" cy="190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P6</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97" name="橢圓 96">
            <a:extLst>
              <a:ext uri="{FF2B5EF4-FFF2-40B4-BE49-F238E27FC236}">
                <a16:creationId xmlns:a16="http://schemas.microsoft.com/office/drawing/2014/main" id="{F805BF79-D8C3-1736-E84B-970E9F644200}"/>
              </a:ext>
            </a:extLst>
          </p:cNvPr>
          <p:cNvSpPr/>
          <p:nvPr/>
        </p:nvSpPr>
        <p:spPr>
          <a:xfrm rot="20811593">
            <a:off x="7894032" y="1511782"/>
            <a:ext cx="496635" cy="611339"/>
          </a:xfrm>
          <a:prstGeom prst="ellipse">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98" name="直線接點 97">
            <a:extLst>
              <a:ext uri="{FF2B5EF4-FFF2-40B4-BE49-F238E27FC236}">
                <a16:creationId xmlns:a16="http://schemas.microsoft.com/office/drawing/2014/main" id="{2CE32D26-3B77-3E96-AE74-F98A2F32C7DD}"/>
              </a:ext>
            </a:extLst>
          </p:cNvPr>
          <p:cNvCxnSpPr>
            <a:cxnSpLocks/>
          </p:cNvCxnSpPr>
          <p:nvPr/>
        </p:nvCxnSpPr>
        <p:spPr>
          <a:xfrm>
            <a:off x="10207025" y="2892633"/>
            <a:ext cx="0" cy="36618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99" name="直線接點 98">
            <a:extLst>
              <a:ext uri="{FF2B5EF4-FFF2-40B4-BE49-F238E27FC236}">
                <a16:creationId xmlns:a16="http://schemas.microsoft.com/office/drawing/2014/main" id="{D11BB11E-42DC-905E-D548-BAFDD17DDA0F}"/>
              </a:ext>
            </a:extLst>
          </p:cNvPr>
          <p:cNvCxnSpPr>
            <a:cxnSpLocks/>
          </p:cNvCxnSpPr>
          <p:nvPr/>
        </p:nvCxnSpPr>
        <p:spPr>
          <a:xfrm>
            <a:off x="10619685" y="2892633"/>
            <a:ext cx="0" cy="36618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2276960C-D76F-1D5D-7A95-F8F01D499D2D}"/>
              </a:ext>
            </a:extLst>
          </p:cNvPr>
          <p:cNvCxnSpPr>
            <a:cxnSpLocks/>
          </p:cNvCxnSpPr>
          <p:nvPr/>
        </p:nvCxnSpPr>
        <p:spPr>
          <a:xfrm flipH="1">
            <a:off x="10207025" y="2886398"/>
            <a:ext cx="407747" cy="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101" name="橢圓 100">
            <a:extLst>
              <a:ext uri="{FF2B5EF4-FFF2-40B4-BE49-F238E27FC236}">
                <a16:creationId xmlns:a16="http://schemas.microsoft.com/office/drawing/2014/main" id="{420FAD7F-C717-0B0C-D4B9-A428D3257F1D}"/>
              </a:ext>
            </a:extLst>
          </p:cNvPr>
          <p:cNvSpPr/>
          <p:nvPr/>
        </p:nvSpPr>
        <p:spPr>
          <a:xfrm rot="20221240">
            <a:off x="6651350" y="2187516"/>
            <a:ext cx="382119" cy="78145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102" name="直線接點 101">
            <a:extLst>
              <a:ext uri="{FF2B5EF4-FFF2-40B4-BE49-F238E27FC236}">
                <a16:creationId xmlns:a16="http://schemas.microsoft.com/office/drawing/2014/main" id="{46388164-23CE-82BE-BAE1-8B467FDFDAB1}"/>
              </a:ext>
            </a:extLst>
          </p:cNvPr>
          <p:cNvCxnSpPr>
            <a:cxnSpLocks/>
          </p:cNvCxnSpPr>
          <p:nvPr/>
        </p:nvCxnSpPr>
        <p:spPr>
          <a:xfrm>
            <a:off x="11410616" y="2892633"/>
            <a:ext cx="0" cy="36618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3" name="直線接點 102">
            <a:extLst>
              <a:ext uri="{FF2B5EF4-FFF2-40B4-BE49-F238E27FC236}">
                <a16:creationId xmlns:a16="http://schemas.microsoft.com/office/drawing/2014/main" id="{D6398CC3-4CAE-3169-1E6A-51AC00C6D07F}"/>
              </a:ext>
            </a:extLst>
          </p:cNvPr>
          <p:cNvCxnSpPr>
            <a:cxnSpLocks/>
          </p:cNvCxnSpPr>
          <p:nvPr/>
        </p:nvCxnSpPr>
        <p:spPr>
          <a:xfrm>
            <a:off x="11823276" y="2892633"/>
            <a:ext cx="0" cy="36618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4" name="直線接點 103">
            <a:extLst>
              <a:ext uri="{FF2B5EF4-FFF2-40B4-BE49-F238E27FC236}">
                <a16:creationId xmlns:a16="http://schemas.microsoft.com/office/drawing/2014/main" id="{328B56ED-4A46-C37F-B57D-EA84E8BC9D73}"/>
              </a:ext>
            </a:extLst>
          </p:cNvPr>
          <p:cNvCxnSpPr>
            <a:cxnSpLocks/>
          </p:cNvCxnSpPr>
          <p:nvPr/>
        </p:nvCxnSpPr>
        <p:spPr>
          <a:xfrm flipH="1">
            <a:off x="11410616" y="2886398"/>
            <a:ext cx="40774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5" name="直線接點 104">
            <a:extLst>
              <a:ext uri="{FF2B5EF4-FFF2-40B4-BE49-F238E27FC236}">
                <a16:creationId xmlns:a16="http://schemas.microsoft.com/office/drawing/2014/main" id="{E183F56E-3487-A589-983F-05561A1E407A}"/>
              </a:ext>
            </a:extLst>
          </p:cNvPr>
          <p:cNvCxnSpPr>
            <a:cxnSpLocks/>
          </p:cNvCxnSpPr>
          <p:nvPr/>
        </p:nvCxnSpPr>
        <p:spPr>
          <a:xfrm>
            <a:off x="9843491" y="2744482"/>
            <a:ext cx="0" cy="514331"/>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6" name="直線接點 105">
            <a:extLst>
              <a:ext uri="{FF2B5EF4-FFF2-40B4-BE49-F238E27FC236}">
                <a16:creationId xmlns:a16="http://schemas.microsoft.com/office/drawing/2014/main" id="{571C0D51-AA90-C945-D104-74E105A35D92}"/>
              </a:ext>
            </a:extLst>
          </p:cNvPr>
          <p:cNvCxnSpPr>
            <a:cxnSpLocks/>
          </p:cNvCxnSpPr>
          <p:nvPr/>
        </p:nvCxnSpPr>
        <p:spPr>
          <a:xfrm flipH="1">
            <a:off x="9843491" y="2764146"/>
            <a:ext cx="584601" cy="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直線接點 106">
            <a:extLst>
              <a:ext uri="{FF2B5EF4-FFF2-40B4-BE49-F238E27FC236}">
                <a16:creationId xmlns:a16="http://schemas.microsoft.com/office/drawing/2014/main" id="{E5800524-9545-01FE-712E-3CD866E9A44C}"/>
              </a:ext>
            </a:extLst>
          </p:cNvPr>
          <p:cNvCxnSpPr>
            <a:cxnSpLocks/>
          </p:cNvCxnSpPr>
          <p:nvPr/>
        </p:nvCxnSpPr>
        <p:spPr>
          <a:xfrm>
            <a:off x="10428092" y="2744482"/>
            <a:ext cx="0" cy="141916"/>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直線接點 107">
            <a:extLst>
              <a:ext uri="{FF2B5EF4-FFF2-40B4-BE49-F238E27FC236}">
                <a16:creationId xmlns:a16="http://schemas.microsoft.com/office/drawing/2014/main" id="{F2599D10-BF15-C6FF-20C8-A173CCF83D4D}"/>
              </a:ext>
            </a:extLst>
          </p:cNvPr>
          <p:cNvCxnSpPr>
            <a:cxnSpLocks/>
          </p:cNvCxnSpPr>
          <p:nvPr/>
        </p:nvCxnSpPr>
        <p:spPr>
          <a:xfrm>
            <a:off x="11051995" y="2744482"/>
            <a:ext cx="0" cy="51433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9" name="直線接點 108">
            <a:extLst>
              <a:ext uri="{FF2B5EF4-FFF2-40B4-BE49-F238E27FC236}">
                <a16:creationId xmlns:a16="http://schemas.microsoft.com/office/drawing/2014/main" id="{47B0E80F-51F0-ADE4-C708-49F5D76DF6EB}"/>
              </a:ext>
            </a:extLst>
          </p:cNvPr>
          <p:cNvCxnSpPr>
            <a:cxnSpLocks/>
          </p:cNvCxnSpPr>
          <p:nvPr/>
        </p:nvCxnSpPr>
        <p:spPr>
          <a:xfrm flipH="1">
            <a:off x="11051995" y="2764146"/>
            <a:ext cx="584601"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0" name="直線接點 109">
            <a:extLst>
              <a:ext uri="{FF2B5EF4-FFF2-40B4-BE49-F238E27FC236}">
                <a16:creationId xmlns:a16="http://schemas.microsoft.com/office/drawing/2014/main" id="{196923E3-BD04-25FA-6A99-1CB4B3A25A3B}"/>
              </a:ext>
            </a:extLst>
          </p:cNvPr>
          <p:cNvCxnSpPr>
            <a:cxnSpLocks/>
          </p:cNvCxnSpPr>
          <p:nvPr/>
        </p:nvCxnSpPr>
        <p:spPr>
          <a:xfrm>
            <a:off x="11636596" y="2744482"/>
            <a:ext cx="0" cy="14191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1" name="直線接點 110">
            <a:extLst>
              <a:ext uri="{FF2B5EF4-FFF2-40B4-BE49-F238E27FC236}">
                <a16:creationId xmlns:a16="http://schemas.microsoft.com/office/drawing/2014/main" id="{61CB8B19-2EDE-4C44-B8C7-C8834C506E6D}"/>
              </a:ext>
            </a:extLst>
          </p:cNvPr>
          <p:cNvCxnSpPr>
            <a:cxnSpLocks/>
          </p:cNvCxnSpPr>
          <p:nvPr/>
        </p:nvCxnSpPr>
        <p:spPr>
          <a:xfrm>
            <a:off x="10133336" y="1774084"/>
            <a:ext cx="0" cy="99006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2" name="直線接點 111">
            <a:extLst>
              <a:ext uri="{FF2B5EF4-FFF2-40B4-BE49-F238E27FC236}">
                <a16:creationId xmlns:a16="http://schemas.microsoft.com/office/drawing/2014/main" id="{B8B588B8-08B2-6BED-C4FB-000C7B8886D0}"/>
              </a:ext>
            </a:extLst>
          </p:cNvPr>
          <p:cNvCxnSpPr>
            <a:cxnSpLocks/>
          </p:cNvCxnSpPr>
          <p:nvPr/>
        </p:nvCxnSpPr>
        <p:spPr>
          <a:xfrm>
            <a:off x="11341840" y="1774084"/>
            <a:ext cx="0" cy="99006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直線接點 112">
            <a:extLst>
              <a:ext uri="{FF2B5EF4-FFF2-40B4-BE49-F238E27FC236}">
                <a16:creationId xmlns:a16="http://schemas.microsoft.com/office/drawing/2014/main" id="{A69BB7E5-EF20-D304-8494-4C9596F422A0}"/>
              </a:ext>
            </a:extLst>
          </p:cNvPr>
          <p:cNvCxnSpPr>
            <a:cxnSpLocks/>
          </p:cNvCxnSpPr>
          <p:nvPr/>
        </p:nvCxnSpPr>
        <p:spPr>
          <a:xfrm flipH="1">
            <a:off x="10133336" y="1777229"/>
            <a:ext cx="1208504"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直線接點 115">
            <a:extLst>
              <a:ext uri="{FF2B5EF4-FFF2-40B4-BE49-F238E27FC236}">
                <a16:creationId xmlns:a16="http://schemas.microsoft.com/office/drawing/2014/main" id="{34087575-06E3-22F9-9AFA-25AA3C5A6DD5}"/>
              </a:ext>
            </a:extLst>
          </p:cNvPr>
          <p:cNvCxnSpPr/>
          <p:nvPr/>
        </p:nvCxnSpPr>
        <p:spPr>
          <a:xfrm>
            <a:off x="4143368" y="2251257"/>
            <a:ext cx="1677245" cy="0"/>
          </a:xfrm>
          <a:prstGeom prst="line">
            <a:avLst/>
          </a:prstGeom>
          <a:ln w="38100">
            <a:solidFill>
              <a:srgbClr val="404F64"/>
            </a:solidFill>
            <a:prstDash val="dash"/>
          </a:ln>
        </p:spPr>
        <p:style>
          <a:lnRef idx="1">
            <a:schemeClr val="dk1"/>
          </a:lnRef>
          <a:fillRef idx="0">
            <a:schemeClr val="dk1"/>
          </a:fillRef>
          <a:effectRef idx="0">
            <a:schemeClr val="dk1"/>
          </a:effectRef>
          <a:fontRef idx="minor">
            <a:schemeClr val="tx1"/>
          </a:fontRef>
        </p:style>
      </p:cxnSp>
      <p:sp>
        <p:nvSpPr>
          <p:cNvPr id="117" name="文字方塊 116">
            <a:extLst>
              <a:ext uri="{FF2B5EF4-FFF2-40B4-BE49-F238E27FC236}">
                <a16:creationId xmlns:a16="http://schemas.microsoft.com/office/drawing/2014/main" id="{5E246176-3DAE-D926-92FA-BC72766006B1}"/>
              </a:ext>
            </a:extLst>
          </p:cNvPr>
          <p:cNvSpPr txBox="1"/>
          <p:nvPr/>
        </p:nvSpPr>
        <p:spPr>
          <a:xfrm>
            <a:off x="4384490" y="1907524"/>
            <a:ext cx="11015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2 cluster</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118" name="直線接點 117">
            <a:extLst>
              <a:ext uri="{FF2B5EF4-FFF2-40B4-BE49-F238E27FC236}">
                <a16:creationId xmlns:a16="http://schemas.microsoft.com/office/drawing/2014/main" id="{6DBDD8A4-27B6-C37E-5C25-F046AF754F5A}"/>
              </a:ext>
            </a:extLst>
          </p:cNvPr>
          <p:cNvCxnSpPr>
            <a:cxnSpLocks/>
          </p:cNvCxnSpPr>
          <p:nvPr/>
        </p:nvCxnSpPr>
        <p:spPr>
          <a:xfrm>
            <a:off x="9794365" y="2823974"/>
            <a:ext cx="2012782" cy="0"/>
          </a:xfrm>
          <a:prstGeom prst="line">
            <a:avLst/>
          </a:prstGeom>
          <a:ln w="38100">
            <a:solidFill>
              <a:srgbClr val="404F64"/>
            </a:solidFill>
            <a:prstDash val="dash"/>
          </a:ln>
        </p:spPr>
        <p:style>
          <a:lnRef idx="1">
            <a:schemeClr val="dk1"/>
          </a:lnRef>
          <a:fillRef idx="0">
            <a:schemeClr val="dk1"/>
          </a:fillRef>
          <a:effectRef idx="0">
            <a:schemeClr val="dk1"/>
          </a:effectRef>
          <a:fontRef idx="minor">
            <a:schemeClr val="tx1"/>
          </a:fontRef>
        </p:style>
      </p:cxnSp>
      <p:sp>
        <p:nvSpPr>
          <p:cNvPr id="119" name="文字方塊 118">
            <a:extLst>
              <a:ext uri="{FF2B5EF4-FFF2-40B4-BE49-F238E27FC236}">
                <a16:creationId xmlns:a16="http://schemas.microsoft.com/office/drawing/2014/main" id="{46EC58F8-30F2-AF5E-ECF9-BC5199520CC8}"/>
              </a:ext>
            </a:extLst>
          </p:cNvPr>
          <p:cNvSpPr txBox="1"/>
          <p:nvPr/>
        </p:nvSpPr>
        <p:spPr>
          <a:xfrm>
            <a:off x="10133564" y="2355068"/>
            <a:ext cx="11015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4 cluster</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22" name="橢圓 121">
            <a:extLst>
              <a:ext uri="{FF2B5EF4-FFF2-40B4-BE49-F238E27FC236}">
                <a16:creationId xmlns:a16="http://schemas.microsoft.com/office/drawing/2014/main" id="{05A7B00F-8F33-CF2A-CE37-8294813C25F8}"/>
              </a:ext>
            </a:extLst>
          </p:cNvPr>
          <p:cNvSpPr/>
          <p:nvPr/>
        </p:nvSpPr>
        <p:spPr>
          <a:xfrm rot="20221240">
            <a:off x="7181704" y="2004751"/>
            <a:ext cx="382119" cy="58067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3" name="橢圓 122">
            <a:extLst>
              <a:ext uri="{FF2B5EF4-FFF2-40B4-BE49-F238E27FC236}">
                <a16:creationId xmlns:a16="http://schemas.microsoft.com/office/drawing/2014/main" id="{5B4052E6-638A-7BFC-8B53-968C25F3462E}"/>
              </a:ext>
            </a:extLst>
          </p:cNvPr>
          <p:cNvSpPr/>
          <p:nvPr/>
        </p:nvSpPr>
        <p:spPr>
          <a:xfrm rot="20811593">
            <a:off x="8047864" y="2134741"/>
            <a:ext cx="496635" cy="303895"/>
          </a:xfrm>
          <a:prstGeom prst="ellipse">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124" name="直線接點 123">
            <a:extLst>
              <a:ext uri="{FF2B5EF4-FFF2-40B4-BE49-F238E27FC236}">
                <a16:creationId xmlns:a16="http://schemas.microsoft.com/office/drawing/2014/main" id="{B520C7EA-F741-195C-56B2-2CB908462066}"/>
              </a:ext>
            </a:extLst>
          </p:cNvPr>
          <p:cNvCxnSpPr>
            <a:cxnSpLocks/>
          </p:cNvCxnSpPr>
          <p:nvPr/>
        </p:nvCxnSpPr>
        <p:spPr>
          <a:xfrm>
            <a:off x="3862170" y="5455379"/>
            <a:ext cx="2233830" cy="0"/>
          </a:xfrm>
          <a:prstGeom prst="line">
            <a:avLst/>
          </a:prstGeom>
          <a:ln w="38100">
            <a:solidFill>
              <a:srgbClr val="404F64"/>
            </a:solidFill>
            <a:prstDash val="dash"/>
          </a:ln>
        </p:spPr>
        <p:style>
          <a:lnRef idx="1">
            <a:schemeClr val="dk1"/>
          </a:lnRef>
          <a:fillRef idx="0">
            <a:schemeClr val="dk1"/>
          </a:fillRef>
          <a:effectRef idx="0">
            <a:schemeClr val="dk1"/>
          </a:effectRef>
          <a:fontRef idx="minor">
            <a:schemeClr val="tx1"/>
          </a:fontRef>
        </p:style>
      </p:cxnSp>
      <p:sp>
        <p:nvSpPr>
          <p:cNvPr id="125" name="文字方塊 124">
            <a:extLst>
              <a:ext uri="{FF2B5EF4-FFF2-40B4-BE49-F238E27FC236}">
                <a16:creationId xmlns:a16="http://schemas.microsoft.com/office/drawing/2014/main" id="{0D6AC943-F19F-D359-65A4-31A24C4158C8}"/>
              </a:ext>
            </a:extLst>
          </p:cNvPr>
          <p:cNvSpPr txBox="1"/>
          <p:nvPr/>
        </p:nvSpPr>
        <p:spPr>
          <a:xfrm>
            <a:off x="4403861" y="4645593"/>
            <a:ext cx="11015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6 cluster</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27" name="橢圓 126">
            <a:extLst>
              <a:ext uri="{FF2B5EF4-FFF2-40B4-BE49-F238E27FC236}">
                <a16:creationId xmlns:a16="http://schemas.microsoft.com/office/drawing/2014/main" id="{33EDAF97-E26B-7929-AB2C-950765407521}"/>
              </a:ext>
            </a:extLst>
          </p:cNvPr>
          <p:cNvSpPr/>
          <p:nvPr/>
        </p:nvSpPr>
        <p:spPr>
          <a:xfrm rot="20221240">
            <a:off x="1050768" y="4902975"/>
            <a:ext cx="359056" cy="40567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8" name="橢圓 127">
            <a:extLst>
              <a:ext uri="{FF2B5EF4-FFF2-40B4-BE49-F238E27FC236}">
                <a16:creationId xmlns:a16="http://schemas.microsoft.com/office/drawing/2014/main" id="{9EDE164E-4354-20C6-8483-E884DFBEA6C2}"/>
              </a:ext>
            </a:extLst>
          </p:cNvPr>
          <p:cNvSpPr/>
          <p:nvPr/>
        </p:nvSpPr>
        <p:spPr>
          <a:xfrm rot="20221240">
            <a:off x="1430504" y="4589371"/>
            <a:ext cx="359056" cy="40567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29" name="橢圓 128">
            <a:extLst>
              <a:ext uri="{FF2B5EF4-FFF2-40B4-BE49-F238E27FC236}">
                <a16:creationId xmlns:a16="http://schemas.microsoft.com/office/drawing/2014/main" id="{945B6D7B-874C-1FE1-0DEB-6A0895C746C0}"/>
              </a:ext>
            </a:extLst>
          </p:cNvPr>
          <p:cNvSpPr/>
          <p:nvPr/>
        </p:nvSpPr>
        <p:spPr>
          <a:xfrm rot="20811593">
            <a:off x="2307633" y="3780151"/>
            <a:ext cx="460313" cy="419005"/>
          </a:xfrm>
          <a:prstGeom prst="ellipse">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32" name="橢圓 131">
            <a:extLst>
              <a:ext uri="{FF2B5EF4-FFF2-40B4-BE49-F238E27FC236}">
                <a16:creationId xmlns:a16="http://schemas.microsoft.com/office/drawing/2014/main" id="{EF66EA40-F995-F049-70D8-DDDFABCD2AFB}"/>
              </a:ext>
            </a:extLst>
          </p:cNvPr>
          <p:cNvSpPr/>
          <p:nvPr/>
        </p:nvSpPr>
        <p:spPr>
          <a:xfrm rot="20811593">
            <a:off x="2296619" y="4429949"/>
            <a:ext cx="460313" cy="419005"/>
          </a:xfrm>
          <a:prstGeom prst="ellipse">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nvGrpSpPr>
          <p:cNvPr id="138" name="群組 137">
            <a:extLst>
              <a:ext uri="{FF2B5EF4-FFF2-40B4-BE49-F238E27FC236}">
                <a16:creationId xmlns:a16="http://schemas.microsoft.com/office/drawing/2014/main" id="{8683E0F4-FC33-0C26-0D25-FE52527D6A25}"/>
              </a:ext>
            </a:extLst>
          </p:cNvPr>
          <p:cNvGrpSpPr/>
          <p:nvPr/>
        </p:nvGrpSpPr>
        <p:grpSpPr>
          <a:xfrm>
            <a:off x="7169988" y="3559513"/>
            <a:ext cx="4065160" cy="2531069"/>
            <a:chOff x="6365781" y="3559514"/>
            <a:chExt cx="3932296" cy="2662741"/>
          </a:xfrm>
        </p:grpSpPr>
        <p:pic>
          <p:nvPicPr>
            <p:cNvPr id="134" name="圖片 133">
              <a:extLst>
                <a:ext uri="{FF2B5EF4-FFF2-40B4-BE49-F238E27FC236}">
                  <a16:creationId xmlns:a16="http://schemas.microsoft.com/office/drawing/2014/main" id="{E6EF8C66-ACB0-1C5F-46F8-236CE9945191}"/>
                </a:ext>
              </a:extLst>
            </p:cNvPr>
            <p:cNvPicPr>
              <a:picLocks noChangeAspect="1"/>
            </p:cNvPicPr>
            <p:nvPr/>
          </p:nvPicPr>
          <p:blipFill>
            <a:blip r:embed="rId5"/>
            <a:stretch>
              <a:fillRect/>
            </a:stretch>
          </p:blipFill>
          <p:spPr>
            <a:xfrm>
              <a:off x="6365781" y="3559514"/>
              <a:ext cx="3821246" cy="2662741"/>
            </a:xfrm>
            <a:prstGeom prst="rect">
              <a:avLst/>
            </a:prstGeom>
          </p:spPr>
        </p:pic>
        <p:sp>
          <p:nvSpPr>
            <p:cNvPr id="135" name="矩形 134">
              <a:extLst>
                <a:ext uri="{FF2B5EF4-FFF2-40B4-BE49-F238E27FC236}">
                  <a16:creationId xmlns:a16="http://schemas.microsoft.com/office/drawing/2014/main" id="{FF42F75A-B6ED-1176-6574-80807D57C2EF}"/>
                </a:ext>
              </a:extLst>
            </p:cNvPr>
            <p:cNvSpPr/>
            <p:nvPr/>
          </p:nvSpPr>
          <p:spPr>
            <a:xfrm>
              <a:off x="8772525" y="3566760"/>
              <a:ext cx="1525552" cy="9001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spTree>
    <p:extLst>
      <p:ext uri="{BB962C8B-B14F-4D97-AF65-F5344CB8AC3E}">
        <p14:creationId xmlns:p14="http://schemas.microsoft.com/office/powerpoint/2010/main" val="164490068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A0BFCC30-E181-6DAC-D940-B222DCC394B7}"/>
              </a:ext>
            </a:extLst>
          </p:cNvPr>
          <p:cNvPicPr>
            <a:picLocks noChangeAspect="1"/>
          </p:cNvPicPr>
          <p:nvPr/>
        </p:nvPicPr>
        <p:blipFill>
          <a:blip r:embed="rId2"/>
          <a:stretch>
            <a:fillRect/>
          </a:stretch>
        </p:blipFill>
        <p:spPr>
          <a:xfrm>
            <a:off x="2009238" y="1709456"/>
            <a:ext cx="7697274" cy="4029637"/>
          </a:xfrm>
          <a:prstGeom prst="rect">
            <a:avLst/>
          </a:prstGeom>
        </p:spPr>
      </p:pic>
      <p:sp>
        <p:nvSpPr>
          <p:cNvPr id="7" name="標題 1">
            <a:extLst>
              <a:ext uri="{FF2B5EF4-FFF2-40B4-BE49-F238E27FC236}">
                <a16:creationId xmlns:a16="http://schemas.microsoft.com/office/drawing/2014/main" id="{FD9584F8-D46B-B960-8662-6CBA70BBD6C4}"/>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探討客群分析中的分類和分群問題</a:t>
            </a:r>
            <a:endParaRPr kumimoji="0" lang="en-US" altLang="zh-TW" sz="32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8" name="矩形 7">
            <a:extLst>
              <a:ext uri="{FF2B5EF4-FFF2-40B4-BE49-F238E27FC236}">
                <a16:creationId xmlns:a16="http://schemas.microsoft.com/office/drawing/2014/main" id="{02E6E57E-432A-5071-285A-8B06E215C70D}"/>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62006504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Decision Tree Introduction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1200329"/>
          </a:xfrm>
          <a:prstGeom prst="rect">
            <a:avLst/>
          </a:prstGeom>
          <a:noFill/>
        </p:spPr>
        <p:txBody>
          <a:bodyPr wrap="square">
            <a:spAutoFit/>
          </a:bodyPr>
          <a:lstStyle/>
          <a:p>
            <a:pPr algn="l"/>
            <a:r>
              <a:rPr lang="en-US" altLang="zh-TW" sz="1200" b="1" dirty="0" err="1">
                <a:solidFill>
                  <a:srgbClr val="443F3F"/>
                </a:solidFill>
                <a:latin typeface="Raleway" panose="020F0502020204030204" pitchFamily="2" charset="0"/>
              </a:rPr>
              <a:t>Kmeans</a:t>
            </a:r>
            <a:endParaRPr lang="en-US" altLang="zh-TW" sz="1200" b="1" dirty="0">
              <a:solidFill>
                <a:srgbClr val="443F3F"/>
              </a:solidFill>
              <a:effectLst/>
              <a:latin typeface="Raleway" panose="020F0502020204030204" pitchFamily="2" charset="0"/>
            </a:endParaRPr>
          </a:p>
          <a:p>
            <a:pPr algn="l"/>
            <a:r>
              <a:rPr lang="en-US" altLang="zh-TW" sz="1200" dirty="0">
                <a:solidFill>
                  <a:srgbClr val="249DCE"/>
                </a:solidFill>
                <a:latin typeface="微軟正黑體" panose="020B0604030504040204" pitchFamily="34" charset="-120"/>
                <a:ea typeface="微軟正黑體" panose="020B0604030504040204" pitchFamily="34" charset="-120"/>
                <a:hlinkClick r:id="rId2"/>
              </a:rPr>
              <a:t>https://medium.com/@jason8410271027/%E5%AD%B8%E7%BF%92%E7%AD%86%E8%A8%98-k-means%E7%90%86%E8%AB%96%E7%AF%87-40e0ae506e1b</a:t>
            </a:r>
            <a:endParaRPr lang="en-US" altLang="zh-TW" sz="1200" dirty="0">
              <a:solidFill>
                <a:srgbClr val="249DCE"/>
              </a:solidFill>
              <a:latin typeface="微軟正黑體" panose="020B0604030504040204" pitchFamily="34" charset="-120"/>
              <a:ea typeface="微軟正黑體" panose="020B0604030504040204" pitchFamily="34" charset="-120"/>
            </a:endParaRPr>
          </a:p>
          <a:p>
            <a:pPr algn="l"/>
            <a:endParaRPr lang="en-US" altLang="zh-TW" sz="1200" dirty="0">
              <a:solidFill>
                <a:srgbClr val="249DCE"/>
              </a:solidFill>
              <a:latin typeface="微軟正黑體" panose="020B0604030504040204" pitchFamily="34" charset="-120"/>
              <a:ea typeface="微軟正黑體" panose="020B0604030504040204" pitchFamily="34" charset="-120"/>
            </a:endParaRPr>
          </a:p>
          <a:p>
            <a:pPr algn="l"/>
            <a:r>
              <a:rPr lang="en-US" altLang="zh-TW" sz="1200" b="1" dirty="0">
                <a:solidFill>
                  <a:srgbClr val="443F3F"/>
                </a:solidFill>
                <a:effectLst/>
                <a:latin typeface="Raleway" panose="020F0502020204030204" pitchFamily="2" charset="0"/>
              </a:rPr>
              <a:t>Hierarchical Clustering </a:t>
            </a:r>
            <a:r>
              <a:rPr lang="zh-TW" altLang="en-US" sz="1200" b="1" dirty="0">
                <a:solidFill>
                  <a:srgbClr val="443F3F"/>
                </a:solidFill>
                <a:effectLst/>
                <a:latin typeface="Raleway" panose="020F0502020204030204" pitchFamily="2" charset="0"/>
              </a:rPr>
              <a:t>階層式分群 </a:t>
            </a:r>
            <a:r>
              <a:rPr lang="en-US" altLang="zh-TW" sz="1200" b="1" dirty="0">
                <a:solidFill>
                  <a:srgbClr val="443F3F"/>
                </a:solidFill>
                <a:effectLst/>
                <a:latin typeface="Raleway" panose="020F0502020204030204" pitchFamily="2" charset="0"/>
              </a:rPr>
              <a:t>| Clustering </a:t>
            </a:r>
            <a:r>
              <a:rPr lang="zh-TW" altLang="en-US" sz="1200" b="1" dirty="0">
                <a:solidFill>
                  <a:srgbClr val="443F3F"/>
                </a:solidFill>
                <a:effectLst/>
                <a:latin typeface="Raleway" panose="020F0502020204030204" pitchFamily="2" charset="0"/>
              </a:rPr>
              <a:t>資料分群 </a:t>
            </a:r>
            <a:r>
              <a:rPr lang="en-US" altLang="zh-TW" sz="1200" b="1" dirty="0">
                <a:solidFill>
                  <a:srgbClr val="443F3F"/>
                </a:solidFill>
                <a:effectLst/>
                <a:latin typeface="Raleway" panose="020F0502020204030204" pitchFamily="2" charset="0"/>
              </a:rPr>
              <a:t>| R </a:t>
            </a:r>
            <a:r>
              <a:rPr lang="zh-TW" altLang="en-US" sz="1200" b="1" dirty="0">
                <a:solidFill>
                  <a:srgbClr val="443F3F"/>
                </a:solidFill>
                <a:effectLst/>
                <a:latin typeface="Raleway" panose="020F0502020204030204" pitchFamily="2" charset="0"/>
              </a:rPr>
              <a:t>統計</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rPr>
              <a:t>https://jamleecute.web.app/hierarchical-clustering-%E9%9A%8E%E5%B1%A4%E5%BC%8F%E5%88%86%E7%BE%A4/</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14009949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圖片 45">
            <a:extLst>
              <a:ext uri="{FF2B5EF4-FFF2-40B4-BE49-F238E27FC236}">
                <a16:creationId xmlns:a16="http://schemas.microsoft.com/office/drawing/2014/main" id="{3E9C7F49-39E2-459E-A55F-168AB4184F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7453" y="3750905"/>
            <a:ext cx="5368856" cy="2239003"/>
          </a:xfrm>
          <a:prstGeom prst="rect">
            <a:avLst/>
          </a:prstGeom>
        </p:spPr>
      </p:pic>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86326"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Gradient Descent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梯度下降法</a:t>
            </a: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參數優化</a:t>
            </a:r>
          </a:p>
        </p:txBody>
      </p:sp>
      <p:pic>
        <p:nvPicPr>
          <p:cNvPr id="4" name="圖片 3">
            <a:extLst>
              <a:ext uri="{FF2B5EF4-FFF2-40B4-BE49-F238E27FC236}">
                <a16:creationId xmlns:a16="http://schemas.microsoft.com/office/drawing/2014/main" id="{9BA8195E-EB2B-4714-9347-38D824871DD9}"/>
              </a:ext>
            </a:extLst>
          </p:cNvPr>
          <p:cNvPicPr>
            <a:picLocks noChangeAspect="1"/>
          </p:cNvPicPr>
          <p:nvPr/>
        </p:nvPicPr>
        <p:blipFill>
          <a:blip r:embed="rId4"/>
          <a:stretch>
            <a:fillRect/>
          </a:stretch>
        </p:blipFill>
        <p:spPr>
          <a:xfrm>
            <a:off x="2089126" y="3672836"/>
            <a:ext cx="2210108" cy="333422"/>
          </a:xfrm>
          <a:prstGeom prst="rect">
            <a:avLst/>
          </a:prstGeom>
        </p:spPr>
      </p:pic>
      <p:sp>
        <p:nvSpPr>
          <p:cNvPr id="18" name="矩形 17">
            <a:extLst>
              <a:ext uri="{FF2B5EF4-FFF2-40B4-BE49-F238E27FC236}">
                <a16:creationId xmlns:a16="http://schemas.microsoft.com/office/drawing/2014/main" id="{969EAAE3-C7E9-464C-AB39-0730457E2B43}"/>
              </a:ext>
            </a:extLst>
          </p:cNvPr>
          <p:cNvSpPr/>
          <p:nvPr/>
        </p:nvSpPr>
        <p:spPr>
          <a:xfrm>
            <a:off x="382556" y="5018653"/>
            <a:ext cx="5262464" cy="98093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EAC413CD-BB6B-4199-9378-450F5B80694D}"/>
              </a:ext>
            </a:extLst>
          </p:cNvPr>
          <p:cNvSpPr txBox="1"/>
          <p:nvPr/>
        </p:nvSpPr>
        <p:spPr>
          <a:xfrm>
            <a:off x="1212981" y="5075117"/>
            <a:ext cx="438538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要算一個函數</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f(x)</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的梯度有一個前提，就是這個函數要是任意可微分函數，這也是深度學習為什麼都要找可微分函數出來當激活函數</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(activation function)</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20" name="圖片 19">
            <a:extLst>
              <a:ext uri="{FF2B5EF4-FFF2-40B4-BE49-F238E27FC236}">
                <a16:creationId xmlns:a16="http://schemas.microsoft.com/office/drawing/2014/main" id="{49AB0DCA-3138-48A7-BCBF-F24B5D1DA5A5}"/>
              </a:ext>
            </a:extLst>
          </p:cNvPr>
          <p:cNvPicPr>
            <a:picLocks noChangeAspect="1"/>
          </p:cNvPicPr>
          <p:nvPr/>
        </p:nvPicPr>
        <p:blipFill>
          <a:blip r:embed="rId5"/>
          <a:stretch>
            <a:fillRect/>
          </a:stretch>
        </p:blipFill>
        <p:spPr>
          <a:xfrm>
            <a:off x="539013" y="5090661"/>
            <a:ext cx="598012" cy="642694"/>
          </a:xfrm>
          <a:prstGeom prst="rect">
            <a:avLst/>
          </a:prstGeom>
        </p:spPr>
      </p:pic>
      <p:grpSp>
        <p:nvGrpSpPr>
          <p:cNvPr id="22" name="群組 21">
            <a:extLst>
              <a:ext uri="{FF2B5EF4-FFF2-40B4-BE49-F238E27FC236}">
                <a16:creationId xmlns:a16="http://schemas.microsoft.com/office/drawing/2014/main" id="{DD411B89-8710-48D9-BDEA-2DE48185B95D}"/>
              </a:ext>
            </a:extLst>
          </p:cNvPr>
          <p:cNvGrpSpPr/>
          <p:nvPr/>
        </p:nvGrpSpPr>
        <p:grpSpPr>
          <a:xfrm>
            <a:off x="8845420" y="2460562"/>
            <a:ext cx="3106105" cy="1142799"/>
            <a:chOff x="7781730" y="547787"/>
            <a:chExt cx="3106105" cy="1142799"/>
          </a:xfrm>
        </p:grpSpPr>
        <p:sp>
          <p:nvSpPr>
            <p:cNvPr id="16" name="矩形 15">
              <a:extLst>
                <a:ext uri="{FF2B5EF4-FFF2-40B4-BE49-F238E27FC236}">
                  <a16:creationId xmlns:a16="http://schemas.microsoft.com/office/drawing/2014/main" id="{3964DC10-BD94-49EC-8689-88598DDD623C}"/>
                </a:ext>
              </a:extLst>
            </p:cNvPr>
            <p:cNvSpPr/>
            <p:nvPr/>
          </p:nvSpPr>
          <p:spPr>
            <a:xfrm>
              <a:off x="7781730" y="597159"/>
              <a:ext cx="905070" cy="363893"/>
            </a:xfrm>
            <a:prstGeom prst="rect">
              <a:avLst/>
            </a:prstGeom>
            <a:solidFill>
              <a:srgbClr val="5FB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斜率為負</a:t>
              </a:r>
            </a:p>
          </p:txBody>
        </p:sp>
        <p:sp>
          <p:nvSpPr>
            <p:cNvPr id="25" name="矩形 24">
              <a:extLst>
                <a:ext uri="{FF2B5EF4-FFF2-40B4-BE49-F238E27FC236}">
                  <a16:creationId xmlns:a16="http://schemas.microsoft.com/office/drawing/2014/main" id="{8137AA7F-1C16-4EC0-9653-43FFDB961310}"/>
                </a:ext>
              </a:extLst>
            </p:cNvPr>
            <p:cNvSpPr/>
            <p:nvPr/>
          </p:nvSpPr>
          <p:spPr>
            <a:xfrm>
              <a:off x="7781730" y="1287624"/>
              <a:ext cx="905070" cy="3638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斜率為正</a:t>
              </a:r>
            </a:p>
          </p:txBody>
        </p:sp>
        <p:sp>
          <p:nvSpPr>
            <p:cNvPr id="17" name="矩形 16">
              <a:extLst>
                <a:ext uri="{FF2B5EF4-FFF2-40B4-BE49-F238E27FC236}">
                  <a16:creationId xmlns:a16="http://schemas.microsoft.com/office/drawing/2014/main" id="{F3F83B97-0435-4E3F-BBEB-92629B93C125}"/>
                </a:ext>
              </a:extLst>
            </p:cNvPr>
            <p:cNvSpPr/>
            <p:nvPr/>
          </p:nvSpPr>
          <p:spPr>
            <a:xfrm>
              <a:off x="8830862" y="547787"/>
              <a:ext cx="205697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函數右方的</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Loss</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比左方小， </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故參數值</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w</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要往右增加</a:t>
              </a:r>
            </a:p>
          </p:txBody>
        </p:sp>
        <p:sp>
          <p:nvSpPr>
            <p:cNvPr id="21" name="矩形 20">
              <a:extLst>
                <a:ext uri="{FF2B5EF4-FFF2-40B4-BE49-F238E27FC236}">
                  <a16:creationId xmlns:a16="http://schemas.microsoft.com/office/drawing/2014/main" id="{69376DAC-6950-4F50-9099-3682CC7F548A}"/>
                </a:ext>
              </a:extLst>
            </p:cNvPr>
            <p:cNvSpPr/>
            <p:nvPr/>
          </p:nvSpPr>
          <p:spPr>
            <a:xfrm>
              <a:off x="8828809" y="1228921"/>
              <a:ext cx="205697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函數左方的</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Loss</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比右方小， </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故參數值</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w</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要往左減少</a:t>
              </a:r>
            </a:p>
          </p:txBody>
        </p:sp>
      </p:grpSp>
      <p:sp>
        <p:nvSpPr>
          <p:cNvPr id="26" name="矩形 25">
            <a:extLst>
              <a:ext uri="{FF2B5EF4-FFF2-40B4-BE49-F238E27FC236}">
                <a16:creationId xmlns:a16="http://schemas.microsoft.com/office/drawing/2014/main" id="{85FDD0F7-3BD7-4D3D-B61B-D20B5D78B61C}"/>
              </a:ext>
            </a:extLst>
          </p:cNvPr>
          <p:cNvSpPr/>
          <p:nvPr/>
        </p:nvSpPr>
        <p:spPr>
          <a:xfrm>
            <a:off x="6690049" y="5495731"/>
            <a:ext cx="2603241" cy="5505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3" name="矩形 32">
            <a:extLst>
              <a:ext uri="{FF2B5EF4-FFF2-40B4-BE49-F238E27FC236}">
                <a16:creationId xmlns:a16="http://schemas.microsoft.com/office/drawing/2014/main" id="{F4063374-FA56-44B5-A52A-70E8FAD4AB4E}"/>
              </a:ext>
            </a:extLst>
          </p:cNvPr>
          <p:cNvSpPr/>
          <p:nvPr/>
        </p:nvSpPr>
        <p:spPr>
          <a:xfrm>
            <a:off x="6711821" y="5536164"/>
            <a:ext cx="711678" cy="286138"/>
          </a:xfrm>
          <a:prstGeom prst="rect">
            <a:avLst/>
          </a:prstGeom>
          <a:solidFill>
            <a:srgbClr val="5FB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斜率為負</a:t>
            </a:r>
          </a:p>
        </p:txBody>
      </p:sp>
      <p:sp>
        <p:nvSpPr>
          <p:cNvPr id="34" name="矩形 33">
            <a:extLst>
              <a:ext uri="{FF2B5EF4-FFF2-40B4-BE49-F238E27FC236}">
                <a16:creationId xmlns:a16="http://schemas.microsoft.com/office/drawing/2014/main" id="{0773B115-FAA5-4280-A828-5BFD23928B30}"/>
              </a:ext>
            </a:extLst>
          </p:cNvPr>
          <p:cNvSpPr/>
          <p:nvPr/>
        </p:nvSpPr>
        <p:spPr>
          <a:xfrm>
            <a:off x="6711821" y="5881396"/>
            <a:ext cx="711678" cy="2861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斜率為正</a:t>
            </a:r>
          </a:p>
        </p:txBody>
      </p:sp>
      <p:sp>
        <p:nvSpPr>
          <p:cNvPr id="37" name="矩形 36">
            <a:extLst>
              <a:ext uri="{FF2B5EF4-FFF2-40B4-BE49-F238E27FC236}">
                <a16:creationId xmlns:a16="http://schemas.microsoft.com/office/drawing/2014/main" id="{6A67E243-0D44-4858-8947-F2276BA66AED}"/>
              </a:ext>
            </a:extLst>
          </p:cNvPr>
          <p:cNvSpPr/>
          <p:nvPr/>
        </p:nvSpPr>
        <p:spPr>
          <a:xfrm>
            <a:off x="8111413" y="5536164"/>
            <a:ext cx="711678" cy="286138"/>
          </a:xfrm>
          <a:prstGeom prst="rect">
            <a:avLst/>
          </a:prstGeom>
          <a:solidFill>
            <a:srgbClr val="5FB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增加 </a:t>
            </a:r>
            <a:r>
              <a:rPr kumimoji="0" lang="en-US" altLang="zh-TW"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W</a:t>
            </a:r>
            <a:endPar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38" name="矩形 37">
            <a:extLst>
              <a:ext uri="{FF2B5EF4-FFF2-40B4-BE49-F238E27FC236}">
                <a16:creationId xmlns:a16="http://schemas.microsoft.com/office/drawing/2014/main" id="{8895798A-35A0-46F1-939D-AD4D9825A75E}"/>
              </a:ext>
            </a:extLst>
          </p:cNvPr>
          <p:cNvSpPr/>
          <p:nvPr/>
        </p:nvSpPr>
        <p:spPr>
          <a:xfrm>
            <a:off x="8111413" y="5881396"/>
            <a:ext cx="711678" cy="2861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減少 </a:t>
            </a:r>
            <a:r>
              <a:rPr kumimoji="0" lang="en-US" altLang="zh-TW"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W</a:t>
            </a:r>
            <a:endPar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28" name="直線單箭頭接點 27">
            <a:extLst>
              <a:ext uri="{FF2B5EF4-FFF2-40B4-BE49-F238E27FC236}">
                <a16:creationId xmlns:a16="http://schemas.microsoft.com/office/drawing/2014/main" id="{2CF65738-0241-4B70-8940-3A78506883D9}"/>
              </a:ext>
            </a:extLst>
          </p:cNvPr>
          <p:cNvCxnSpPr>
            <a:cxnSpLocks/>
            <a:stCxn id="33" idx="3"/>
            <a:endCxn id="37" idx="1"/>
          </p:cNvCxnSpPr>
          <p:nvPr/>
        </p:nvCxnSpPr>
        <p:spPr>
          <a:xfrm>
            <a:off x="7423499" y="5679233"/>
            <a:ext cx="687914" cy="0"/>
          </a:xfrm>
          <a:prstGeom prst="straightConnector1">
            <a:avLst/>
          </a:prstGeom>
          <a:ln w="38100">
            <a:solidFill>
              <a:schemeClr val="accent6">
                <a:lumMod val="10000"/>
              </a:schemeClr>
            </a:solidFill>
            <a:tailEnd type="triangle"/>
          </a:ln>
        </p:spPr>
        <p:style>
          <a:lnRef idx="1">
            <a:schemeClr val="dk1"/>
          </a:lnRef>
          <a:fillRef idx="0">
            <a:schemeClr val="dk1"/>
          </a:fillRef>
          <a:effectRef idx="0">
            <a:schemeClr val="dk1"/>
          </a:effectRef>
          <a:fontRef idx="minor">
            <a:schemeClr val="tx1"/>
          </a:fontRef>
        </p:style>
      </p:cxnSp>
      <p:cxnSp>
        <p:nvCxnSpPr>
          <p:cNvPr id="43" name="直線單箭頭接點 42">
            <a:extLst>
              <a:ext uri="{FF2B5EF4-FFF2-40B4-BE49-F238E27FC236}">
                <a16:creationId xmlns:a16="http://schemas.microsoft.com/office/drawing/2014/main" id="{1F225526-A87A-415A-8784-17027A1AA551}"/>
              </a:ext>
            </a:extLst>
          </p:cNvPr>
          <p:cNvCxnSpPr>
            <a:cxnSpLocks/>
            <a:stCxn id="34" idx="3"/>
            <a:endCxn id="38" idx="1"/>
          </p:cNvCxnSpPr>
          <p:nvPr/>
        </p:nvCxnSpPr>
        <p:spPr>
          <a:xfrm>
            <a:off x="7423499" y="6024465"/>
            <a:ext cx="687914" cy="0"/>
          </a:xfrm>
          <a:prstGeom prst="straightConnector1">
            <a:avLst/>
          </a:prstGeom>
          <a:ln w="38100">
            <a:solidFill>
              <a:schemeClr val="accent6">
                <a:lumMod val="10000"/>
              </a:schemeClr>
            </a:solidFill>
            <a:tailEnd type="triangle"/>
          </a:ln>
        </p:spPr>
        <p:style>
          <a:lnRef idx="1">
            <a:schemeClr val="dk1"/>
          </a:lnRef>
          <a:fillRef idx="0">
            <a:schemeClr val="dk1"/>
          </a:fillRef>
          <a:effectRef idx="0">
            <a:schemeClr val="dk1"/>
          </a:effectRef>
          <a:fontRef idx="minor">
            <a:schemeClr val="tx1"/>
          </a:fontRef>
        </p:style>
      </p:cxnSp>
      <p:pic>
        <p:nvPicPr>
          <p:cNvPr id="44" name="圖片 43">
            <a:extLst>
              <a:ext uri="{FF2B5EF4-FFF2-40B4-BE49-F238E27FC236}">
                <a16:creationId xmlns:a16="http://schemas.microsoft.com/office/drawing/2014/main" id="{EA958204-A220-48E5-B1EC-16A78FDF3B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69232" y="4176711"/>
            <a:ext cx="2788072" cy="609891"/>
          </a:xfrm>
          <a:prstGeom prst="rect">
            <a:avLst/>
          </a:prstGeom>
        </p:spPr>
      </p:pic>
      <p:pic>
        <p:nvPicPr>
          <p:cNvPr id="47" name="圖片 46">
            <a:extLst>
              <a:ext uri="{FF2B5EF4-FFF2-40B4-BE49-F238E27FC236}">
                <a16:creationId xmlns:a16="http://schemas.microsoft.com/office/drawing/2014/main" id="{FFB80D62-8779-4A4A-94AB-86C710A5BBD2}"/>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saturation sat="200000"/>
                    </a14:imgEffect>
                  </a14:imgLayer>
                </a14:imgProps>
              </a:ext>
            </a:extLst>
          </a:blip>
          <a:stretch>
            <a:fillRect/>
          </a:stretch>
        </p:blipFill>
        <p:spPr>
          <a:xfrm>
            <a:off x="6169928" y="4049487"/>
            <a:ext cx="401523" cy="416124"/>
          </a:xfrm>
          <a:prstGeom prst="rect">
            <a:avLst/>
          </a:prstGeom>
        </p:spPr>
      </p:pic>
      <p:pic>
        <p:nvPicPr>
          <p:cNvPr id="48" name="圖片 47">
            <a:extLst>
              <a:ext uri="{FF2B5EF4-FFF2-40B4-BE49-F238E27FC236}">
                <a16:creationId xmlns:a16="http://schemas.microsoft.com/office/drawing/2014/main" id="{483EC38D-D7E4-4684-BE61-0D60F6B0D1C1}"/>
              </a:ext>
            </a:extLst>
          </p:cNvPr>
          <p:cNvPicPr>
            <a:picLocks noChangeAspect="1"/>
          </p:cNvPicPr>
          <p:nvPr/>
        </p:nvPicPr>
        <p:blipFill>
          <a:blip r:embed="rId9"/>
          <a:stretch>
            <a:fillRect/>
          </a:stretch>
        </p:blipFill>
        <p:spPr>
          <a:xfrm>
            <a:off x="11123047" y="5503202"/>
            <a:ext cx="209579" cy="181000"/>
          </a:xfrm>
          <a:prstGeom prst="rect">
            <a:avLst/>
          </a:prstGeom>
        </p:spPr>
      </p:pic>
      <p:grpSp>
        <p:nvGrpSpPr>
          <p:cNvPr id="49" name="群組 48">
            <a:extLst>
              <a:ext uri="{FF2B5EF4-FFF2-40B4-BE49-F238E27FC236}">
                <a16:creationId xmlns:a16="http://schemas.microsoft.com/office/drawing/2014/main" id="{0E9220B8-18D3-43F4-B2F0-442ED373DDFB}"/>
              </a:ext>
            </a:extLst>
          </p:cNvPr>
          <p:cNvGrpSpPr/>
          <p:nvPr/>
        </p:nvGrpSpPr>
        <p:grpSpPr>
          <a:xfrm>
            <a:off x="390523" y="1340768"/>
            <a:ext cx="10740897" cy="2246769"/>
            <a:chOff x="390523" y="1340768"/>
            <a:chExt cx="10740897" cy="2246769"/>
          </a:xfrm>
        </p:grpSpPr>
        <p:sp>
          <p:nvSpPr>
            <p:cNvPr id="42" name="文字方塊 41">
              <a:extLst>
                <a:ext uri="{FF2B5EF4-FFF2-40B4-BE49-F238E27FC236}">
                  <a16:creationId xmlns:a16="http://schemas.microsoft.com/office/drawing/2014/main" id="{6E053F3A-A017-4BDD-96B6-5D57A89CAF90}"/>
                </a:ext>
              </a:extLst>
            </p:cNvPr>
            <p:cNvSpPr txBox="1"/>
            <p:nvPr/>
          </p:nvSpPr>
          <p:spPr>
            <a:xfrm>
              <a:off x="390523" y="1340768"/>
              <a:ext cx="10740897" cy="2246769"/>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梯度下降流程</a:t>
              </a:r>
              <a:endPar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目的</a:t>
              </a:r>
              <a:r>
                <a:rPr kumimoji="0" lang="en-US" altLang="zh-TW" sz="18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a:t>
              </a:r>
              <a:r>
                <a:rPr kumimoji="0" lang="zh-TW" altLang="en-US" sz="18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 設法找到使 </a:t>
              </a:r>
              <a:r>
                <a:rPr kumimoji="0" lang="en-US" altLang="zh-TW" sz="18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loss </a:t>
              </a:r>
              <a:r>
                <a:rPr kumimoji="0" lang="zh-TW" altLang="en-US" sz="18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最小的權重 </a:t>
              </a:r>
              <a:r>
                <a:rPr kumimoji="0" lang="en-US" altLang="zh-TW" sz="18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W</a:t>
              </a:r>
              <a:endParaRPr kumimoji="0" lang="zh-TW" altLang="en-US" sz="18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為簡化說明，在此先僅針對損失函數 </a:t>
              </a: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L </a:t>
              </a:r>
              <a:r>
                <a:rPr kumimoji="0" lang="zh-TW" altLang="en-US"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中的一個待 訓練參數 </a:t>
              </a: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w </a:t>
              </a:r>
              <a:r>
                <a:rPr kumimoji="0" lang="zh-TW" altLang="en-US"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做處理：</a:t>
              </a:r>
              <a:endPar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對數學模型中的待訓練參數隨機產生起始值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(Initial Value)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計算損失函數</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對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的微分，以找出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在損失函數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的斜率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利用損失函數</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對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的微分，並設定學習效率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en-US" altLang="zh-TW" sz="1400" b="0"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lr</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，計算參數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 </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的調整項 </a:t>
              </a:r>
              <a:r>
                <a:rPr kumimoji="0" lang="en-US" altLang="zh-TW" sz="1400" b="0" i="0" u="none" strike="noStrike" kern="1200" cap="none" spc="0" normalizeH="0" baseline="0" noProof="0" dirty="0" err="1">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Δw</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，進行參數</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的更新</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重複</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1-3</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直到</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不再變化，即完成收斂 </a:t>
              </a:r>
              <a:endParaRPr kumimoji="0" lang="zh-TW" altLang="en-US"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3" name="圖片 22">
              <a:extLst>
                <a:ext uri="{FF2B5EF4-FFF2-40B4-BE49-F238E27FC236}">
                  <a16:creationId xmlns:a16="http://schemas.microsoft.com/office/drawing/2014/main" id="{3E587689-DF09-4A39-BF86-C14CAEF9B70F}"/>
                </a:ext>
              </a:extLst>
            </p:cNvPr>
            <p:cNvPicPr>
              <a:picLocks noChangeAspect="1"/>
            </p:cNvPicPr>
            <p:nvPr/>
          </p:nvPicPr>
          <p:blipFill>
            <a:blip r:embed="rId10"/>
            <a:stretch>
              <a:fillRect/>
            </a:stretch>
          </p:blipFill>
          <p:spPr>
            <a:xfrm>
              <a:off x="5369648" y="2693481"/>
              <a:ext cx="238051" cy="165915"/>
            </a:xfrm>
            <a:prstGeom prst="rect">
              <a:avLst/>
            </a:prstGeom>
          </p:spPr>
        </p:pic>
        <p:pic>
          <p:nvPicPr>
            <p:cNvPr id="52" name="圖片 51">
              <a:extLst>
                <a:ext uri="{FF2B5EF4-FFF2-40B4-BE49-F238E27FC236}">
                  <a16:creationId xmlns:a16="http://schemas.microsoft.com/office/drawing/2014/main" id="{401E320F-94DD-463B-91CE-0DAF9E860B8F}"/>
                </a:ext>
              </a:extLst>
            </p:cNvPr>
            <p:cNvPicPr>
              <a:picLocks noChangeAspect="1"/>
            </p:cNvPicPr>
            <p:nvPr/>
          </p:nvPicPr>
          <p:blipFill>
            <a:blip r:embed="rId10"/>
            <a:stretch>
              <a:fillRect/>
            </a:stretch>
          </p:blipFill>
          <p:spPr>
            <a:xfrm>
              <a:off x="3970057" y="2917416"/>
              <a:ext cx="238051" cy="165915"/>
            </a:xfrm>
            <a:prstGeom prst="rect">
              <a:avLst/>
            </a:prstGeom>
          </p:spPr>
        </p:pic>
      </p:grpSp>
      <p:sp>
        <p:nvSpPr>
          <p:cNvPr id="29" name="矩形: 圓角 28">
            <a:extLst>
              <a:ext uri="{FF2B5EF4-FFF2-40B4-BE49-F238E27FC236}">
                <a16:creationId xmlns:a16="http://schemas.microsoft.com/office/drawing/2014/main" id="{09011EB9-DDBD-4E94-B2BA-022E55C63858}"/>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機器學習數學</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316452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86326"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Gradient Descent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可能面對的問題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極值</a:t>
            </a: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極值種類</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2" name="文字方塊 41">
            <a:extLst>
              <a:ext uri="{FF2B5EF4-FFF2-40B4-BE49-F238E27FC236}">
                <a16:creationId xmlns:a16="http://schemas.microsoft.com/office/drawing/2014/main" id="{6E053F3A-A017-4BDD-96B6-5D57A89CAF90}"/>
              </a:ext>
            </a:extLst>
          </p:cNvPr>
          <p:cNvSpPr txBox="1"/>
          <p:nvPr/>
        </p:nvSpPr>
        <p:spPr>
          <a:xfrm>
            <a:off x="390523" y="1340768"/>
            <a:ext cx="10740897" cy="1061829"/>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問題</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參數的微分 ∂</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L/∂w ≈ 0</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，就是找到極值了嗎？</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η</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的挑選需慎重</a:t>
            </a:r>
            <a:endParaRPr kumimoji="0" lang="zh-TW" altLang="en-US"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18" name="矩形 17">
            <a:extLst>
              <a:ext uri="{FF2B5EF4-FFF2-40B4-BE49-F238E27FC236}">
                <a16:creationId xmlns:a16="http://schemas.microsoft.com/office/drawing/2014/main" id="{969EAAE3-C7E9-464C-AB39-0730457E2B43}"/>
              </a:ext>
            </a:extLst>
          </p:cNvPr>
          <p:cNvSpPr/>
          <p:nvPr/>
        </p:nvSpPr>
        <p:spPr>
          <a:xfrm>
            <a:off x="6680719" y="4850702"/>
            <a:ext cx="5262464" cy="1232858"/>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EAC413CD-BB6B-4199-9378-450F5B80694D}"/>
              </a:ext>
            </a:extLst>
          </p:cNvPr>
          <p:cNvSpPr txBox="1"/>
          <p:nvPr/>
        </p:nvSpPr>
        <p:spPr>
          <a:xfrm>
            <a:off x="7511144" y="4907166"/>
            <a:ext cx="4385386"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有眾多維度 </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(higher dimension) </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時，遇到</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Local Minima</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的機會相對 稀少因此，當</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Gradient Descent ≈ 0 </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且訓練結果不佳時，通常 會稱遇到了</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Critical point(</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臨界點</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，而非</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local minima</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或 </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saddle point</a:t>
            </a:r>
          </a:p>
        </p:txBody>
      </p:sp>
      <p:pic>
        <p:nvPicPr>
          <p:cNvPr id="20" name="圖片 19">
            <a:extLst>
              <a:ext uri="{FF2B5EF4-FFF2-40B4-BE49-F238E27FC236}">
                <a16:creationId xmlns:a16="http://schemas.microsoft.com/office/drawing/2014/main" id="{49AB0DCA-3138-48A7-BCBF-F24B5D1DA5A5}"/>
              </a:ext>
            </a:extLst>
          </p:cNvPr>
          <p:cNvPicPr>
            <a:picLocks noChangeAspect="1"/>
          </p:cNvPicPr>
          <p:nvPr/>
        </p:nvPicPr>
        <p:blipFill>
          <a:blip r:embed="rId3"/>
          <a:stretch>
            <a:fillRect/>
          </a:stretch>
        </p:blipFill>
        <p:spPr>
          <a:xfrm>
            <a:off x="6837176" y="5090661"/>
            <a:ext cx="598012" cy="642694"/>
          </a:xfrm>
          <a:prstGeom prst="rect">
            <a:avLst/>
          </a:prstGeom>
        </p:spPr>
      </p:pic>
      <p:pic>
        <p:nvPicPr>
          <p:cNvPr id="2" name="圖片 1">
            <a:extLst>
              <a:ext uri="{FF2B5EF4-FFF2-40B4-BE49-F238E27FC236}">
                <a16:creationId xmlns:a16="http://schemas.microsoft.com/office/drawing/2014/main" id="{3344E88D-4309-483B-8582-EBC836393E9C}"/>
              </a:ext>
            </a:extLst>
          </p:cNvPr>
          <p:cNvPicPr>
            <a:picLocks noChangeAspect="1"/>
          </p:cNvPicPr>
          <p:nvPr/>
        </p:nvPicPr>
        <p:blipFill>
          <a:blip r:embed="rId4"/>
          <a:stretch>
            <a:fillRect/>
          </a:stretch>
        </p:blipFill>
        <p:spPr>
          <a:xfrm>
            <a:off x="465869" y="3399381"/>
            <a:ext cx="5972253" cy="2258061"/>
          </a:xfrm>
          <a:prstGeom prst="rect">
            <a:avLst/>
          </a:prstGeom>
        </p:spPr>
      </p:pic>
      <p:sp>
        <p:nvSpPr>
          <p:cNvPr id="21" name="矩形 20">
            <a:extLst>
              <a:ext uri="{FF2B5EF4-FFF2-40B4-BE49-F238E27FC236}">
                <a16:creationId xmlns:a16="http://schemas.microsoft.com/office/drawing/2014/main" id="{36BF1FF2-D61D-4484-BCD6-1DD6774C9130}"/>
              </a:ext>
            </a:extLst>
          </p:cNvPr>
          <p:cNvSpPr/>
          <p:nvPr/>
        </p:nvSpPr>
        <p:spPr>
          <a:xfrm>
            <a:off x="4534677" y="5728997"/>
            <a:ext cx="783772" cy="33590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Local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Optimal</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22" name="矩形 21">
            <a:extLst>
              <a:ext uri="{FF2B5EF4-FFF2-40B4-BE49-F238E27FC236}">
                <a16:creationId xmlns:a16="http://schemas.microsoft.com/office/drawing/2014/main" id="{185B4518-39A4-4ADA-97DD-7D99602EB79E}"/>
              </a:ext>
            </a:extLst>
          </p:cNvPr>
          <p:cNvSpPr/>
          <p:nvPr/>
        </p:nvSpPr>
        <p:spPr>
          <a:xfrm>
            <a:off x="5393093" y="5728997"/>
            <a:ext cx="783772" cy="335902"/>
          </a:xfrm>
          <a:prstGeom prst="rect">
            <a:avLst/>
          </a:prstGeom>
          <a:solidFill>
            <a:srgbClr val="5FB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Global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Optimal</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grpSp>
        <p:nvGrpSpPr>
          <p:cNvPr id="9" name="群組 8">
            <a:extLst>
              <a:ext uri="{FF2B5EF4-FFF2-40B4-BE49-F238E27FC236}">
                <a16:creationId xmlns:a16="http://schemas.microsoft.com/office/drawing/2014/main" id="{6BEA3778-B01C-4E5C-92A8-060721103025}"/>
              </a:ext>
            </a:extLst>
          </p:cNvPr>
          <p:cNvGrpSpPr/>
          <p:nvPr/>
        </p:nvGrpSpPr>
        <p:grpSpPr>
          <a:xfrm>
            <a:off x="7483152" y="1286771"/>
            <a:ext cx="4105469" cy="3275900"/>
            <a:chOff x="7511143" y="2723685"/>
            <a:chExt cx="4105469" cy="3275900"/>
          </a:xfrm>
        </p:grpSpPr>
        <p:pic>
          <p:nvPicPr>
            <p:cNvPr id="5" name="圖片 4">
              <a:extLst>
                <a:ext uri="{FF2B5EF4-FFF2-40B4-BE49-F238E27FC236}">
                  <a16:creationId xmlns:a16="http://schemas.microsoft.com/office/drawing/2014/main" id="{E9054AEB-71EB-4C66-A6FB-BA287459E452}"/>
                </a:ext>
              </a:extLst>
            </p:cNvPr>
            <p:cNvPicPr>
              <a:picLocks noChangeAspect="1"/>
            </p:cNvPicPr>
            <p:nvPr/>
          </p:nvPicPr>
          <p:blipFill>
            <a:blip r:embed="rId5"/>
            <a:stretch>
              <a:fillRect/>
            </a:stretch>
          </p:blipFill>
          <p:spPr>
            <a:xfrm>
              <a:off x="7511143" y="2723685"/>
              <a:ext cx="4105469" cy="3058574"/>
            </a:xfrm>
            <a:prstGeom prst="rect">
              <a:avLst/>
            </a:prstGeom>
          </p:spPr>
        </p:pic>
        <p:sp>
          <p:nvSpPr>
            <p:cNvPr id="24" name="矩形 23">
              <a:extLst>
                <a:ext uri="{FF2B5EF4-FFF2-40B4-BE49-F238E27FC236}">
                  <a16:creationId xmlns:a16="http://schemas.microsoft.com/office/drawing/2014/main" id="{C1ED7CB5-36D8-498A-89A7-AEB1CA301AE5}"/>
                </a:ext>
              </a:extLst>
            </p:cNvPr>
            <p:cNvSpPr/>
            <p:nvPr/>
          </p:nvSpPr>
          <p:spPr>
            <a:xfrm>
              <a:off x="10384971" y="5663683"/>
              <a:ext cx="783772" cy="335902"/>
            </a:xfrm>
            <a:prstGeom prst="rect">
              <a:avLst/>
            </a:prstGeom>
            <a:solidFill>
              <a:srgbClr val="5FB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Global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Optimal</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26" name="矩形 25">
              <a:extLst>
                <a:ext uri="{FF2B5EF4-FFF2-40B4-BE49-F238E27FC236}">
                  <a16:creationId xmlns:a16="http://schemas.microsoft.com/office/drawing/2014/main" id="{4BFDBCB7-078D-4125-9AFC-711D1A3C37D3}"/>
                </a:ext>
              </a:extLst>
            </p:cNvPr>
            <p:cNvSpPr/>
            <p:nvPr/>
          </p:nvSpPr>
          <p:spPr>
            <a:xfrm>
              <a:off x="7987004" y="5477070"/>
              <a:ext cx="783772" cy="33590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Local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Optimal</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6" name="橢圓 5">
              <a:extLst>
                <a:ext uri="{FF2B5EF4-FFF2-40B4-BE49-F238E27FC236}">
                  <a16:creationId xmlns:a16="http://schemas.microsoft.com/office/drawing/2014/main" id="{3DBCBA33-A94E-4D35-9B6F-F763CF3DCB3D}"/>
                </a:ext>
              </a:extLst>
            </p:cNvPr>
            <p:cNvSpPr/>
            <p:nvPr/>
          </p:nvSpPr>
          <p:spPr>
            <a:xfrm>
              <a:off x="9909110" y="4805265"/>
              <a:ext cx="149290" cy="14929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7" name="橢圓 26">
              <a:extLst>
                <a:ext uri="{FF2B5EF4-FFF2-40B4-BE49-F238E27FC236}">
                  <a16:creationId xmlns:a16="http://schemas.microsoft.com/office/drawing/2014/main" id="{84C70AAA-FF89-42AD-9458-0A107C88C4B7}"/>
                </a:ext>
              </a:extLst>
            </p:cNvPr>
            <p:cNvSpPr/>
            <p:nvPr/>
          </p:nvSpPr>
          <p:spPr>
            <a:xfrm>
              <a:off x="9004041" y="3331028"/>
              <a:ext cx="149290" cy="1492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文字方塊 27">
              <a:extLst>
                <a:ext uri="{FF2B5EF4-FFF2-40B4-BE49-F238E27FC236}">
                  <a16:creationId xmlns:a16="http://schemas.microsoft.com/office/drawing/2014/main" id="{24AC7E34-8DF3-4846-8E5B-567E7E495C36}"/>
                </a:ext>
              </a:extLst>
            </p:cNvPr>
            <p:cNvSpPr txBox="1"/>
            <p:nvPr/>
          </p:nvSpPr>
          <p:spPr>
            <a:xfrm>
              <a:off x="8723259" y="3029856"/>
              <a:ext cx="72327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起始點</a:t>
              </a:r>
            </a:p>
          </p:txBody>
        </p:sp>
        <p:sp>
          <p:nvSpPr>
            <p:cNvPr id="29" name="文字方塊 28">
              <a:extLst>
                <a:ext uri="{FF2B5EF4-FFF2-40B4-BE49-F238E27FC236}">
                  <a16:creationId xmlns:a16="http://schemas.microsoft.com/office/drawing/2014/main" id="{03FB533B-FCB3-44B5-9FFD-DB3349D5AE90}"/>
                </a:ext>
              </a:extLst>
            </p:cNvPr>
            <p:cNvSpPr txBox="1"/>
            <p:nvPr/>
          </p:nvSpPr>
          <p:spPr>
            <a:xfrm>
              <a:off x="10076198" y="4718698"/>
              <a:ext cx="54373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終點</a:t>
              </a:r>
            </a:p>
          </p:txBody>
        </p:sp>
      </p:grpSp>
      <p:grpSp>
        <p:nvGrpSpPr>
          <p:cNvPr id="12" name="群組 11">
            <a:extLst>
              <a:ext uri="{FF2B5EF4-FFF2-40B4-BE49-F238E27FC236}">
                <a16:creationId xmlns:a16="http://schemas.microsoft.com/office/drawing/2014/main" id="{30D0ED11-E44B-4FA6-8AA1-D9FDBEE0D87D}"/>
              </a:ext>
            </a:extLst>
          </p:cNvPr>
          <p:cNvGrpSpPr/>
          <p:nvPr/>
        </p:nvGrpSpPr>
        <p:grpSpPr>
          <a:xfrm>
            <a:off x="84870" y="3430209"/>
            <a:ext cx="6560921" cy="2700913"/>
            <a:chOff x="-113320" y="2911150"/>
            <a:chExt cx="6560921" cy="2700913"/>
          </a:xfrm>
        </p:grpSpPr>
        <p:grpSp>
          <p:nvGrpSpPr>
            <p:cNvPr id="31" name="群組 30">
              <a:extLst>
                <a:ext uri="{FF2B5EF4-FFF2-40B4-BE49-F238E27FC236}">
                  <a16:creationId xmlns:a16="http://schemas.microsoft.com/office/drawing/2014/main" id="{3A36BBC2-AD6E-47E1-B407-4781EF9B61FD}"/>
                </a:ext>
              </a:extLst>
            </p:cNvPr>
            <p:cNvGrpSpPr/>
            <p:nvPr/>
          </p:nvGrpSpPr>
          <p:grpSpPr>
            <a:xfrm>
              <a:off x="-113320" y="2911150"/>
              <a:ext cx="6560921" cy="2700913"/>
              <a:chOff x="1827447" y="1894113"/>
              <a:chExt cx="5926291" cy="2439657"/>
            </a:xfrm>
          </p:grpSpPr>
          <p:pic>
            <p:nvPicPr>
              <p:cNvPr id="32" name="Picture 2" descr="最佳化理論(Optimization Theory) - jimmy-wang - Medium">
                <a:extLst>
                  <a:ext uri="{FF2B5EF4-FFF2-40B4-BE49-F238E27FC236}">
                    <a16:creationId xmlns:a16="http://schemas.microsoft.com/office/drawing/2014/main" id="{48E8EAEC-1169-4721-8322-43E36F00ED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7447" y="1894113"/>
                <a:ext cx="5926291" cy="2439657"/>
              </a:xfrm>
              <a:prstGeom prst="rect">
                <a:avLst/>
              </a:prstGeom>
              <a:noFill/>
              <a:extLst>
                <a:ext uri="{909E8E84-426E-40DD-AFC4-6F175D3DCCD1}">
                  <a14:hiddenFill xmlns:a14="http://schemas.microsoft.com/office/drawing/2010/main">
                    <a:solidFill>
                      <a:srgbClr val="FFFFFF"/>
                    </a:solidFill>
                  </a14:hiddenFill>
                </a:ext>
              </a:extLst>
            </p:spPr>
          </p:pic>
          <p:sp>
            <p:nvSpPr>
              <p:cNvPr id="33" name="矩形 32">
                <a:extLst>
                  <a:ext uri="{FF2B5EF4-FFF2-40B4-BE49-F238E27FC236}">
                    <a16:creationId xmlns:a16="http://schemas.microsoft.com/office/drawing/2014/main" id="{DEDF34A6-22C4-4933-B227-5EBF6047B1A5}"/>
                  </a:ext>
                </a:extLst>
              </p:cNvPr>
              <p:cNvSpPr/>
              <p:nvPr/>
            </p:nvSpPr>
            <p:spPr>
              <a:xfrm>
                <a:off x="4889241" y="2397967"/>
                <a:ext cx="345232" cy="18474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10" name="箭號: 向右 9">
              <a:extLst>
                <a:ext uri="{FF2B5EF4-FFF2-40B4-BE49-F238E27FC236}">
                  <a16:creationId xmlns:a16="http://schemas.microsoft.com/office/drawing/2014/main" id="{38CBAB01-3942-4A67-A3A0-2A999EC3949F}"/>
                </a:ext>
              </a:extLst>
            </p:cNvPr>
            <p:cNvSpPr/>
            <p:nvPr/>
          </p:nvSpPr>
          <p:spPr>
            <a:xfrm>
              <a:off x="3284375" y="3900196"/>
              <a:ext cx="410546" cy="74644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25" name="矩形: 圓角 24">
            <a:extLst>
              <a:ext uri="{FF2B5EF4-FFF2-40B4-BE49-F238E27FC236}">
                <a16:creationId xmlns:a16="http://schemas.microsoft.com/office/drawing/2014/main" id="{78B75B7B-6CF9-43A3-B670-D4E1F2D35DB3}"/>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機器學習數學</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643313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86326"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Gradient Descent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可能面對的問題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學習率</a:t>
            </a: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學習率</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2" name="文字方塊 41">
            <a:extLst>
              <a:ext uri="{FF2B5EF4-FFF2-40B4-BE49-F238E27FC236}">
                <a16:creationId xmlns:a16="http://schemas.microsoft.com/office/drawing/2014/main" id="{6E053F3A-A017-4BDD-96B6-5D57A89CAF90}"/>
              </a:ext>
            </a:extLst>
          </p:cNvPr>
          <p:cNvSpPr txBox="1"/>
          <p:nvPr/>
        </p:nvSpPr>
        <p:spPr>
          <a:xfrm>
            <a:off x="390523" y="1340768"/>
            <a:ext cx="10740897" cy="874470"/>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highlight>
                  <a:srgbClr val="FFFFFF"/>
                </a:highlight>
                <a:uLnTx/>
                <a:uFillTx/>
                <a:latin typeface="Microsoft JhengHei UI" panose="020B0604030504040204" pitchFamily="34" charset="-120"/>
                <a:ea typeface="Microsoft JhengHei UI" panose="020B0604030504040204" pitchFamily="34" charset="-120"/>
                <a:cs typeface="+mn-cs"/>
              </a:rPr>
              <a:t>注意</a:t>
            </a:r>
            <a:endParaRPr kumimoji="0" lang="en-US" altLang="zh-TW" sz="1800" b="1" i="0" u="none" strike="noStrike" kern="1200" cap="none" spc="0" normalizeH="0" baseline="0" noProof="0" dirty="0">
              <a:ln>
                <a:noFill/>
              </a:ln>
              <a:solidFill>
                <a:srgbClr val="249DCE">
                  <a:lumMod val="75000"/>
                </a:srgbClr>
              </a:solidFill>
              <a:effectLst/>
              <a:highlight>
                <a:srgbClr val="FFFFFF"/>
              </a:highligh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η</a:t>
            </a:r>
            <a:r>
              <a:rPr kumimoji="0" lang="zh-TW" altLang="en-US" sz="18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的設定，過大過小都不適宜</a:t>
            </a:r>
            <a:endParaRPr kumimoji="0" lang="en-US" altLang="zh-TW" sz="1800" b="1" i="0" u="none" strike="noStrike" kern="1200" cap="none" spc="0" normalizeH="0" baseline="0" noProof="0" dirty="0">
              <a:ln>
                <a:noFill/>
              </a:ln>
              <a:solidFill>
                <a:srgbClr val="249DCE">
                  <a:lumMod val="75000"/>
                </a:srgbClr>
              </a:solidFill>
              <a:effectLst/>
              <a:highlight>
                <a:srgbClr val="FFFFFF"/>
              </a:highlight>
              <a:uLnTx/>
              <a:uFillTx/>
              <a:latin typeface="Microsoft JhengHei UI" panose="020B0604030504040204" pitchFamily="34" charset="-120"/>
              <a:ea typeface="Microsoft JhengHei UI" panose="020B0604030504040204" pitchFamily="34" charset="-120"/>
              <a:cs typeface="+mn-cs"/>
            </a:endParaRPr>
          </a:p>
        </p:txBody>
      </p:sp>
      <p:sp>
        <p:nvSpPr>
          <p:cNvPr id="18" name="矩形 17">
            <a:extLst>
              <a:ext uri="{FF2B5EF4-FFF2-40B4-BE49-F238E27FC236}">
                <a16:creationId xmlns:a16="http://schemas.microsoft.com/office/drawing/2014/main" id="{969EAAE3-C7E9-464C-AB39-0730457E2B43}"/>
              </a:ext>
            </a:extLst>
          </p:cNvPr>
          <p:cNvSpPr/>
          <p:nvPr/>
        </p:nvSpPr>
        <p:spPr>
          <a:xfrm>
            <a:off x="6428792" y="4906687"/>
            <a:ext cx="5262464" cy="1055575"/>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EAC413CD-BB6B-4199-9378-450F5B80694D}"/>
              </a:ext>
            </a:extLst>
          </p:cNvPr>
          <p:cNvSpPr txBox="1"/>
          <p:nvPr/>
        </p:nvSpPr>
        <p:spPr>
          <a:xfrm>
            <a:off x="7259217" y="4963151"/>
            <a:ext cx="438538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以執行次數或時間為基準 一開始</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η</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設較大，以加快學習速度，隨後逐次調降</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η</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值，使能逐漸逼近極值而不跳脫。</a:t>
            </a:r>
          </a:p>
        </p:txBody>
      </p:sp>
      <p:pic>
        <p:nvPicPr>
          <p:cNvPr id="20" name="圖片 19">
            <a:extLst>
              <a:ext uri="{FF2B5EF4-FFF2-40B4-BE49-F238E27FC236}">
                <a16:creationId xmlns:a16="http://schemas.microsoft.com/office/drawing/2014/main" id="{49AB0DCA-3138-48A7-BCBF-F24B5D1DA5A5}"/>
              </a:ext>
            </a:extLst>
          </p:cNvPr>
          <p:cNvPicPr>
            <a:picLocks noChangeAspect="1"/>
          </p:cNvPicPr>
          <p:nvPr/>
        </p:nvPicPr>
        <p:blipFill>
          <a:blip r:embed="rId3"/>
          <a:stretch>
            <a:fillRect/>
          </a:stretch>
        </p:blipFill>
        <p:spPr>
          <a:xfrm>
            <a:off x="6585249" y="5090662"/>
            <a:ext cx="598012" cy="642694"/>
          </a:xfrm>
          <a:prstGeom prst="rect">
            <a:avLst/>
          </a:prstGeom>
        </p:spPr>
      </p:pic>
      <p:pic>
        <p:nvPicPr>
          <p:cNvPr id="23" name="Picture 8" descr="Story of Optimizer (Part 1). When anyone begins with deep learning… | by  Siddhant Jain | Mar, 2024 | Medium">
            <a:extLst>
              <a:ext uri="{FF2B5EF4-FFF2-40B4-BE49-F238E27FC236}">
                <a16:creationId xmlns:a16="http://schemas.microsoft.com/office/drawing/2014/main" id="{5EA8301B-5302-4F48-9891-312F84479A5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87830" y="2134378"/>
            <a:ext cx="5234472" cy="392585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Understanding Learning Rate. Originally published at OpenGenus IQ. | by  Aditya Rakhecha | Towards Data Science">
            <a:extLst>
              <a:ext uri="{FF2B5EF4-FFF2-40B4-BE49-F238E27FC236}">
                <a16:creationId xmlns:a16="http://schemas.microsoft.com/office/drawing/2014/main" id="{C6FDE868-384A-414E-819D-0D84C47ED29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25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382627" y="2220688"/>
            <a:ext cx="2286204" cy="206206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The Learning Rate Finder Technique: How Reliable Is It?">
            <a:extLst>
              <a:ext uri="{FF2B5EF4-FFF2-40B4-BE49-F238E27FC236}">
                <a16:creationId xmlns:a16="http://schemas.microsoft.com/office/drawing/2014/main" id="{650D7691-C751-4546-BF1C-82BA37F9BC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96129" y="2258011"/>
            <a:ext cx="3037321" cy="2011039"/>
          </a:xfrm>
          <a:prstGeom prst="rect">
            <a:avLst/>
          </a:prstGeom>
          <a:noFill/>
          <a:extLst>
            <a:ext uri="{909E8E84-426E-40DD-AFC4-6F175D3DCCD1}">
              <a14:hiddenFill xmlns:a14="http://schemas.microsoft.com/office/drawing/2010/main">
                <a:solidFill>
                  <a:srgbClr val="FFFFFF"/>
                </a:solidFill>
              </a14:hiddenFill>
            </a:ext>
          </a:extLst>
        </p:spPr>
      </p:pic>
      <p:sp>
        <p:nvSpPr>
          <p:cNvPr id="25" name="文字方塊 24">
            <a:extLst>
              <a:ext uri="{FF2B5EF4-FFF2-40B4-BE49-F238E27FC236}">
                <a16:creationId xmlns:a16="http://schemas.microsoft.com/office/drawing/2014/main" id="{08688489-75D1-4D56-8358-10592A360EAD}"/>
              </a:ext>
            </a:extLst>
          </p:cNvPr>
          <p:cNvSpPr txBox="1"/>
          <p:nvPr/>
        </p:nvSpPr>
        <p:spPr>
          <a:xfrm>
            <a:off x="1398729" y="6006320"/>
            <a:ext cx="389561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Loss function </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在不同學習率下的參數更新模式</a:t>
            </a:r>
          </a:p>
        </p:txBody>
      </p:sp>
      <p:sp>
        <p:nvSpPr>
          <p:cNvPr id="30" name="文字方塊 29">
            <a:extLst>
              <a:ext uri="{FF2B5EF4-FFF2-40B4-BE49-F238E27FC236}">
                <a16:creationId xmlns:a16="http://schemas.microsoft.com/office/drawing/2014/main" id="{EA9DB369-F737-47CB-B865-AE936325E5AA}"/>
              </a:ext>
            </a:extLst>
          </p:cNvPr>
          <p:cNvSpPr txBox="1"/>
          <p:nvPr/>
        </p:nvSpPr>
        <p:spPr>
          <a:xfrm>
            <a:off x="6745170" y="4373463"/>
            <a:ext cx="204895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訓練次數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vs </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訓練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Loss  </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31" name="文字方塊 30">
            <a:extLst>
              <a:ext uri="{FF2B5EF4-FFF2-40B4-BE49-F238E27FC236}">
                <a16:creationId xmlns:a16="http://schemas.microsoft.com/office/drawing/2014/main" id="{D4C0C3C6-02C7-4669-AF2A-7124005566F1}"/>
              </a:ext>
            </a:extLst>
          </p:cNvPr>
          <p:cNvSpPr txBox="1"/>
          <p:nvPr/>
        </p:nvSpPr>
        <p:spPr>
          <a:xfrm>
            <a:off x="9591007" y="4373463"/>
            <a:ext cx="186942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訓練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Loss</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vs </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學習率</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5" name="矩形: 圓角 14">
            <a:extLst>
              <a:ext uri="{FF2B5EF4-FFF2-40B4-BE49-F238E27FC236}">
                <a16:creationId xmlns:a16="http://schemas.microsoft.com/office/drawing/2014/main" id="{11BC1AE5-2F66-42A0-953E-FC61740E74AF}"/>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機器學習數學</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3243285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B7C3AD21-076F-CF31-D382-393083E14F34}"/>
              </a:ext>
            </a:extLst>
          </p:cNvPr>
          <p:cNvSpPr txBox="1">
            <a:spLocks/>
          </p:cNvSpPr>
          <p:nvPr/>
        </p:nvSpPr>
        <p:spPr bwMode="auto">
          <a:xfrm>
            <a:off x="486326"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a:defRPr/>
            </a:pPr>
            <a:r>
              <a:rPr lang="zh-TW" altLang="en-US" sz="3200" b="1" dirty="0">
                <a:latin typeface="微軟正黑體" panose="020B0604030504040204" pitchFamily="34" charset="-120"/>
                <a:ea typeface="微軟正黑體" panose="020B0604030504040204" pitchFamily="34" charset="-120"/>
              </a:rPr>
              <a:t>參數</a:t>
            </a:r>
            <a:r>
              <a:rPr lang="en-US" altLang="zh-TW" sz="3200" b="1" dirty="0">
                <a:latin typeface="微軟正黑體" panose="020B0604030504040204" pitchFamily="34" charset="-120"/>
                <a:ea typeface="微軟正黑體" panose="020B0604030504040204" pitchFamily="34" charset="-120"/>
              </a:rPr>
              <a:t>vs.</a:t>
            </a:r>
            <a:r>
              <a:rPr lang="zh-TW" altLang="en-US" sz="3200" b="1" dirty="0">
                <a:latin typeface="微軟正黑體" panose="020B0604030504040204" pitchFamily="34" charset="-120"/>
                <a:ea typeface="微軟正黑體" panose="020B0604030504040204" pitchFamily="34" charset="-120"/>
              </a:rPr>
              <a:t>超參數</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p:txBody>
      </p:sp>
      <p:sp>
        <p:nvSpPr>
          <p:cNvPr id="60" name="文字方塊 59">
            <a:extLst>
              <a:ext uri="{FF2B5EF4-FFF2-40B4-BE49-F238E27FC236}">
                <a16:creationId xmlns:a16="http://schemas.microsoft.com/office/drawing/2014/main" id="{B03784E4-5BFF-437B-3ADF-2B5CBE07D9E4}"/>
              </a:ext>
            </a:extLst>
          </p:cNvPr>
          <p:cNvSpPr txBox="1"/>
          <p:nvPr/>
        </p:nvSpPr>
        <p:spPr>
          <a:xfrm>
            <a:off x="407368" y="980728"/>
            <a:ext cx="14558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Total: 12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台二手車</a:t>
            </a:r>
          </a:p>
        </p:txBody>
      </p:sp>
      <p:sp>
        <p:nvSpPr>
          <p:cNvPr id="2122" name="矩形 2121">
            <a:extLst>
              <a:ext uri="{FF2B5EF4-FFF2-40B4-BE49-F238E27FC236}">
                <a16:creationId xmlns:a16="http://schemas.microsoft.com/office/drawing/2014/main" id="{CB44B83C-21BF-EC18-BDFA-9B7C1D1FA51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2" name="文字方塊 41">
            <a:extLst>
              <a:ext uri="{FF2B5EF4-FFF2-40B4-BE49-F238E27FC236}">
                <a16:creationId xmlns:a16="http://schemas.microsoft.com/office/drawing/2014/main" id="{6E053F3A-A017-4BDD-96B6-5D57A89CAF90}"/>
              </a:ext>
            </a:extLst>
          </p:cNvPr>
          <p:cNvSpPr txBox="1"/>
          <p:nvPr/>
        </p:nvSpPr>
        <p:spPr>
          <a:xfrm>
            <a:off x="390523" y="1340768"/>
            <a:ext cx="10740897" cy="1859996"/>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highlight>
                  <a:srgbClr val="FFFFFF"/>
                </a:highlight>
                <a:uLnTx/>
                <a:uFillTx/>
                <a:latin typeface="Microsoft JhengHei UI" panose="020B0604030504040204" pitchFamily="34" charset="-120"/>
                <a:ea typeface="Microsoft JhengHei UI" panose="020B0604030504040204" pitchFamily="34" charset="-120"/>
                <a:cs typeface="+mn-cs"/>
              </a:rPr>
              <a:t>注意</a:t>
            </a:r>
            <a:endParaRPr kumimoji="0" lang="en-US" altLang="zh-TW" sz="1800" b="1" i="0" u="none" strike="noStrike" kern="1200" cap="none" spc="0" normalizeH="0" baseline="0" noProof="0" dirty="0">
              <a:ln>
                <a:noFill/>
              </a:ln>
              <a:solidFill>
                <a:srgbClr val="249DCE">
                  <a:lumMod val="75000"/>
                </a:srgbClr>
              </a:solidFill>
              <a:effectLst/>
              <a:highlight>
                <a:srgbClr val="FFFFFF"/>
              </a:highlight>
              <a:uLnTx/>
              <a:uFillTx/>
              <a:latin typeface="Microsoft JhengHei UI" panose="020B0604030504040204" pitchFamily="34" charset="-120"/>
              <a:ea typeface="Microsoft JhengHei UI" panose="020B0604030504040204" pitchFamily="34" charset="-120"/>
              <a:cs typeface="+mn-cs"/>
            </a:endParaRPr>
          </a:p>
          <a:p>
            <a:pPr lvl="0">
              <a:lnSpc>
                <a:spcPct val="150000"/>
              </a:lnSpc>
              <a:spcBef>
                <a:spcPct val="0"/>
              </a:spcBef>
              <a:defRPr/>
            </a:pPr>
            <a:r>
              <a:rPr lang="zh-TW" altLang="en-US" sz="1200" b="1" dirty="0">
                <a:solidFill>
                  <a:schemeClr val="accent6">
                    <a:lumMod val="10000"/>
                  </a:schemeClr>
                </a:solidFill>
                <a:highlight>
                  <a:srgbClr val="FFFFFF"/>
                </a:highlight>
              </a:rPr>
              <a:t>參數</a:t>
            </a:r>
            <a:r>
              <a:rPr lang="en-US" altLang="zh-TW" sz="1200" b="1" dirty="0">
                <a:solidFill>
                  <a:schemeClr val="accent6">
                    <a:lumMod val="10000"/>
                  </a:schemeClr>
                </a:solidFill>
                <a:highlight>
                  <a:srgbClr val="FFFFFF"/>
                </a:highlight>
              </a:rPr>
              <a:t>(Parameter) </a:t>
            </a:r>
          </a:p>
          <a:p>
            <a:pPr lvl="0">
              <a:lnSpc>
                <a:spcPct val="150000"/>
              </a:lnSpc>
              <a:spcBef>
                <a:spcPct val="0"/>
              </a:spcBef>
              <a:defRPr/>
            </a:pPr>
            <a:r>
              <a:rPr lang="zh-TW" altLang="en-US" sz="1200" dirty="0">
                <a:solidFill>
                  <a:schemeClr val="accent6">
                    <a:lumMod val="10000"/>
                  </a:schemeClr>
                </a:solidFill>
                <a:highlight>
                  <a:srgbClr val="FFFFFF"/>
                </a:highlight>
              </a:rPr>
              <a:t>參數是訓練模型時，根據資料自動學習得到適當數值，常見的參數有：權重</a:t>
            </a:r>
            <a:r>
              <a:rPr lang="en-US" altLang="zh-TW" sz="1200" dirty="0">
                <a:solidFill>
                  <a:schemeClr val="accent6">
                    <a:lumMod val="10000"/>
                  </a:schemeClr>
                </a:solidFill>
                <a:highlight>
                  <a:srgbClr val="FFFFFF"/>
                </a:highlight>
              </a:rPr>
              <a:t>w</a:t>
            </a:r>
            <a:r>
              <a:rPr lang="zh-TW" altLang="en-US" sz="1200" dirty="0">
                <a:solidFill>
                  <a:schemeClr val="accent6">
                    <a:lumMod val="10000"/>
                  </a:schemeClr>
                </a:solidFill>
                <a:highlight>
                  <a:srgbClr val="FFFFFF"/>
                </a:highlight>
              </a:rPr>
              <a:t>、偏差值</a:t>
            </a:r>
            <a:r>
              <a:rPr lang="en-US" altLang="zh-TW" sz="1200" dirty="0">
                <a:solidFill>
                  <a:schemeClr val="accent6">
                    <a:lumMod val="10000"/>
                  </a:schemeClr>
                </a:solidFill>
                <a:highlight>
                  <a:srgbClr val="FFFFFF"/>
                </a:highlight>
              </a:rPr>
              <a:t>b </a:t>
            </a:r>
          </a:p>
          <a:p>
            <a:pPr lvl="0">
              <a:lnSpc>
                <a:spcPct val="150000"/>
              </a:lnSpc>
              <a:spcBef>
                <a:spcPct val="0"/>
              </a:spcBef>
              <a:defRPr/>
            </a:pPr>
            <a:r>
              <a:rPr lang="zh-TW" altLang="en-US" sz="1200" b="1" dirty="0">
                <a:solidFill>
                  <a:schemeClr val="accent6">
                    <a:lumMod val="10000"/>
                  </a:schemeClr>
                </a:solidFill>
                <a:highlight>
                  <a:srgbClr val="FFFFFF"/>
                </a:highlight>
              </a:rPr>
              <a:t>超參數</a:t>
            </a:r>
            <a:r>
              <a:rPr lang="en-US" altLang="zh-TW" sz="1200" b="1" dirty="0">
                <a:solidFill>
                  <a:schemeClr val="accent6">
                    <a:lumMod val="10000"/>
                  </a:schemeClr>
                </a:solidFill>
                <a:highlight>
                  <a:srgbClr val="FFFFFF"/>
                </a:highlight>
              </a:rPr>
              <a:t>(Hyperparameter) </a:t>
            </a:r>
          </a:p>
          <a:p>
            <a:pPr lvl="0">
              <a:lnSpc>
                <a:spcPct val="150000"/>
              </a:lnSpc>
              <a:spcBef>
                <a:spcPct val="0"/>
              </a:spcBef>
              <a:defRPr/>
            </a:pPr>
            <a:r>
              <a:rPr lang="zh-TW" altLang="en-US" sz="1200" dirty="0">
                <a:solidFill>
                  <a:schemeClr val="accent6">
                    <a:lumMod val="10000"/>
                  </a:schemeClr>
                </a:solidFill>
                <a:highlight>
                  <a:srgbClr val="FFFFFF"/>
                </a:highlight>
              </a:rPr>
              <a:t>由人為給定的，通常需要經驗與反覆試驗才能得到適當數值，常見的超參數有：學習率</a:t>
            </a:r>
            <a:r>
              <a:rPr lang="en-US" altLang="zh-TW" sz="1200" dirty="0">
                <a:solidFill>
                  <a:schemeClr val="accent6">
                    <a:lumMod val="10000"/>
                  </a:schemeClr>
                </a:solidFill>
                <a:highlight>
                  <a:srgbClr val="FFFFFF"/>
                </a:highlight>
              </a:rPr>
              <a:t>η</a:t>
            </a:r>
            <a:r>
              <a:rPr lang="zh-TW" altLang="en-US" sz="1200" dirty="0">
                <a:solidFill>
                  <a:schemeClr val="accent6">
                    <a:lumMod val="10000"/>
                  </a:schemeClr>
                </a:solidFill>
                <a:highlight>
                  <a:srgbClr val="FFFFFF"/>
                </a:highlight>
              </a:rPr>
              <a:t>、損失函數</a:t>
            </a:r>
            <a:r>
              <a:rPr lang="en-US" altLang="zh-TW" sz="1200" dirty="0">
                <a:solidFill>
                  <a:schemeClr val="accent6">
                    <a:lumMod val="10000"/>
                  </a:schemeClr>
                </a:solidFill>
                <a:highlight>
                  <a:srgbClr val="FFFFFF"/>
                </a:highlight>
              </a:rPr>
              <a:t>L</a:t>
            </a:r>
            <a:r>
              <a:rPr lang="zh-TW" altLang="en-US" sz="1200" dirty="0">
                <a:solidFill>
                  <a:schemeClr val="accent6">
                    <a:lumMod val="10000"/>
                  </a:schemeClr>
                </a:solidFill>
                <a:highlight>
                  <a:srgbClr val="FFFFFF"/>
                </a:highlight>
              </a:rPr>
              <a:t>、正規化</a:t>
            </a:r>
            <a:r>
              <a:rPr lang="en-US" altLang="zh-TW" sz="1200" dirty="0">
                <a:solidFill>
                  <a:schemeClr val="accent6">
                    <a:lumMod val="10000"/>
                  </a:schemeClr>
                </a:solidFill>
                <a:highlight>
                  <a:srgbClr val="FFFFFF"/>
                </a:highlight>
              </a:rPr>
              <a:t>(Regularization) </a:t>
            </a:r>
            <a:r>
              <a:rPr lang="zh-TW" altLang="en-US" sz="1200" dirty="0">
                <a:solidFill>
                  <a:schemeClr val="accent6">
                    <a:lumMod val="10000"/>
                  </a:schemeClr>
                </a:solidFill>
                <a:highlight>
                  <a:srgbClr val="FFFFFF"/>
                </a:highlight>
              </a:rPr>
              <a:t>、神經網路的節點數</a:t>
            </a:r>
            <a:r>
              <a:rPr lang="en-US" altLang="zh-TW" sz="1200" dirty="0">
                <a:solidFill>
                  <a:schemeClr val="accent6">
                    <a:lumMod val="10000"/>
                  </a:schemeClr>
                </a:solidFill>
                <a:highlight>
                  <a:srgbClr val="FFFFFF"/>
                </a:highlight>
              </a:rPr>
              <a:t>… </a:t>
            </a:r>
            <a:r>
              <a:rPr lang="zh-TW" altLang="en-US" sz="1200" dirty="0">
                <a:solidFill>
                  <a:schemeClr val="accent6">
                    <a:lumMod val="10000"/>
                  </a:schemeClr>
                </a:solidFill>
                <a:highlight>
                  <a:srgbClr val="FFFFFF"/>
                </a:highlight>
              </a:rPr>
              <a:t>超參數會在每次訓練之前設置，通常最先被修改的超參數是學習率，後續各項技術中，只要不是透過資料自動學習得到數值的參數 ，皆可被歸為超參數 </a:t>
            </a:r>
            <a:endParaRPr kumimoji="0" lang="en-US" altLang="zh-TW" sz="1200" b="1" i="0" u="none" strike="noStrike" kern="1200" cap="none" spc="0" normalizeH="0" baseline="0" noProof="0" dirty="0">
              <a:ln>
                <a:noFill/>
              </a:ln>
              <a:solidFill>
                <a:schemeClr val="accent6">
                  <a:lumMod val="10000"/>
                </a:schemeClr>
              </a:solidFill>
              <a:effectLst/>
              <a:highlight>
                <a:srgbClr val="FFFFFF"/>
              </a:highlight>
              <a:uLnTx/>
              <a:uFillTx/>
              <a:latin typeface="Microsoft JhengHei UI" panose="020B0604030504040204" pitchFamily="34" charset="-120"/>
              <a:ea typeface="Microsoft JhengHei UI" panose="020B0604030504040204" pitchFamily="34" charset="-120"/>
              <a:cs typeface="+mn-cs"/>
            </a:endParaRPr>
          </a:p>
        </p:txBody>
      </p:sp>
      <p:sp>
        <p:nvSpPr>
          <p:cNvPr id="18" name="矩形 17">
            <a:extLst>
              <a:ext uri="{FF2B5EF4-FFF2-40B4-BE49-F238E27FC236}">
                <a16:creationId xmlns:a16="http://schemas.microsoft.com/office/drawing/2014/main" id="{969EAAE3-C7E9-464C-AB39-0730457E2B43}"/>
              </a:ext>
            </a:extLst>
          </p:cNvPr>
          <p:cNvSpPr/>
          <p:nvPr/>
        </p:nvSpPr>
        <p:spPr>
          <a:xfrm>
            <a:off x="6428792" y="4906687"/>
            <a:ext cx="5262464" cy="1055575"/>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EAC413CD-BB6B-4199-9378-450F5B80694D}"/>
              </a:ext>
            </a:extLst>
          </p:cNvPr>
          <p:cNvSpPr txBox="1"/>
          <p:nvPr/>
        </p:nvSpPr>
        <p:spPr>
          <a:xfrm>
            <a:off x="7259217" y="4963151"/>
            <a:ext cx="438538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lvl="0">
              <a:defRPr/>
            </a:pPr>
            <a:r>
              <a:rPr lang="zh-TW" altLang="en-US" sz="1400" b="1" i="1" dirty="0">
                <a:solidFill>
                  <a:srgbClr val="D8D8D8">
                    <a:lumMod val="10000"/>
                  </a:srgbClr>
                </a:solidFill>
                <a:latin typeface="微軟正黑體" panose="020B0604030504040204" pitchFamily="34" charset="-120"/>
                <a:ea typeface="微軟正黑體" panose="020B0604030504040204" pitchFamily="34" charset="-120"/>
              </a:rPr>
              <a:t>調整超參數是一個反覆的工作，通常只會一次調整一個，我們先觀察結果後，再決定接下來要調整哪一個參數，直到我 們得到一個更好的模型。</a:t>
            </a:r>
          </a:p>
        </p:txBody>
      </p:sp>
      <p:pic>
        <p:nvPicPr>
          <p:cNvPr id="20" name="圖片 19">
            <a:extLst>
              <a:ext uri="{FF2B5EF4-FFF2-40B4-BE49-F238E27FC236}">
                <a16:creationId xmlns:a16="http://schemas.microsoft.com/office/drawing/2014/main" id="{49AB0DCA-3138-48A7-BCBF-F24B5D1DA5A5}"/>
              </a:ext>
            </a:extLst>
          </p:cNvPr>
          <p:cNvPicPr>
            <a:picLocks noChangeAspect="1"/>
          </p:cNvPicPr>
          <p:nvPr/>
        </p:nvPicPr>
        <p:blipFill>
          <a:blip r:embed="rId3"/>
          <a:stretch>
            <a:fillRect/>
          </a:stretch>
        </p:blipFill>
        <p:spPr>
          <a:xfrm>
            <a:off x="6585249" y="5090662"/>
            <a:ext cx="598012" cy="642694"/>
          </a:xfrm>
          <a:prstGeom prst="rect">
            <a:avLst/>
          </a:prstGeom>
        </p:spPr>
      </p:pic>
      <p:sp>
        <p:nvSpPr>
          <p:cNvPr id="15" name="矩形: 圓角 14">
            <a:extLst>
              <a:ext uri="{FF2B5EF4-FFF2-40B4-BE49-F238E27FC236}">
                <a16:creationId xmlns:a16="http://schemas.microsoft.com/office/drawing/2014/main" id="{11BC1AE5-2F66-42A0-953E-FC61740E74AF}"/>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機器學習數學</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7" name="圖片 16">
            <a:extLst>
              <a:ext uri="{FF2B5EF4-FFF2-40B4-BE49-F238E27FC236}">
                <a16:creationId xmlns:a16="http://schemas.microsoft.com/office/drawing/2014/main" id="{7ACAD625-CB69-4BCB-996A-EB6775379C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4244" y="3441606"/>
            <a:ext cx="2788072" cy="609891"/>
          </a:xfrm>
          <a:prstGeom prst="rect">
            <a:avLst/>
          </a:prstGeom>
        </p:spPr>
      </p:pic>
      <p:pic>
        <p:nvPicPr>
          <p:cNvPr id="1026" name="Picture 2" descr="Guide to Hyperparameter Tuning and Evaluation of ML Models">
            <a:extLst>
              <a:ext uri="{FF2B5EF4-FFF2-40B4-BE49-F238E27FC236}">
                <a16:creationId xmlns:a16="http://schemas.microsoft.com/office/drawing/2014/main" id="{696A4995-B6A4-41C2-BA44-B55A00C1BF11}"/>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121429" y="3370728"/>
            <a:ext cx="4660806" cy="279730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線單箭頭接點 5">
            <a:extLst>
              <a:ext uri="{FF2B5EF4-FFF2-40B4-BE49-F238E27FC236}">
                <a16:creationId xmlns:a16="http://schemas.microsoft.com/office/drawing/2014/main" id="{F53CDDEA-71D2-4962-888C-A8FA8961CAE7}"/>
              </a:ext>
            </a:extLst>
          </p:cNvPr>
          <p:cNvCxnSpPr/>
          <p:nvPr/>
        </p:nvCxnSpPr>
        <p:spPr>
          <a:xfrm>
            <a:off x="8928847" y="4016188"/>
            <a:ext cx="0" cy="367553"/>
          </a:xfrm>
          <a:prstGeom prst="straightConnector1">
            <a:avLst/>
          </a:prstGeom>
          <a:ln>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7" name="矩形 6">
            <a:extLst>
              <a:ext uri="{FF2B5EF4-FFF2-40B4-BE49-F238E27FC236}">
                <a16:creationId xmlns:a16="http://schemas.microsoft.com/office/drawing/2014/main" id="{E4CF6696-B512-4376-82A9-F2DE46269531}"/>
              </a:ext>
            </a:extLst>
          </p:cNvPr>
          <p:cNvSpPr/>
          <p:nvPr/>
        </p:nvSpPr>
        <p:spPr>
          <a:xfrm>
            <a:off x="8027814" y="4320520"/>
            <a:ext cx="2036135" cy="336246"/>
          </a:xfrm>
          <a:prstGeom prst="rect">
            <a:avLst/>
          </a:prstGeom>
        </p:spPr>
        <p:txBody>
          <a:bodyPr wrap="none">
            <a:spAutoFit/>
          </a:bodyPr>
          <a:lstStyle/>
          <a:p>
            <a:pPr lvl="0">
              <a:lnSpc>
                <a:spcPct val="150000"/>
              </a:lnSpc>
              <a:spcBef>
                <a:spcPct val="0"/>
              </a:spcBef>
              <a:defRPr/>
            </a:pPr>
            <a:r>
              <a:rPr lang="zh-TW" altLang="en-US" sz="1200" b="1" dirty="0">
                <a:solidFill>
                  <a:schemeClr val="accent6">
                    <a:lumMod val="10000"/>
                  </a:schemeClr>
                </a:solidFill>
                <a:highlight>
                  <a:srgbClr val="FFFFFF"/>
                </a:highlight>
              </a:rPr>
              <a:t>超參數</a:t>
            </a:r>
            <a:r>
              <a:rPr lang="en-US" altLang="zh-TW" sz="1200" b="1" dirty="0">
                <a:solidFill>
                  <a:schemeClr val="accent6">
                    <a:lumMod val="10000"/>
                  </a:schemeClr>
                </a:solidFill>
                <a:highlight>
                  <a:srgbClr val="FFFFFF"/>
                </a:highlight>
              </a:rPr>
              <a:t>(Hyperparameter) </a:t>
            </a:r>
          </a:p>
        </p:txBody>
      </p:sp>
    </p:spTree>
    <p:extLst>
      <p:ext uri="{BB962C8B-B14F-4D97-AF65-F5344CB8AC3E}">
        <p14:creationId xmlns:p14="http://schemas.microsoft.com/office/powerpoint/2010/main" val="19671410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矩形: 圓角 61">
            <a:extLst>
              <a:ext uri="{FF2B5EF4-FFF2-40B4-BE49-F238E27FC236}">
                <a16:creationId xmlns:a16="http://schemas.microsoft.com/office/drawing/2014/main" id="{13B2432C-D248-44CA-87AC-4EAAEC414661}"/>
              </a:ext>
            </a:extLst>
          </p:cNvPr>
          <p:cNvSpPr/>
          <p:nvPr/>
        </p:nvSpPr>
        <p:spPr>
          <a:xfrm>
            <a:off x="6214598" y="1484784"/>
            <a:ext cx="1904199" cy="3858790"/>
          </a:xfrm>
          <a:prstGeom prst="roundRect">
            <a:avLst>
              <a:gd name="adj" fmla="val 347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104" name="矩形: 圓角 103">
            <a:extLst>
              <a:ext uri="{FF2B5EF4-FFF2-40B4-BE49-F238E27FC236}">
                <a16:creationId xmlns:a16="http://schemas.microsoft.com/office/drawing/2014/main" id="{351ADA2C-DF5C-3B7E-8C9E-5599A1AC5FD8}"/>
              </a:ext>
            </a:extLst>
          </p:cNvPr>
          <p:cNvSpPr/>
          <p:nvPr/>
        </p:nvSpPr>
        <p:spPr>
          <a:xfrm>
            <a:off x="1021408" y="1491834"/>
            <a:ext cx="2848228" cy="3851303"/>
          </a:xfrm>
          <a:prstGeom prst="roundRect">
            <a:avLst>
              <a:gd name="adj" fmla="val 2161"/>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5" name="矩形: 圓角 4">
            <a:extLst>
              <a:ext uri="{FF2B5EF4-FFF2-40B4-BE49-F238E27FC236}">
                <a16:creationId xmlns:a16="http://schemas.microsoft.com/office/drawing/2014/main" id="{677CEEF2-2463-377B-9FD5-6D4E36DA4B11}"/>
              </a:ext>
            </a:extLst>
          </p:cNvPr>
          <p:cNvSpPr/>
          <p:nvPr/>
        </p:nvSpPr>
        <p:spPr>
          <a:xfrm>
            <a:off x="1616593" y="2196903"/>
            <a:ext cx="1501895" cy="633046"/>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Have enough data?</a:t>
            </a:r>
            <a:endParaRPr kumimoji="0" lang="zh-TW" altLang="en-US" sz="14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51" name="文字方塊 50">
            <a:extLst>
              <a:ext uri="{FF2B5EF4-FFF2-40B4-BE49-F238E27FC236}">
                <a16:creationId xmlns:a16="http://schemas.microsoft.com/office/drawing/2014/main" id="{A31611F7-7656-402F-F977-C3B1ED16B909}"/>
              </a:ext>
            </a:extLst>
          </p:cNvPr>
          <p:cNvSpPr txBox="1"/>
          <p:nvPr/>
        </p:nvSpPr>
        <p:spPr>
          <a:xfrm>
            <a:off x="1558699" y="2923475"/>
            <a:ext cx="165295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282828"/>
                </a:solidFill>
                <a:effectLst/>
                <a:uLnTx/>
                <a:uFillTx/>
                <a:latin typeface="微軟正黑體" panose="020B0604030504040204" pitchFamily="34" charset="-120"/>
                <a:ea typeface="微軟正黑體" panose="020B0604030504040204" pitchFamily="34" charset="-120"/>
                <a:cs typeface="+mn-cs"/>
              </a:rPr>
              <a:t>需求釐清</a:t>
            </a:r>
          </a:p>
        </p:txBody>
      </p:sp>
      <p:sp>
        <p:nvSpPr>
          <p:cNvPr id="113" name="矩形: 圓角 112">
            <a:extLst>
              <a:ext uri="{FF2B5EF4-FFF2-40B4-BE49-F238E27FC236}">
                <a16:creationId xmlns:a16="http://schemas.microsoft.com/office/drawing/2014/main" id="{01828D9A-DEE4-F2BD-83FB-50EE71CC7C3F}"/>
              </a:ext>
            </a:extLst>
          </p:cNvPr>
          <p:cNvSpPr/>
          <p:nvPr/>
        </p:nvSpPr>
        <p:spPr>
          <a:xfrm>
            <a:off x="1021408" y="1484784"/>
            <a:ext cx="2848228" cy="522204"/>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zh-TW" altLang="en-US"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rPr>
              <a:t>提取資料</a:t>
            </a:r>
            <a:endParaRPr kumimoji="0" lang="en-TW" altLang="zh-TW"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endParaRP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TW" altLang="zh-TW"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rPr>
              <a:t>(</a:t>
            </a:r>
            <a:r>
              <a:rPr kumimoji="0" lang="en-US" altLang="zh-TW"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rPr>
              <a:t>Extract</a:t>
            </a:r>
            <a:r>
              <a:rPr kumimoji="0" lang="en-TW" altLang="zh-TW"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rPr>
              <a:t>)</a:t>
            </a:r>
            <a:endParaRPr kumimoji="0" lang="zh-TW" altLang="en-US" sz="16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20" name="矩形: 圓角 4">
            <a:extLst>
              <a:ext uri="{FF2B5EF4-FFF2-40B4-BE49-F238E27FC236}">
                <a16:creationId xmlns:a16="http://schemas.microsoft.com/office/drawing/2014/main" id="{B489D0A3-AC89-4F39-9DE4-5BABF80F6DB9}"/>
              </a:ext>
            </a:extLst>
          </p:cNvPr>
          <p:cNvSpPr/>
          <p:nvPr/>
        </p:nvSpPr>
        <p:spPr>
          <a:xfrm>
            <a:off x="1550075" y="3421006"/>
            <a:ext cx="1716212" cy="597871"/>
          </a:xfrm>
          <a:prstGeom prst="diamon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可行性評估</a:t>
            </a:r>
            <a:endParaRPr kumimoji="0" lang="en-US" altLang="zh-TW"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24" name="矩形: 圓角 4">
            <a:extLst>
              <a:ext uri="{FF2B5EF4-FFF2-40B4-BE49-F238E27FC236}">
                <a16:creationId xmlns:a16="http://schemas.microsoft.com/office/drawing/2014/main" id="{5E164E4E-27D8-466A-9879-034E221986C3}"/>
              </a:ext>
            </a:extLst>
          </p:cNvPr>
          <p:cNvSpPr/>
          <p:nvPr/>
        </p:nvSpPr>
        <p:spPr>
          <a:xfrm>
            <a:off x="1656648" y="4411327"/>
            <a:ext cx="1501895" cy="633046"/>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altLang="zh-TW" sz="14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Improve Label, data, or model?</a:t>
            </a:r>
            <a:endParaRPr kumimoji="0" lang="zh-TW" altLang="en-US" sz="14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28" name="接點: 肘形 16">
            <a:extLst>
              <a:ext uri="{FF2B5EF4-FFF2-40B4-BE49-F238E27FC236}">
                <a16:creationId xmlns:a16="http://schemas.microsoft.com/office/drawing/2014/main" id="{DC348568-B8EC-0FD4-2430-55A7721BCB86}"/>
              </a:ext>
            </a:extLst>
          </p:cNvPr>
          <p:cNvCxnSpPr>
            <a:cxnSpLocks/>
            <a:stCxn id="5" idx="3"/>
            <a:endCxn id="20" idx="0"/>
          </p:cNvCxnSpPr>
          <p:nvPr/>
        </p:nvCxnSpPr>
        <p:spPr>
          <a:xfrm flipH="1">
            <a:off x="2408181" y="2513426"/>
            <a:ext cx="710306" cy="907580"/>
          </a:xfrm>
          <a:prstGeom prst="bentConnector4">
            <a:avLst>
              <a:gd name="adj1" fmla="val -16092"/>
              <a:gd name="adj2" fmla="val 85943"/>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接點: 肘形 16">
            <a:extLst>
              <a:ext uri="{FF2B5EF4-FFF2-40B4-BE49-F238E27FC236}">
                <a16:creationId xmlns:a16="http://schemas.microsoft.com/office/drawing/2014/main" id="{DF913CC8-EFFC-207A-91E4-114E481C081B}"/>
              </a:ext>
            </a:extLst>
          </p:cNvPr>
          <p:cNvCxnSpPr>
            <a:cxnSpLocks/>
            <a:stCxn id="20" idx="2"/>
            <a:endCxn id="24" idx="0"/>
          </p:cNvCxnSpPr>
          <p:nvPr/>
        </p:nvCxnSpPr>
        <p:spPr>
          <a:xfrm rot="5400000">
            <a:off x="2211663" y="4214809"/>
            <a:ext cx="392450" cy="586"/>
          </a:xfrm>
          <a:prstGeom prst="bent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 name="文字方塊 108">
            <a:extLst>
              <a:ext uri="{FF2B5EF4-FFF2-40B4-BE49-F238E27FC236}">
                <a16:creationId xmlns:a16="http://schemas.microsoft.com/office/drawing/2014/main" id="{1283E7C5-5D69-1AC5-CE6E-B284CD79C655}"/>
              </a:ext>
            </a:extLst>
          </p:cNvPr>
          <p:cNvSpPr txBox="1"/>
          <p:nvPr/>
        </p:nvSpPr>
        <p:spPr>
          <a:xfrm>
            <a:off x="1039701" y="3393904"/>
            <a:ext cx="42349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rPr>
              <a:t>N</a:t>
            </a:r>
            <a:endParaRPr kumimoji="0" lang="zh-TW" altLang="en-US" sz="14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endParaRPr>
          </a:p>
        </p:txBody>
      </p:sp>
      <p:sp>
        <p:nvSpPr>
          <p:cNvPr id="42" name="文字方塊 145">
            <a:extLst>
              <a:ext uri="{FF2B5EF4-FFF2-40B4-BE49-F238E27FC236}">
                <a16:creationId xmlns:a16="http://schemas.microsoft.com/office/drawing/2014/main" id="{4528F0ED-A393-BD1B-0207-D6E2390A5B05}"/>
              </a:ext>
            </a:extLst>
          </p:cNvPr>
          <p:cNvSpPr txBox="1"/>
          <p:nvPr/>
        </p:nvSpPr>
        <p:spPr>
          <a:xfrm>
            <a:off x="2339837" y="4073790"/>
            <a:ext cx="42349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rPr>
              <a:t>Y</a:t>
            </a:r>
            <a:endParaRPr kumimoji="0" lang="zh-TW" altLang="en-US" sz="1400" b="0" i="0" u="none" strike="noStrike" kern="1200" cap="none" spc="0" normalizeH="0" baseline="0" noProof="0" dirty="0">
              <a:ln>
                <a:noFill/>
              </a:ln>
              <a:solidFill>
                <a:srgbClr val="249DCE"/>
              </a:solidFill>
              <a:effectLst/>
              <a:uLnTx/>
              <a:uFillTx/>
              <a:latin typeface="微軟正黑體" panose="020B0604030504040204" pitchFamily="34" charset="-120"/>
              <a:ea typeface="微軟正黑體" panose="020B0604030504040204" pitchFamily="34" charset="-120"/>
              <a:cs typeface="+mn-cs"/>
            </a:endParaRPr>
          </a:p>
        </p:txBody>
      </p:sp>
      <p:sp>
        <p:nvSpPr>
          <p:cNvPr id="44" name="標題 1">
            <a:extLst>
              <a:ext uri="{FF2B5EF4-FFF2-40B4-BE49-F238E27FC236}">
                <a16:creationId xmlns:a16="http://schemas.microsoft.com/office/drawing/2014/main" id="{1848611C-D6FA-4D3D-9503-A0E93C1C0FBC}"/>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資料前處理流程圖</a:t>
            </a:r>
          </a:p>
        </p:txBody>
      </p:sp>
      <p:sp>
        <p:nvSpPr>
          <p:cNvPr id="45" name="矩形: 圓角 44">
            <a:extLst>
              <a:ext uri="{FF2B5EF4-FFF2-40B4-BE49-F238E27FC236}">
                <a16:creationId xmlns:a16="http://schemas.microsoft.com/office/drawing/2014/main" id="{66B43BF0-EA20-4BC8-8150-7EC64DDCA551}"/>
              </a:ext>
            </a:extLst>
          </p:cNvPr>
          <p:cNvSpPr/>
          <p:nvPr/>
        </p:nvSpPr>
        <p:spPr>
          <a:xfrm>
            <a:off x="3949343" y="1485674"/>
            <a:ext cx="2222857" cy="3863674"/>
          </a:xfrm>
          <a:prstGeom prst="roundRect">
            <a:avLst>
              <a:gd name="adj" fmla="val 190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47" name="矩形: 圓角 46">
            <a:extLst>
              <a:ext uri="{FF2B5EF4-FFF2-40B4-BE49-F238E27FC236}">
                <a16:creationId xmlns:a16="http://schemas.microsoft.com/office/drawing/2014/main" id="{7BFEF81D-0A8A-4BCC-866B-F5C5F7BF77A6}"/>
              </a:ext>
            </a:extLst>
          </p:cNvPr>
          <p:cNvSpPr/>
          <p:nvPr/>
        </p:nvSpPr>
        <p:spPr>
          <a:xfrm>
            <a:off x="3956378" y="1479883"/>
            <a:ext cx="4154689" cy="522204"/>
          </a:xfrm>
          <a:prstGeom prst="roundRect">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zh-TW" altLang="en-US"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rPr>
              <a:t>轉換資料</a:t>
            </a:r>
            <a:endParaRPr kumimoji="0" lang="en-US" altLang="zh-TW"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Gill Sans"/>
              <a:sym typeface="Gill Sans"/>
            </a:endParaRPr>
          </a:p>
          <a:p>
            <a:pPr marL="0" marR="0" lvl="0" indent="0" algn="ctr" defTabSz="228532" rtl="0" eaLnBrk="1" fontAlgn="auto" latinLnBrk="0" hangingPunct="1">
              <a:lnSpc>
                <a:spcPct val="100000"/>
              </a:lnSpc>
              <a:spcBef>
                <a:spcPts val="0"/>
              </a:spcBef>
              <a:spcAft>
                <a:spcPts val="0"/>
              </a:spcAft>
              <a:buClr>
                <a:srgbClr val="000000"/>
              </a:buClr>
              <a:buSzTx/>
              <a:buFontTx/>
              <a:buNone/>
              <a:tabLst/>
              <a:defRPr/>
            </a:pPr>
            <a:r>
              <a:rPr kumimoji="0" lang="en-US" altLang="zh-TW" sz="16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微軟正黑體" panose="020B0604030504040204" pitchFamily="34" charset="-120"/>
                <a:ea typeface="微軟正黑體" panose="020B0604030504040204" pitchFamily="34" charset="-120"/>
                <a:cs typeface="+mn-cs"/>
                <a:sym typeface="Gill Sans"/>
              </a:rPr>
              <a:t>(Transform)</a:t>
            </a:r>
            <a:endParaRPr kumimoji="0" lang="zh-TW" altLang="en-US" sz="1600" b="1" i="0" u="none" strike="noStrike" kern="120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mn-cs"/>
            </a:endParaRPr>
          </a:p>
        </p:txBody>
      </p:sp>
      <p:cxnSp>
        <p:nvCxnSpPr>
          <p:cNvPr id="3" name="接點: 肘形 22">
            <a:extLst>
              <a:ext uri="{FF2B5EF4-FFF2-40B4-BE49-F238E27FC236}">
                <a16:creationId xmlns:a16="http://schemas.microsoft.com/office/drawing/2014/main" id="{4D7238EA-A283-625F-7744-9081C05D2AEF}"/>
              </a:ext>
            </a:extLst>
          </p:cNvPr>
          <p:cNvCxnSpPr>
            <a:cxnSpLocks/>
            <a:stCxn id="24" idx="3"/>
            <a:endCxn id="48" idx="1"/>
          </p:cNvCxnSpPr>
          <p:nvPr/>
        </p:nvCxnSpPr>
        <p:spPr>
          <a:xfrm flipV="1">
            <a:off x="3158543" y="2493224"/>
            <a:ext cx="1164491" cy="2234626"/>
          </a:xfrm>
          <a:prstGeom prst="bent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8" name="矩形: 圓角 6">
            <a:extLst>
              <a:ext uri="{FF2B5EF4-FFF2-40B4-BE49-F238E27FC236}">
                <a16:creationId xmlns:a16="http://schemas.microsoft.com/office/drawing/2014/main" id="{75B0B398-BE84-4BC4-9CDB-FB318F87D6FF}"/>
              </a:ext>
            </a:extLst>
          </p:cNvPr>
          <p:cNvSpPr/>
          <p:nvPr/>
        </p:nvSpPr>
        <p:spPr>
          <a:xfrm>
            <a:off x="4323034" y="2176701"/>
            <a:ext cx="1204547" cy="633046"/>
          </a:xfrm>
          <a:prstGeom prst="roundRect">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Very noisy?</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49" name="矩形: 圓角 6">
            <a:extLst>
              <a:ext uri="{FF2B5EF4-FFF2-40B4-BE49-F238E27FC236}">
                <a16:creationId xmlns:a16="http://schemas.microsoft.com/office/drawing/2014/main" id="{4573BC23-26AF-46A1-9917-39D48241F107}"/>
              </a:ext>
            </a:extLst>
          </p:cNvPr>
          <p:cNvSpPr/>
          <p:nvPr/>
        </p:nvSpPr>
        <p:spPr>
          <a:xfrm>
            <a:off x="4323034" y="3177880"/>
            <a:ext cx="1204547" cy="633046"/>
          </a:xfrm>
          <a:prstGeom prst="roundRect">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Not in a model preferred format</a:t>
            </a:r>
            <a:endParaRPr kumimoji="0" lang="zh-TW" altLang="en-US" sz="10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50" name="矩形: 圓角 6">
            <a:extLst>
              <a:ext uri="{FF2B5EF4-FFF2-40B4-BE49-F238E27FC236}">
                <a16:creationId xmlns:a16="http://schemas.microsoft.com/office/drawing/2014/main" id="{A9915508-4659-4675-A7FB-29172D801275}"/>
              </a:ext>
            </a:extLst>
          </p:cNvPr>
          <p:cNvSpPr/>
          <p:nvPr/>
        </p:nvSpPr>
        <p:spPr>
          <a:xfrm>
            <a:off x="4323034" y="4113984"/>
            <a:ext cx="1204547" cy="633046"/>
          </a:xfrm>
          <a:prstGeom prst="roundRect">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Hard to learn?</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52" name="接點: 肘形 22">
            <a:extLst>
              <a:ext uri="{FF2B5EF4-FFF2-40B4-BE49-F238E27FC236}">
                <a16:creationId xmlns:a16="http://schemas.microsoft.com/office/drawing/2014/main" id="{C04125B4-F91F-4F67-B351-0F5939C4D977}"/>
              </a:ext>
            </a:extLst>
          </p:cNvPr>
          <p:cNvCxnSpPr>
            <a:cxnSpLocks/>
            <a:stCxn id="24" idx="3"/>
            <a:endCxn id="49" idx="1"/>
          </p:cNvCxnSpPr>
          <p:nvPr/>
        </p:nvCxnSpPr>
        <p:spPr>
          <a:xfrm flipV="1">
            <a:off x="3158543" y="3494403"/>
            <a:ext cx="1164491" cy="1233447"/>
          </a:xfrm>
          <a:prstGeom prst="bent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接點: 肘形 22">
            <a:extLst>
              <a:ext uri="{FF2B5EF4-FFF2-40B4-BE49-F238E27FC236}">
                <a16:creationId xmlns:a16="http://schemas.microsoft.com/office/drawing/2014/main" id="{FFFD3FDD-DEB4-414A-92F8-82AF92B9C15D}"/>
              </a:ext>
            </a:extLst>
          </p:cNvPr>
          <p:cNvCxnSpPr>
            <a:cxnSpLocks/>
            <a:stCxn id="24" idx="3"/>
            <a:endCxn id="50" idx="1"/>
          </p:cNvCxnSpPr>
          <p:nvPr/>
        </p:nvCxnSpPr>
        <p:spPr>
          <a:xfrm flipV="1">
            <a:off x="3158543" y="4430507"/>
            <a:ext cx="1164491" cy="297343"/>
          </a:xfrm>
          <a:prstGeom prst="bent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接點: 肘形 16">
            <a:extLst>
              <a:ext uri="{FF2B5EF4-FFF2-40B4-BE49-F238E27FC236}">
                <a16:creationId xmlns:a16="http://schemas.microsoft.com/office/drawing/2014/main" id="{C299D492-7205-482E-800B-6516B3031724}"/>
              </a:ext>
            </a:extLst>
          </p:cNvPr>
          <p:cNvCxnSpPr>
            <a:cxnSpLocks/>
            <a:stCxn id="20" idx="1"/>
          </p:cNvCxnSpPr>
          <p:nvPr/>
        </p:nvCxnSpPr>
        <p:spPr>
          <a:xfrm rot="10800000" flipV="1">
            <a:off x="651933" y="3719941"/>
            <a:ext cx="898142" cy="1046791"/>
          </a:xfrm>
          <a:prstGeom prst="bentConnector2">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3" name="矩形: 圓角 62">
            <a:extLst>
              <a:ext uri="{FF2B5EF4-FFF2-40B4-BE49-F238E27FC236}">
                <a16:creationId xmlns:a16="http://schemas.microsoft.com/office/drawing/2014/main" id="{22CB3B7D-9986-4C7C-8012-6BEB444917F9}"/>
              </a:ext>
            </a:extLst>
          </p:cNvPr>
          <p:cNvSpPr/>
          <p:nvPr/>
        </p:nvSpPr>
        <p:spPr>
          <a:xfrm>
            <a:off x="6626324" y="2169874"/>
            <a:ext cx="1470161" cy="633046"/>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Data cleaning</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64" name="矩形: 圓角 63">
            <a:extLst>
              <a:ext uri="{FF2B5EF4-FFF2-40B4-BE49-F238E27FC236}">
                <a16:creationId xmlns:a16="http://schemas.microsoft.com/office/drawing/2014/main" id="{24602317-BD30-471B-A795-89F7737D677C}"/>
              </a:ext>
            </a:extLst>
          </p:cNvPr>
          <p:cNvSpPr/>
          <p:nvPr/>
        </p:nvSpPr>
        <p:spPr>
          <a:xfrm>
            <a:off x="6643606" y="4113984"/>
            <a:ext cx="1470161" cy="633046"/>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Feature engineering</a:t>
            </a:r>
            <a:endParaRPr kumimoji="0" lang="zh-TW" altLang="en-US" sz="14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65" name="矩形: 圓角 11">
            <a:extLst>
              <a:ext uri="{FF2B5EF4-FFF2-40B4-BE49-F238E27FC236}">
                <a16:creationId xmlns:a16="http://schemas.microsoft.com/office/drawing/2014/main" id="{04768A0F-9AC1-4F47-B27D-FFA61725F571}"/>
              </a:ext>
            </a:extLst>
          </p:cNvPr>
          <p:cNvSpPr/>
          <p:nvPr/>
        </p:nvSpPr>
        <p:spPr>
          <a:xfrm>
            <a:off x="6640442" y="3177880"/>
            <a:ext cx="1470161" cy="633046"/>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Data transformation</a:t>
            </a:r>
            <a:endParaRPr kumimoji="0" lang="zh-TW" altLang="en-US" sz="12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31" name="直線單箭頭接點 30">
            <a:extLst>
              <a:ext uri="{FF2B5EF4-FFF2-40B4-BE49-F238E27FC236}">
                <a16:creationId xmlns:a16="http://schemas.microsoft.com/office/drawing/2014/main" id="{EC6F5F77-F5CE-4722-9B5C-0D63A85BC023}"/>
              </a:ext>
            </a:extLst>
          </p:cNvPr>
          <p:cNvCxnSpPr>
            <a:cxnSpLocks/>
            <a:stCxn id="48" idx="3"/>
            <a:endCxn id="63" idx="1"/>
          </p:cNvCxnSpPr>
          <p:nvPr/>
        </p:nvCxnSpPr>
        <p:spPr>
          <a:xfrm flipV="1">
            <a:off x="5527581" y="2486397"/>
            <a:ext cx="1098743" cy="68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CD050165-AA9F-4544-B771-40A8B7A951F1}"/>
              </a:ext>
            </a:extLst>
          </p:cNvPr>
          <p:cNvCxnSpPr>
            <a:cxnSpLocks/>
            <a:stCxn id="49" idx="3"/>
            <a:endCxn id="65" idx="1"/>
          </p:cNvCxnSpPr>
          <p:nvPr/>
        </p:nvCxnSpPr>
        <p:spPr>
          <a:xfrm>
            <a:off x="5527581" y="3494403"/>
            <a:ext cx="111286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a:extLst>
              <a:ext uri="{FF2B5EF4-FFF2-40B4-BE49-F238E27FC236}">
                <a16:creationId xmlns:a16="http://schemas.microsoft.com/office/drawing/2014/main" id="{3DB05887-A5D0-4CB9-A006-AEFCEFB9447D}"/>
              </a:ext>
            </a:extLst>
          </p:cNvPr>
          <p:cNvCxnSpPr>
            <a:cxnSpLocks/>
            <a:stCxn id="50" idx="3"/>
            <a:endCxn id="64" idx="1"/>
          </p:cNvCxnSpPr>
          <p:nvPr/>
        </p:nvCxnSpPr>
        <p:spPr>
          <a:xfrm>
            <a:off x="5527581" y="4430507"/>
            <a:ext cx="11160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a:extLst>
              <a:ext uri="{FF2B5EF4-FFF2-40B4-BE49-F238E27FC236}">
                <a16:creationId xmlns:a16="http://schemas.microsoft.com/office/drawing/2014/main" id="{59A64C5F-2D46-44F1-A70C-8EBF4D9DD674}"/>
              </a:ext>
            </a:extLst>
          </p:cNvPr>
          <p:cNvCxnSpPr>
            <a:cxnSpLocks/>
            <a:stCxn id="48" idx="2"/>
            <a:endCxn id="49" idx="0"/>
          </p:cNvCxnSpPr>
          <p:nvPr/>
        </p:nvCxnSpPr>
        <p:spPr>
          <a:xfrm>
            <a:off x="4925308" y="2809747"/>
            <a:ext cx="0" cy="3681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a:extLst>
              <a:ext uri="{FF2B5EF4-FFF2-40B4-BE49-F238E27FC236}">
                <a16:creationId xmlns:a16="http://schemas.microsoft.com/office/drawing/2014/main" id="{62C9BD51-F297-4ED9-A81B-7E4A23C6194A}"/>
              </a:ext>
            </a:extLst>
          </p:cNvPr>
          <p:cNvCxnSpPr>
            <a:cxnSpLocks/>
            <a:stCxn id="49" idx="2"/>
            <a:endCxn id="50" idx="0"/>
          </p:cNvCxnSpPr>
          <p:nvPr/>
        </p:nvCxnSpPr>
        <p:spPr>
          <a:xfrm>
            <a:off x="4925308" y="3810926"/>
            <a:ext cx="0" cy="3030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3" name="文字方塊 145">
            <a:extLst>
              <a:ext uri="{FF2B5EF4-FFF2-40B4-BE49-F238E27FC236}">
                <a16:creationId xmlns:a16="http://schemas.microsoft.com/office/drawing/2014/main" id="{8EA79C72-FBE8-4098-B256-3AC379936893}"/>
              </a:ext>
            </a:extLst>
          </p:cNvPr>
          <p:cNvSpPr txBox="1"/>
          <p:nvPr/>
        </p:nvSpPr>
        <p:spPr>
          <a:xfrm>
            <a:off x="4928133" y="2817840"/>
            <a:ext cx="5040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4" name="文字方塊 145">
            <a:extLst>
              <a:ext uri="{FF2B5EF4-FFF2-40B4-BE49-F238E27FC236}">
                <a16:creationId xmlns:a16="http://schemas.microsoft.com/office/drawing/2014/main" id="{1B79C93C-AAB6-4327-9860-8A929BA4B286}"/>
              </a:ext>
            </a:extLst>
          </p:cNvPr>
          <p:cNvSpPr txBox="1"/>
          <p:nvPr/>
        </p:nvSpPr>
        <p:spPr>
          <a:xfrm>
            <a:off x="5589029" y="2169768"/>
            <a:ext cx="5040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8" name="文字方塊 145">
            <a:extLst>
              <a:ext uri="{FF2B5EF4-FFF2-40B4-BE49-F238E27FC236}">
                <a16:creationId xmlns:a16="http://schemas.microsoft.com/office/drawing/2014/main" id="{0C43BA57-7C4B-4035-ABDC-E59E954F2131}"/>
              </a:ext>
            </a:extLst>
          </p:cNvPr>
          <p:cNvSpPr txBox="1"/>
          <p:nvPr/>
        </p:nvSpPr>
        <p:spPr>
          <a:xfrm>
            <a:off x="5589029" y="3177880"/>
            <a:ext cx="5040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0" name="文字方塊 145">
            <a:extLst>
              <a:ext uri="{FF2B5EF4-FFF2-40B4-BE49-F238E27FC236}">
                <a16:creationId xmlns:a16="http://schemas.microsoft.com/office/drawing/2014/main" id="{889B96D4-3862-4908-BFFA-DFFC4D84509C}"/>
              </a:ext>
            </a:extLst>
          </p:cNvPr>
          <p:cNvSpPr txBox="1"/>
          <p:nvPr/>
        </p:nvSpPr>
        <p:spPr>
          <a:xfrm>
            <a:off x="5589029" y="4113984"/>
            <a:ext cx="5040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1" name="文字方塊 145">
            <a:extLst>
              <a:ext uri="{FF2B5EF4-FFF2-40B4-BE49-F238E27FC236}">
                <a16:creationId xmlns:a16="http://schemas.microsoft.com/office/drawing/2014/main" id="{7BFA51E9-E8FB-491F-8D98-638E677F6FE7}"/>
              </a:ext>
            </a:extLst>
          </p:cNvPr>
          <p:cNvSpPr txBox="1"/>
          <p:nvPr/>
        </p:nvSpPr>
        <p:spPr>
          <a:xfrm>
            <a:off x="4928133" y="3825952"/>
            <a:ext cx="5040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3314" name="Picture 2" descr="垃圾- 用户界面和手势图标">
            <a:extLst>
              <a:ext uri="{FF2B5EF4-FFF2-40B4-BE49-F238E27FC236}">
                <a16:creationId xmlns:a16="http://schemas.microsoft.com/office/drawing/2014/main" id="{AA656B03-D1D6-45BE-B8E1-E30C8A2FF5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36" y="4869160"/>
            <a:ext cx="720080" cy="720080"/>
          </a:xfrm>
          <a:prstGeom prst="rect">
            <a:avLst/>
          </a:prstGeom>
          <a:noFill/>
          <a:extLst>
            <a:ext uri="{909E8E84-426E-40DD-AFC4-6F175D3DCCD1}">
              <a14:hiddenFill xmlns:a14="http://schemas.microsoft.com/office/drawing/2010/main">
                <a:solidFill>
                  <a:srgbClr val="FFFFFF"/>
                </a:solidFill>
              </a14:hiddenFill>
            </a:ext>
          </a:extLst>
        </p:spPr>
      </p:pic>
      <p:sp>
        <p:nvSpPr>
          <p:cNvPr id="38" name="矩形 37">
            <a:extLst>
              <a:ext uri="{FF2B5EF4-FFF2-40B4-BE49-F238E27FC236}">
                <a16:creationId xmlns:a16="http://schemas.microsoft.com/office/drawing/2014/main" id="{B91E29F4-2576-4938-A2A3-306C3688AE0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分析前的準備工作</a:t>
            </a:r>
          </a:p>
        </p:txBody>
      </p:sp>
      <p:sp>
        <p:nvSpPr>
          <p:cNvPr id="39" name="矩形 38">
            <a:extLst>
              <a:ext uri="{FF2B5EF4-FFF2-40B4-BE49-F238E27FC236}">
                <a16:creationId xmlns:a16="http://schemas.microsoft.com/office/drawing/2014/main" id="{EC71C7E6-32A8-4D5F-B445-C328B786F361}"/>
              </a:ext>
            </a:extLst>
          </p:cNvPr>
          <p:cNvSpPr/>
          <p:nvPr/>
        </p:nvSpPr>
        <p:spPr>
          <a:xfrm>
            <a:off x="8255000" y="1578170"/>
            <a:ext cx="3589866" cy="31700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資料前處理 </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vs. </a:t>
            </a: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 </a:t>
            </a:r>
            <a:endPar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共通點：皆為資料收集完畢後、丟入模型進行處理前的前置工作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資料前處理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(Data Preprocessing)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概念：從資料中檢測、糾正與刪除不良或錯誤的資料之過程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目的：讓資料符合執行任務的要求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(Feature Engineering)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概念：將資料轉換為更能代表問題的特徵之過程 </a:t>
            </a:r>
            <a:endPar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目的：降低計算成本，提升模型成效</a:t>
            </a:r>
          </a:p>
        </p:txBody>
      </p:sp>
      <p:sp>
        <p:nvSpPr>
          <p:cNvPr id="43" name="矩形: 圓角 42">
            <a:extLst>
              <a:ext uri="{FF2B5EF4-FFF2-40B4-BE49-F238E27FC236}">
                <a16:creationId xmlns:a16="http://schemas.microsoft.com/office/drawing/2014/main" id="{36433A5E-5753-4BBA-A64D-EDB69259325D}"/>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資料處理</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1945889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Tabular Data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表格資料</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結構化資料</a:t>
            </a:r>
          </a:p>
        </p:txBody>
      </p:sp>
      <p:sp>
        <p:nvSpPr>
          <p:cNvPr id="5" name="文字方塊 4">
            <a:extLst>
              <a:ext uri="{FF2B5EF4-FFF2-40B4-BE49-F238E27FC236}">
                <a16:creationId xmlns:a16="http://schemas.microsoft.com/office/drawing/2014/main" id="{EDEDE400-A6AB-4AB6-B5B3-C2F318950936}"/>
              </a:ext>
            </a:extLst>
          </p:cNvPr>
          <p:cNvSpPr txBox="1"/>
          <p:nvPr/>
        </p:nvSpPr>
        <p:spPr>
          <a:xfrm>
            <a:off x="390523" y="1340768"/>
            <a:ext cx="8361591" cy="3770263"/>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定義</a:t>
            </a:r>
            <a:endParaRPr kumimoji="0" lang="zh-TW" altLang="en-US" sz="2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Tabular data are in the form of a table, feature columns of numeric / categorical / string type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資料屬性</a:t>
            </a: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Int / float: directly use or bin to unique int values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Categorical data: one-hot encoding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Map rare categories into “Unknown”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Date-time: a feature list such as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[year, month, day, </a:t>
            </a:r>
            <a:r>
              <a:rPr kumimoji="0" lang="en-US" altLang="zh-TW" sz="1400" b="0" i="0" u="none" strike="noStrike" kern="1200" cap="none" spc="0" normalizeH="0" baseline="0" noProof="0" dirty="0" err="1">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day_of_year</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 </a:t>
            </a:r>
            <a:r>
              <a:rPr kumimoji="0" lang="en-US" altLang="zh-TW" sz="1400" b="0" i="0" u="none" strike="noStrike" kern="1200" cap="none" spc="0" normalizeH="0" baseline="0" noProof="0" dirty="0" err="1">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week_of_year</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 </a:t>
            </a:r>
            <a:r>
              <a:rPr kumimoji="0" lang="en-US" altLang="zh-TW" sz="1400" b="0" i="0" u="none" strike="noStrike" kern="1200" cap="none" spc="0" normalizeH="0" baseline="0" noProof="0" dirty="0" err="1">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day_of_week</a:t>
            </a: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Feature combination: Cartesian product of two feature groups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[cat, dog] x [male, female] -&gt; [(cat, male), (cat, female), (dog, male), (dog, female)]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grpSp>
        <p:nvGrpSpPr>
          <p:cNvPr id="8" name="群組 7">
            <a:extLst>
              <a:ext uri="{FF2B5EF4-FFF2-40B4-BE49-F238E27FC236}">
                <a16:creationId xmlns:a16="http://schemas.microsoft.com/office/drawing/2014/main" id="{413A973D-9531-47B0-B6AC-AF191A5F7374}"/>
              </a:ext>
            </a:extLst>
          </p:cNvPr>
          <p:cNvGrpSpPr/>
          <p:nvPr/>
        </p:nvGrpSpPr>
        <p:grpSpPr>
          <a:xfrm>
            <a:off x="8670667" y="3872204"/>
            <a:ext cx="3272515" cy="2276762"/>
            <a:chOff x="8530708" y="3816220"/>
            <a:chExt cx="3272515" cy="2276762"/>
          </a:xfrm>
        </p:grpSpPr>
        <p:pic>
          <p:nvPicPr>
            <p:cNvPr id="2" name="圖片 1">
              <a:extLst>
                <a:ext uri="{FF2B5EF4-FFF2-40B4-BE49-F238E27FC236}">
                  <a16:creationId xmlns:a16="http://schemas.microsoft.com/office/drawing/2014/main" id="{7813AE73-4B4D-4BF0-93BB-022DC3143FCF}"/>
                </a:ext>
              </a:extLst>
            </p:cNvPr>
            <p:cNvPicPr>
              <a:picLocks noChangeAspect="1"/>
            </p:cNvPicPr>
            <p:nvPr/>
          </p:nvPicPr>
          <p:blipFill rotWithShape="1">
            <a:blip r:embed="rId2"/>
            <a:srcRect t="1640" b="-1"/>
            <a:stretch/>
          </p:blipFill>
          <p:spPr>
            <a:xfrm>
              <a:off x="8530708" y="3993502"/>
              <a:ext cx="3235193" cy="2099480"/>
            </a:xfrm>
            <a:prstGeom prst="rect">
              <a:avLst/>
            </a:prstGeom>
          </p:spPr>
        </p:pic>
        <p:sp>
          <p:nvSpPr>
            <p:cNvPr id="4" name="矩形 3">
              <a:extLst>
                <a:ext uri="{FF2B5EF4-FFF2-40B4-BE49-F238E27FC236}">
                  <a16:creationId xmlns:a16="http://schemas.microsoft.com/office/drawing/2014/main" id="{C4ED25CB-1DED-4604-A5EF-A087016170A5}"/>
                </a:ext>
              </a:extLst>
            </p:cNvPr>
            <p:cNvSpPr/>
            <p:nvPr/>
          </p:nvSpPr>
          <p:spPr>
            <a:xfrm>
              <a:off x="11075436" y="3816220"/>
              <a:ext cx="727787" cy="2612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9" name="文字方塊 8">
            <a:extLst>
              <a:ext uri="{FF2B5EF4-FFF2-40B4-BE49-F238E27FC236}">
                <a16:creationId xmlns:a16="http://schemas.microsoft.com/office/drawing/2014/main" id="{38F5E02F-C4C4-4488-894E-1DF9214632D5}"/>
              </a:ext>
            </a:extLst>
          </p:cNvPr>
          <p:cNvSpPr txBox="1"/>
          <p:nvPr/>
        </p:nvSpPr>
        <p:spPr>
          <a:xfrm>
            <a:off x="9740296" y="3710990"/>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特徵欄位</a:t>
            </a:r>
          </a:p>
        </p:txBody>
      </p:sp>
      <p:sp>
        <p:nvSpPr>
          <p:cNvPr id="10" name="文字方塊 9">
            <a:extLst>
              <a:ext uri="{FF2B5EF4-FFF2-40B4-BE49-F238E27FC236}">
                <a16:creationId xmlns:a16="http://schemas.microsoft.com/office/drawing/2014/main" id="{7E0C1941-043C-4681-86F6-2CEB1FB8FD34}"/>
              </a:ext>
            </a:extLst>
          </p:cNvPr>
          <p:cNvSpPr txBox="1"/>
          <p:nvPr/>
        </p:nvSpPr>
        <p:spPr>
          <a:xfrm>
            <a:off x="11205202" y="3710990"/>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目標輸出</a:t>
            </a:r>
          </a:p>
        </p:txBody>
      </p:sp>
      <p:sp>
        <p:nvSpPr>
          <p:cNvPr id="11" name="矩形: 圓角 10">
            <a:extLst>
              <a:ext uri="{FF2B5EF4-FFF2-40B4-BE49-F238E27FC236}">
                <a16:creationId xmlns:a16="http://schemas.microsoft.com/office/drawing/2014/main" id="{62148878-B4A1-4468-8C71-441D61B3F831}"/>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資料處理</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1693774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群組 48">
            <a:extLst>
              <a:ext uri="{FF2B5EF4-FFF2-40B4-BE49-F238E27FC236}">
                <a16:creationId xmlns:a16="http://schemas.microsoft.com/office/drawing/2014/main" id="{FB75D501-F978-D06F-2829-3CAB3F0CBBCA}"/>
              </a:ext>
            </a:extLst>
          </p:cNvPr>
          <p:cNvGrpSpPr/>
          <p:nvPr/>
        </p:nvGrpSpPr>
        <p:grpSpPr>
          <a:xfrm>
            <a:off x="3562081" y="3144473"/>
            <a:ext cx="8000156" cy="569054"/>
            <a:chOff x="3503712" y="2437022"/>
            <a:chExt cx="8000156" cy="569054"/>
          </a:xfrm>
        </p:grpSpPr>
        <p:sp>
          <p:nvSpPr>
            <p:cNvPr id="50" name="矩形 49">
              <a:extLst>
                <a:ext uri="{FF2B5EF4-FFF2-40B4-BE49-F238E27FC236}">
                  <a16:creationId xmlns:a16="http://schemas.microsoft.com/office/drawing/2014/main" id="{14E48EB6-F62C-8257-3438-8A7FDB74A0B8}"/>
                </a:ext>
              </a:extLst>
            </p:cNvPr>
            <p:cNvSpPr/>
            <p:nvPr/>
          </p:nvSpPr>
          <p:spPr>
            <a:xfrm>
              <a:off x="3503712" y="2437023"/>
              <a:ext cx="7275003" cy="5690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1" name="流程圖: 結束點 50">
              <a:extLst>
                <a:ext uri="{FF2B5EF4-FFF2-40B4-BE49-F238E27FC236}">
                  <a16:creationId xmlns:a16="http://schemas.microsoft.com/office/drawing/2014/main" id="{D27F1478-A093-FA8A-7B5F-9AC062B6BEBB}"/>
                </a:ext>
              </a:extLst>
            </p:cNvPr>
            <p:cNvSpPr/>
            <p:nvPr/>
          </p:nvSpPr>
          <p:spPr>
            <a:xfrm>
              <a:off x="9343628" y="2437022"/>
              <a:ext cx="2160240" cy="569054"/>
            </a:xfrm>
            <a:prstGeom prst="flowChartTerminator">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grpSp>
        <p:nvGrpSpPr>
          <p:cNvPr id="52" name="群組 51">
            <a:extLst>
              <a:ext uri="{FF2B5EF4-FFF2-40B4-BE49-F238E27FC236}">
                <a16:creationId xmlns:a16="http://schemas.microsoft.com/office/drawing/2014/main" id="{370A7F6B-7718-108B-7A84-235F544183A5}"/>
              </a:ext>
            </a:extLst>
          </p:cNvPr>
          <p:cNvGrpSpPr/>
          <p:nvPr/>
        </p:nvGrpSpPr>
        <p:grpSpPr>
          <a:xfrm>
            <a:off x="3562081" y="3981911"/>
            <a:ext cx="8000156" cy="569054"/>
            <a:chOff x="3503712" y="2437022"/>
            <a:chExt cx="8000156" cy="569054"/>
          </a:xfrm>
        </p:grpSpPr>
        <p:sp>
          <p:nvSpPr>
            <p:cNvPr id="53" name="矩形 52">
              <a:extLst>
                <a:ext uri="{FF2B5EF4-FFF2-40B4-BE49-F238E27FC236}">
                  <a16:creationId xmlns:a16="http://schemas.microsoft.com/office/drawing/2014/main" id="{4F1152E9-E786-D9EF-B3FC-E2BC6B504B77}"/>
                </a:ext>
              </a:extLst>
            </p:cNvPr>
            <p:cNvSpPr/>
            <p:nvPr/>
          </p:nvSpPr>
          <p:spPr>
            <a:xfrm>
              <a:off x="3503712" y="2437023"/>
              <a:ext cx="7275003" cy="5690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4" name="流程圖: 結束點 53">
              <a:extLst>
                <a:ext uri="{FF2B5EF4-FFF2-40B4-BE49-F238E27FC236}">
                  <a16:creationId xmlns:a16="http://schemas.microsoft.com/office/drawing/2014/main" id="{78B3DA34-6B6A-8113-5A4C-7D6F73E1B813}"/>
                </a:ext>
              </a:extLst>
            </p:cNvPr>
            <p:cNvSpPr/>
            <p:nvPr/>
          </p:nvSpPr>
          <p:spPr>
            <a:xfrm>
              <a:off x="9343628" y="2437022"/>
              <a:ext cx="2160240" cy="569054"/>
            </a:xfrm>
            <a:prstGeom prst="flowChartTerminator">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grpSp>
        <p:nvGrpSpPr>
          <p:cNvPr id="55" name="群組 54">
            <a:extLst>
              <a:ext uri="{FF2B5EF4-FFF2-40B4-BE49-F238E27FC236}">
                <a16:creationId xmlns:a16="http://schemas.microsoft.com/office/drawing/2014/main" id="{4DE9D4FB-1BC8-173B-B18D-064AAF49CD9E}"/>
              </a:ext>
            </a:extLst>
          </p:cNvPr>
          <p:cNvGrpSpPr/>
          <p:nvPr/>
        </p:nvGrpSpPr>
        <p:grpSpPr>
          <a:xfrm>
            <a:off x="3562081" y="4833373"/>
            <a:ext cx="8000156" cy="569054"/>
            <a:chOff x="3503712" y="2437022"/>
            <a:chExt cx="8000156" cy="569054"/>
          </a:xfrm>
        </p:grpSpPr>
        <p:sp>
          <p:nvSpPr>
            <p:cNvPr id="56" name="矩形 55">
              <a:extLst>
                <a:ext uri="{FF2B5EF4-FFF2-40B4-BE49-F238E27FC236}">
                  <a16:creationId xmlns:a16="http://schemas.microsoft.com/office/drawing/2014/main" id="{45FE472E-1D54-1108-BF14-A2BA77C5D10B}"/>
                </a:ext>
              </a:extLst>
            </p:cNvPr>
            <p:cNvSpPr/>
            <p:nvPr/>
          </p:nvSpPr>
          <p:spPr>
            <a:xfrm>
              <a:off x="3503712" y="2437023"/>
              <a:ext cx="7275003" cy="5690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7" name="流程圖: 結束點 56">
              <a:extLst>
                <a:ext uri="{FF2B5EF4-FFF2-40B4-BE49-F238E27FC236}">
                  <a16:creationId xmlns:a16="http://schemas.microsoft.com/office/drawing/2014/main" id="{B4134E4E-5F5C-D5CA-1902-536422DD4E8D}"/>
                </a:ext>
              </a:extLst>
            </p:cNvPr>
            <p:cNvSpPr/>
            <p:nvPr/>
          </p:nvSpPr>
          <p:spPr>
            <a:xfrm>
              <a:off x="9343628" y="2437022"/>
              <a:ext cx="2160240" cy="569054"/>
            </a:xfrm>
            <a:prstGeom prst="flowChartTerminator">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grpSp>
        <p:nvGrpSpPr>
          <p:cNvPr id="58" name="群組 57">
            <a:extLst>
              <a:ext uri="{FF2B5EF4-FFF2-40B4-BE49-F238E27FC236}">
                <a16:creationId xmlns:a16="http://schemas.microsoft.com/office/drawing/2014/main" id="{E16485B6-EF5A-9029-628D-EE78781594F9}"/>
              </a:ext>
            </a:extLst>
          </p:cNvPr>
          <p:cNvGrpSpPr/>
          <p:nvPr/>
        </p:nvGrpSpPr>
        <p:grpSpPr>
          <a:xfrm>
            <a:off x="2565005" y="5582200"/>
            <a:ext cx="8989822" cy="569054"/>
            <a:chOff x="2514046" y="2437022"/>
            <a:chExt cx="8989822" cy="569054"/>
          </a:xfrm>
        </p:grpSpPr>
        <p:sp>
          <p:nvSpPr>
            <p:cNvPr id="59" name="矩形 58">
              <a:extLst>
                <a:ext uri="{FF2B5EF4-FFF2-40B4-BE49-F238E27FC236}">
                  <a16:creationId xmlns:a16="http://schemas.microsoft.com/office/drawing/2014/main" id="{8C4BDCF9-6144-39A6-C112-C09C4C374291}"/>
                </a:ext>
              </a:extLst>
            </p:cNvPr>
            <p:cNvSpPr/>
            <p:nvPr/>
          </p:nvSpPr>
          <p:spPr>
            <a:xfrm>
              <a:off x="2514046" y="2437023"/>
              <a:ext cx="8264669" cy="5690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60" name="流程圖: 結束點 59">
              <a:extLst>
                <a:ext uri="{FF2B5EF4-FFF2-40B4-BE49-F238E27FC236}">
                  <a16:creationId xmlns:a16="http://schemas.microsoft.com/office/drawing/2014/main" id="{95B4CB4D-55E0-576D-30AE-DCF3350D7485}"/>
                </a:ext>
              </a:extLst>
            </p:cNvPr>
            <p:cNvSpPr/>
            <p:nvPr/>
          </p:nvSpPr>
          <p:spPr>
            <a:xfrm>
              <a:off x="9343628" y="2437022"/>
              <a:ext cx="2160240" cy="569054"/>
            </a:xfrm>
            <a:prstGeom prst="flowChartTerminator">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grpSp>
        <p:nvGrpSpPr>
          <p:cNvPr id="48" name="群組 47">
            <a:extLst>
              <a:ext uri="{FF2B5EF4-FFF2-40B4-BE49-F238E27FC236}">
                <a16:creationId xmlns:a16="http://schemas.microsoft.com/office/drawing/2014/main" id="{B2A64F29-8B46-8F7A-AE08-0076D530C135}"/>
              </a:ext>
            </a:extLst>
          </p:cNvPr>
          <p:cNvGrpSpPr/>
          <p:nvPr/>
        </p:nvGrpSpPr>
        <p:grpSpPr>
          <a:xfrm>
            <a:off x="3569349" y="2309089"/>
            <a:ext cx="8000156" cy="569054"/>
            <a:chOff x="3503712" y="2437022"/>
            <a:chExt cx="8000156" cy="569054"/>
          </a:xfrm>
        </p:grpSpPr>
        <p:sp>
          <p:nvSpPr>
            <p:cNvPr id="44" name="矩形 43">
              <a:extLst>
                <a:ext uri="{FF2B5EF4-FFF2-40B4-BE49-F238E27FC236}">
                  <a16:creationId xmlns:a16="http://schemas.microsoft.com/office/drawing/2014/main" id="{F48813D5-2705-B485-3B11-696B78EEED11}"/>
                </a:ext>
              </a:extLst>
            </p:cNvPr>
            <p:cNvSpPr/>
            <p:nvPr/>
          </p:nvSpPr>
          <p:spPr>
            <a:xfrm>
              <a:off x="3503712" y="2437023"/>
              <a:ext cx="7275003" cy="5690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7" name="流程圖: 結束點 46">
              <a:extLst>
                <a:ext uri="{FF2B5EF4-FFF2-40B4-BE49-F238E27FC236}">
                  <a16:creationId xmlns:a16="http://schemas.microsoft.com/office/drawing/2014/main" id="{39740706-5433-7992-232D-70B0979F0187}"/>
                </a:ext>
              </a:extLst>
            </p:cNvPr>
            <p:cNvSpPr/>
            <p:nvPr/>
          </p:nvSpPr>
          <p:spPr>
            <a:xfrm>
              <a:off x="9343628" y="2437022"/>
              <a:ext cx="2160240" cy="569054"/>
            </a:xfrm>
            <a:prstGeom prst="flowChartTerminator">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如何建模</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523220"/>
          </a:xfrm>
          <a:prstGeom prst="rect">
            <a:avLst/>
          </a:prstGeom>
          <a:noFill/>
          <a:ln>
            <a:solidFill>
              <a:srgbClr val="AA914A"/>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a:t>
            </a:r>
            <a:r>
              <a:rPr kumimoji="0" lang="zh-TW" altLang="en-US"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Feature engineering is the process of using </a:t>
            </a:r>
            <a:r>
              <a:rPr kumimoji="0" lang="en-US" altLang="zh-TW" sz="1400" b="1" i="0" u="none" strike="noStrike" kern="1200" cap="none" spc="0" normalizeH="0" baseline="0" noProof="0" dirty="0">
                <a:ln>
                  <a:noFill/>
                </a:ln>
                <a:solidFill>
                  <a:srgbClr val="0070C0"/>
                </a:solidFill>
                <a:effectLst/>
                <a:uLnTx/>
                <a:uFillTx/>
                <a:latin typeface="-apple-system"/>
                <a:ea typeface="新細明體" panose="02020500000000000000" pitchFamily="18" charset="-120"/>
                <a:cs typeface="+mn-cs"/>
              </a:rPr>
              <a:t>domain knowledge </a:t>
            </a: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of the data to create features that make machine learning algorithms work. </a:t>
            </a:r>
            <a:br>
              <a:rPr kumimoji="0" lang="en-US" altLang="zh-TW" sz="14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b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a:t>
            </a:r>
            <a:r>
              <a:rPr kumimoji="0" lang="zh-TW" altLang="en-US"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Feature engineering is the process of </a:t>
            </a:r>
            <a:r>
              <a:rPr kumimoji="0" lang="en-US" altLang="zh-TW" sz="1400" b="1" i="0" u="none" strike="noStrike" kern="1200" cap="none" spc="0" normalizeH="0" baseline="0" noProof="0" dirty="0">
                <a:ln>
                  <a:noFill/>
                </a:ln>
                <a:solidFill>
                  <a:srgbClr val="0070C0"/>
                </a:solidFill>
                <a:effectLst/>
                <a:uLnTx/>
                <a:uFillTx/>
                <a:latin typeface="-apple-system"/>
                <a:ea typeface="新細明體" panose="02020500000000000000" pitchFamily="18" charset="-120"/>
                <a:cs typeface="+mn-cs"/>
              </a:rPr>
              <a:t>selecting</a:t>
            </a: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0070C0"/>
                </a:solidFill>
                <a:effectLst/>
                <a:uLnTx/>
                <a:uFillTx/>
                <a:latin typeface="-apple-system"/>
                <a:ea typeface="新細明體" panose="02020500000000000000" pitchFamily="18" charset="-120"/>
                <a:cs typeface="+mn-cs"/>
              </a:rPr>
              <a:t>manipulating</a:t>
            </a: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 and </a:t>
            </a:r>
            <a:r>
              <a:rPr kumimoji="0" lang="en-US" altLang="zh-TW" sz="1400" b="1" i="0" u="none" strike="noStrike" kern="1200" cap="none" spc="0" normalizeH="0" baseline="0" noProof="0" dirty="0">
                <a:ln>
                  <a:noFill/>
                </a:ln>
                <a:solidFill>
                  <a:srgbClr val="0070C0"/>
                </a:solidFill>
                <a:effectLst/>
                <a:uLnTx/>
                <a:uFillTx/>
                <a:latin typeface="-apple-system"/>
                <a:ea typeface="新細明體" panose="02020500000000000000" pitchFamily="18" charset="-120"/>
                <a:cs typeface="+mn-cs"/>
              </a:rPr>
              <a:t>transforming</a:t>
            </a:r>
            <a:r>
              <a:rPr kumimoji="0" lang="en-US" altLang="zh-TW" sz="1400" b="1"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 raw data into features that can be used in supervised learning.</a:t>
            </a:r>
            <a:endParaRPr kumimoji="0" lang="zh-TW" altLang="en-US" sz="14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特徵工程是一種「轉化成適合模型資料特徵」的優化手段</a:t>
            </a:r>
          </a:p>
        </p:txBody>
      </p:sp>
      <p:cxnSp>
        <p:nvCxnSpPr>
          <p:cNvPr id="18" name="直線接點 17">
            <a:extLst>
              <a:ext uri="{FF2B5EF4-FFF2-40B4-BE49-F238E27FC236}">
                <a16:creationId xmlns:a16="http://schemas.microsoft.com/office/drawing/2014/main" id="{71B3CAF4-5B8C-0983-DD5A-19A2D4ED4E82}"/>
              </a:ext>
            </a:extLst>
          </p:cNvPr>
          <p:cNvCxnSpPr>
            <a:cxnSpLocks/>
          </p:cNvCxnSpPr>
          <p:nvPr/>
        </p:nvCxnSpPr>
        <p:spPr>
          <a:xfrm>
            <a:off x="1990246" y="3431063"/>
            <a:ext cx="586041" cy="0"/>
          </a:xfrm>
          <a:prstGeom prst="line">
            <a:avLst/>
          </a:prstGeom>
          <a:noFill/>
          <a:ln w="57150" cap="flat" cmpd="sng" algn="ctr">
            <a:solidFill>
              <a:srgbClr val="44546A"/>
            </a:solidFill>
            <a:prstDash val="solid"/>
            <a:miter lim="800000"/>
          </a:ln>
          <a:effectLst/>
        </p:spPr>
      </p:cxnSp>
      <p:cxnSp>
        <p:nvCxnSpPr>
          <p:cNvPr id="19" name="直線接點 18">
            <a:extLst>
              <a:ext uri="{FF2B5EF4-FFF2-40B4-BE49-F238E27FC236}">
                <a16:creationId xmlns:a16="http://schemas.microsoft.com/office/drawing/2014/main" id="{088379EA-3259-CEC7-18D4-A5402EC10E9B}"/>
              </a:ext>
            </a:extLst>
          </p:cNvPr>
          <p:cNvCxnSpPr>
            <a:cxnSpLocks/>
          </p:cNvCxnSpPr>
          <p:nvPr/>
        </p:nvCxnSpPr>
        <p:spPr>
          <a:xfrm>
            <a:off x="1979980" y="4264412"/>
            <a:ext cx="592435" cy="0"/>
          </a:xfrm>
          <a:prstGeom prst="line">
            <a:avLst/>
          </a:prstGeom>
          <a:noFill/>
          <a:ln w="57150" cap="flat" cmpd="sng" algn="ctr">
            <a:solidFill>
              <a:srgbClr val="44546A"/>
            </a:solidFill>
            <a:prstDash val="solid"/>
            <a:miter lim="800000"/>
          </a:ln>
          <a:effectLst/>
        </p:spPr>
      </p:cxnSp>
      <p:grpSp>
        <p:nvGrpSpPr>
          <p:cNvPr id="20" name="群組 19">
            <a:extLst>
              <a:ext uri="{FF2B5EF4-FFF2-40B4-BE49-F238E27FC236}">
                <a16:creationId xmlns:a16="http://schemas.microsoft.com/office/drawing/2014/main" id="{9AAB96AC-07DB-1BBE-E961-5CD47DE95B6A}"/>
              </a:ext>
            </a:extLst>
          </p:cNvPr>
          <p:cNvGrpSpPr/>
          <p:nvPr/>
        </p:nvGrpSpPr>
        <p:grpSpPr>
          <a:xfrm>
            <a:off x="-960784" y="2708920"/>
            <a:ext cx="2664296" cy="2664296"/>
            <a:chOff x="1151467" y="2523067"/>
            <a:chExt cx="1117600" cy="1117600"/>
          </a:xfrm>
          <a:effectLst>
            <a:glow rad="63500">
              <a:srgbClr val="A5A5A5">
                <a:satMod val="175000"/>
                <a:alpha val="40000"/>
              </a:srgbClr>
            </a:glow>
          </a:effectLst>
        </p:grpSpPr>
        <p:sp>
          <p:nvSpPr>
            <p:cNvPr id="21" name="橢圓 20">
              <a:extLst>
                <a:ext uri="{FF2B5EF4-FFF2-40B4-BE49-F238E27FC236}">
                  <a16:creationId xmlns:a16="http://schemas.microsoft.com/office/drawing/2014/main" id="{B8B0AA42-35F0-812B-0C97-CBC8B6DAD286}"/>
                </a:ext>
              </a:extLst>
            </p:cNvPr>
            <p:cNvSpPr/>
            <p:nvPr/>
          </p:nvSpPr>
          <p:spPr>
            <a:xfrm>
              <a:off x="1151467" y="2523067"/>
              <a:ext cx="1117600" cy="1117600"/>
            </a:xfrm>
            <a:prstGeom prst="ellipse">
              <a:avLst/>
            </a:prstGeom>
            <a:solidFill>
              <a:srgbClr val="4472C4">
                <a:lumMod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srgbClr val="44546A"/>
                </a:solidFill>
                <a:effectLst/>
                <a:uLnTx/>
                <a:uFillTx/>
                <a:latin typeface="Calibri" panose="020F0502020204030204"/>
                <a:ea typeface="新細明體" panose="02020500000000000000" pitchFamily="18" charset="-120"/>
                <a:cs typeface="+mn-cs"/>
              </a:endParaRPr>
            </a:p>
          </p:txBody>
        </p:sp>
        <p:sp>
          <p:nvSpPr>
            <p:cNvPr id="22" name="橢圓 21">
              <a:extLst>
                <a:ext uri="{FF2B5EF4-FFF2-40B4-BE49-F238E27FC236}">
                  <a16:creationId xmlns:a16="http://schemas.microsoft.com/office/drawing/2014/main" id="{8E596870-DC16-FFEF-AA6B-AC9B6A704FBA}"/>
                </a:ext>
              </a:extLst>
            </p:cNvPr>
            <p:cNvSpPr/>
            <p:nvPr/>
          </p:nvSpPr>
          <p:spPr>
            <a:xfrm>
              <a:off x="1239797" y="2616200"/>
              <a:ext cx="931334" cy="931334"/>
            </a:xfrm>
            <a:prstGeom prst="ellipse">
              <a:avLst/>
            </a:prstGeom>
            <a:solidFill>
              <a:sysClr val="window" lastClr="FFFFFF"/>
            </a:solidFill>
            <a:ln w="12700" cap="flat" cmpd="sng" algn="ctr">
              <a:solidFill>
                <a:sysClr val="window" lastClr="FFFFFF">
                  <a:lumMod val="75000"/>
                </a:sysClr>
              </a:solidFill>
              <a:prstDash val="solid"/>
              <a:miter lim="800000"/>
            </a:ln>
            <a:effectLst/>
          </p:spPr>
          <p:txBody>
            <a:bodyPr rtlCol="0" anchor="ct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特徵</a:t>
              </a:r>
              <a:endParaRPr kumimoji="0" lang="en-US" altLang="zh-TW" sz="2400" b="1"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工程</a:t>
              </a:r>
            </a:p>
          </p:txBody>
        </p:sp>
      </p:grpSp>
      <p:sp>
        <p:nvSpPr>
          <p:cNvPr id="26" name="流程圖: 結束點 25">
            <a:extLst>
              <a:ext uri="{FF2B5EF4-FFF2-40B4-BE49-F238E27FC236}">
                <a16:creationId xmlns:a16="http://schemas.microsoft.com/office/drawing/2014/main" id="{9B6E9979-A6E5-1EF5-81D1-73F1AF438110}"/>
              </a:ext>
            </a:extLst>
          </p:cNvPr>
          <p:cNvSpPr/>
          <p:nvPr/>
        </p:nvSpPr>
        <p:spPr>
          <a:xfrm>
            <a:off x="2345213" y="3146536"/>
            <a:ext cx="2043641" cy="569054"/>
          </a:xfrm>
          <a:prstGeom prst="flowChartTerminator">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特徵轉換</a:t>
            </a:r>
            <a:endParaRPr kumimoji="0" lang="en-US" altLang="zh-TW"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Transformations</a:t>
            </a:r>
            <a:endParaRPr kumimoji="0" lang="zh-TW" altLang="en-US"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27" name="流程圖: 結束點 26">
            <a:extLst>
              <a:ext uri="{FF2B5EF4-FFF2-40B4-BE49-F238E27FC236}">
                <a16:creationId xmlns:a16="http://schemas.microsoft.com/office/drawing/2014/main" id="{E2BBE9A2-3F1E-7CC0-BA22-14AD5FD9B6DC}"/>
              </a:ext>
            </a:extLst>
          </p:cNvPr>
          <p:cNvSpPr/>
          <p:nvPr/>
        </p:nvSpPr>
        <p:spPr>
          <a:xfrm>
            <a:off x="2345213" y="3979885"/>
            <a:ext cx="2043641" cy="569054"/>
          </a:xfrm>
          <a:prstGeom prst="flowChartTerminator">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mn-cs"/>
              </a:rPr>
              <a:t>特徵提取</a:t>
            </a:r>
            <a:endParaRPr kumimoji="0" lang="en-US" altLang="zh-TW" sz="1800" b="0" i="0" u="none" strike="noStrike" kern="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Feature extraction</a:t>
            </a:r>
            <a:endParaRPr kumimoji="0" lang="zh-TW" altLang="en-US"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29" name="橢圓 28">
            <a:extLst>
              <a:ext uri="{FF2B5EF4-FFF2-40B4-BE49-F238E27FC236}">
                <a16:creationId xmlns:a16="http://schemas.microsoft.com/office/drawing/2014/main" id="{6ACED79B-F25C-B83E-ACC1-71E357525E40}"/>
              </a:ext>
            </a:extLst>
          </p:cNvPr>
          <p:cNvSpPr/>
          <p:nvPr/>
        </p:nvSpPr>
        <p:spPr>
          <a:xfrm>
            <a:off x="1855017" y="3287129"/>
            <a:ext cx="287867" cy="287867"/>
          </a:xfrm>
          <a:prstGeom prst="ellipse">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70C0"/>
              </a:solidFill>
              <a:effectLst/>
              <a:uLnTx/>
              <a:uFillTx/>
              <a:latin typeface="Calibri" panose="020F0502020204030204"/>
              <a:ea typeface="新細明體" panose="02020500000000000000" pitchFamily="18" charset="-120"/>
              <a:cs typeface="+mn-cs"/>
            </a:endParaRPr>
          </a:p>
        </p:txBody>
      </p:sp>
      <p:sp>
        <p:nvSpPr>
          <p:cNvPr id="30" name="橢圓 29">
            <a:extLst>
              <a:ext uri="{FF2B5EF4-FFF2-40B4-BE49-F238E27FC236}">
                <a16:creationId xmlns:a16="http://schemas.microsoft.com/office/drawing/2014/main" id="{6B755231-B8E7-B3B4-6A81-E7937005A42C}"/>
              </a:ext>
            </a:extLst>
          </p:cNvPr>
          <p:cNvSpPr/>
          <p:nvPr/>
        </p:nvSpPr>
        <p:spPr>
          <a:xfrm>
            <a:off x="1833889" y="4096904"/>
            <a:ext cx="287867" cy="287867"/>
          </a:xfrm>
          <a:prstGeom prst="ellipse">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70C0"/>
              </a:solidFill>
              <a:effectLst/>
              <a:uLnTx/>
              <a:uFillTx/>
              <a:latin typeface="Calibri" panose="020F0502020204030204"/>
              <a:ea typeface="新細明體" panose="02020500000000000000" pitchFamily="18" charset="-120"/>
              <a:cs typeface="+mn-cs"/>
            </a:endParaRPr>
          </a:p>
        </p:txBody>
      </p:sp>
      <p:cxnSp>
        <p:nvCxnSpPr>
          <p:cNvPr id="35" name="直線接點 34">
            <a:extLst>
              <a:ext uri="{FF2B5EF4-FFF2-40B4-BE49-F238E27FC236}">
                <a16:creationId xmlns:a16="http://schemas.microsoft.com/office/drawing/2014/main" id="{3BAEE88D-AB11-FADE-DD03-9A10BC069A70}"/>
              </a:ext>
            </a:extLst>
          </p:cNvPr>
          <p:cNvCxnSpPr>
            <a:cxnSpLocks/>
          </p:cNvCxnSpPr>
          <p:nvPr/>
        </p:nvCxnSpPr>
        <p:spPr>
          <a:xfrm>
            <a:off x="1478922" y="2593617"/>
            <a:ext cx="586041" cy="0"/>
          </a:xfrm>
          <a:prstGeom prst="line">
            <a:avLst/>
          </a:prstGeom>
          <a:noFill/>
          <a:ln w="57150" cap="flat" cmpd="sng" algn="ctr">
            <a:solidFill>
              <a:srgbClr val="44546A"/>
            </a:solidFill>
            <a:prstDash val="solid"/>
            <a:miter lim="800000"/>
          </a:ln>
          <a:effectLst/>
        </p:spPr>
      </p:cxnSp>
      <p:sp>
        <p:nvSpPr>
          <p:cNvPr id="36" name="流程圖: 結束點 35">
            <a:extLst>
              <a:ext uri="{FF2B5EF4-FFF2-40B4-BE49-F238E27FC236}">
                <a16:creationId xmlns:a16="http://schemas.microsoft.com/office/drawing/2014/main" id="{3E61D271-3394-B4AF-A8EE-0A64AFB3B30D}"/>
              </a:ext>
            </a:extLst>
          </p:cNvPr>
          <p:cNvSpPr/>
          <p:nvPr/>
        </p:nvSpPr>
        <p:spPr>
          <a:xfrm>
            <a:off x="1833889" y="2309090"/>
            <a:ext cx="2043641" cy="569054"/>
          </a:xfrm>
          <a:prstGeom prst="flowChartTerminator">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mn-cs"/>
              </a:rPr>
              <a:t>特徵建構</a:t>
            </a:r>
            <a:endParaRPr kumimoji="0" lang="en-US" altLang="zh-TW" sz="1800" b="0" i="0" u="none" strike="noStrike" kern="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Feature creation</a:t>
            </a:r>
            <a:endParaRPr kumimoji="0" lang="zh-TW" altLang="en-US"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37" name="橢圓 36">
            <a:extLst>
              <a:ext uri="{FF2B5EF4-FFF2-40B4-BE49-F238E27FC236}">
                <a16:creationId xmlns:a16="http://schemas.microsoft.com/office/drawing/2014/main" id="{B0575990-3952-A384-BF69-5210BF8F81F2}"/>
              </a:ext>
            </a:extLst>
          </p:cNvPr>
          <p:cNvSpPr/>
          <p:nvPr/>
        </p:nvSpPr>
        <p:spPr>
          <a:xfrm>
            <a:off x="1343693" y="2449683"/>
            <a:ext cx="287867" cy="287867"/>
          </a:xfrm>
          <a:prstGeom prst="ellipse">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70C0"/>
              </a:solidFill>
              <a:effectLst/>
              <a:uLnTx/>
              <a:uFillTx/>
              <a:latin typeface="Calibri" panose="020F0502020204030204"/>
              <a:ea typeface="新細明體" panose="02020500000000000000" pitchFamily="18" charset="-120"/>
              <a:cs typeface="+mn-cs"/>
            </a:endParaRPr>
          </a:p>
        </p:txBody>
      </p:sp>
      <p:cxnSp>
        <p:nvCxnSpPr>
          <p:cNvPr id="38" name="直線接點 37">
            <a:extLst>
              <a:ext uri="{FF2B5EF4-FFF2-40B4-BE49-F238E27FC236}">
                <a16:creationId xmlns:a16="http://schemas.microsoft.com/office/drawing/2014/main" id="{76FD8719-0417-A708-692B-877FE3F93028}"/>
              </a:ext>
            </a:extLst>
          </p:cNvPr>
          <p:cNvCxnSpPr>
            <a:cxnSpLocks/>
          </p:cNvCxnSpPr>
          <p:nvPr/>
        </p:nvCxnSpPr>
        <p:spPr>
          <a:xfrm>
            <a:off x="1500050" y="5118548"/>
            <a:ext cx="586041" cy="0"/>
          </a:xfrm>
          <a:prstGeom prst="line">
            <a:avLst/>
          </a:prstGeom>
          <a:noFill/>
          <a:ln w="57150" cap="flat" cmpd="sng" algn="ctr">
            <a:solidFill>
              <a:srgbClr val="44546A"/>
            </a:solidFill>
            <a:prstDash val="solid"/>
            <a:miter lim="800000"/>
          </a:ln>
          <a:effectLst/>
        </p:spPr>
      </p:cxnSp>
      <p:sp>
        <p:nvSpPr>
          <p:cNvPr id="39" name="流程圖: 結束點 38">
            <a:extLst>
              <a:ext uri="{FF2B5EF4-FFF2-40B4-BE49-F238E27FC236}">
                <a16:creationId xmlns:a16="http://schemas.microsoft.com/office/drawing/2014/main" id="{C23FB4C6-8DD6-FED3-8071-EC4F6B15515D}"/>
              </a:ext>
            </a:extLst>
          </p:cNvPr>
          <p:cNvSpPr/>
          <p:nvPr/>
        </p:nvSpPr>
        <p:spPr>
          <a:xfrm>
            <a:off x="1855017" y="4834021"/>
            <a:ext cx="2174100" cy="569054"/>
          </a:xfrm>
          <a:prstGeom prst="flowChartTerminator">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mn-cs"/>
              </a:rPr>
              <a:t>資料探勘</a:t>
            </a:r>
            <a:endParaRPr kumimoji="0" lang="en-US" altLang="zh-TW" sz="1800" b="0" i="0" u="none" strike="noStrike" kern="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Exploratory data</a:t>
            </a:r>
            <a:r>
              <a:rPr kumimoji="0" lang="zh-TW" altLang="en-US"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analysis</a:t>
            </a:r>
            <a:endParaRPr kumimoji="0" lang="zh-TW" altLang="en-US"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40" name="橢圓 39">
            <a:extLst>
              <a:ext uri="{FF2B5EF4-FFF2-40B4-BE49-F238E27FC236}">
                <a16:creationId xmlns:a16="http://schemas.microsoft.com/office/drawing/2014/main" id="{9722DAE1-2D60-793C-0DCE-BADDC5126D50}"/>
              </a:ext>
            </a:extLst>
          </p:cNvPr>
          <p:cNvSpPr/>
          <p:nvPr/>
        </p:nvSpPr>
        <p:spPr>
          <a:xfrm>
            <a:off x="1364821" y="4974614"/>
            <a:ext cx="287867" cy="287867"/>
          </a:xfrm>
          <a:prstGeom prst="ellipse">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70C0"/>
              </a:solidFill>
              <a:effectLst/>
              <a:uLnTx/>
              <a:uFillTx/>
              <a:latin typeface="Calibri" panose="020F0502020204030204"/>
              <a:ea typeface="新細明體" panose="02020500000000000000" pitchFamily="18" charset="-120"/>
              <a:cs typeface="+mn-cs"/>
            </a:endParaRPr>
          </a:p>
        </p:txBody>
      </p:sp>
      <p:cxnSp>
        <p:nvCxnSpPr>
          <p:cNvPr id="41" name="直線接點 40">
            <a:extLst>
              <a:ext uri="{FF2B5EF4-FFF2-40B4-BE49-F238E27FC236}">
                <a16:creationId xmlns:a16="http://schemas.microsoft.com/office/drawing/2014/main" id="{FEC76C1C-EBDC-35CA-16D4-7EC31E314642}"/>
              </a:ext>
            </a:extLst>
          </p:cNvPr>
          <p:cNvCxnSpPr>
            <a:cxnSpLocks/>
          </p:cNvCxnSpPr>
          <p:nvPr/>
        </p:nvCxnSpPr>
        <p:spPr>
          <a:xfrm>
            <a:off x="564556" y="5866727"/>
            <a:ext cx="586041" cy="0"/>
          </a:xfrm>
          <a:prstGeom prst="line">
            <a:avLst/>
          </a:prstGeom>
          <a:noFill/>
          <a:ln w="57150" cap="flat" cmpd="sng" algn="ctr">
            <a:solidFill>
              <a:srgbClr val="44546A"/>
            </a:solidFill>
            <a:prstDash val="solid"/>
            <a:miter lim="800000"/>
          </a:ln>
          <a:effectLst/>
        </p:spPr>
      </p:cxnSp>
      <p:sp>
        <p:nvSpPr>
          <p:cNvPr id="42" name="流程圖: 結束點 41">
            <a:extLst>
              <a:ext uri="{FF2B5EF4-FFF2-40B4-BE49-F238E27FC236}">
                <a16:creationId xmlns:a16="http://schemas.microsoft.com/office/drawing/2014/main" id="{BF93919E-8B81-A0FE-5045-57EA77E3C980}"/>
              </a:ext>
            </a:extLst>
          </p:cNvPr>
          <p:cNvSpPr/>
          <p:nvPr/>
        </p:nvSpPr>
        <p:spPr>
          <a:xfrm>
            <a:off x="919523" y="5582200"/>
            <a:ext cx="2043641" cy="569054"/>
          </a:xfrm>
          <a:prstGeom prst="flowChartTerminator">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基準比較模型</a:t>
            </a:r>
            <a:endParaRPr kumimoji="0" lang="en-US" altLang="zh-TW" sz="1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Benchmark</a:t>
            </a:r>
            <a:endParaRPr kumimoji="0" lang="zh-TW" altLang="en-US" sz="12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43" name="橢圓 42">
            <a:extLst>
              <a:ext uri="{FF2B5EF4-FFF2-40B4-BE49-F238E27FC236}">
                <a16:creationId xmlns:a16="http://schemas.microsoft.com/office/drawing/2014/main" id="{19922048-1898-951B-B2F4-8D3AF26A2535}"/>
              </a:ext>
            </a:extLst>
          </p:cNvPr>
          <p:cNvSpPr/>
          <p:nvPr/>
        </p:nvSpPr>
        <p:spPr>
          <a:xfrm>
            <a:off x="429327" y="5722793"/>
            <a:ext cx="287867" cy="287867"/>
          </a:xfrm>
          <a:prstGeom prst="ellipse">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70C0"/>
              </a:solidFill>
              <a:effectLst/>
              <a:uLnTx/>
              <a:uFillTx/>
              <a:latin typeface="Calibri" panose="020F0502020204030204"/>
              <a:ea typeface="新細明體" panose="02020500000000000000" pitchFamily="18" charset="-120"/>
              <a:cs typeface="+mn-cs"/>
            </a:endParaRPr>
          </a:p>
        </p:txBody>
      </p:sp>
      <p:sp>
        <p:nvSpPr>
          <p:cNvPr id="2" name="矩形 1">
            <a:extLst>
              <a:ext uri="{FF2B5EF4-FFF2-40B4-BE49-F238E27FC236}">
                <a16:creationId xmlns:a16="http://schemas.microsoft.com/office/drawing/2014/main" id="{ADFF5229-939B-4DEF-8A56-1244F4408365}"/>
              </a:ext>
            </a:extLst>
          </p:cNvPr>
          <p:cNvSpPr/>
          <p:nvPr/>
        </p:nvSpPr>
        <p:spPr>
          <a:xfrm>
            <a:off x="3869267" y="2332335"/>
            <a:ext cx="741679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特徵創建是改進機器學習模型的一種方法，通過添加新的特徵或對現有特徵進行轉換。可以提高模型對數據的表徵能力，從而改善預測性能。</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63" name="矩形 62">
            <a:extLst>
              <a:ext uri="{FF2B5EF4-FFF2-40B4-BE49-F238E27FC236}">
                <a16:creationId xmlns:a16="http://schemas.microsoft.com/office/drawing/2014/main" id="{9FDA6660-C99C-4E47-8FAA-C6330752BA6D}"/>
              </a:ext>
            </a:extLst>
          </p:cNvPr>
          <p:cNvSpPr/>
          <p:nvPr/>
        </p:nvSpPr>
        <p:spPr>
          <a:xfrm>
            <a:off x="4394200" y="3187468"/>
            <a:ext cx="6951133"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特徵轉換是將原始數據轉換為模型更易理解或更適合建模的形式的過程。包括對數據進行標準化、正規化、離散化或轉換成其他分布。</a:t>
            </a:r>
          </a:p>
        </p:txBody>
      </p:sp>
      <p:sp>
        <p:nvSpPr>
          <p:cNvPr id="64" name="矩形 63">
            <a:extLst>
              <a:ext uri="{FF2B5EF4-FFF2-40B4-BE49-F238E27FC236}">
                <a16:creationId xmlns:a16="http://schemas.microsoft.com/office/drawing/2014/main" id="{31C15C2D-1C38-4FB3-B220-96BCB648096D}"/>
              </a:ext>
            </a:extLst>
          </p:cNvPr>
          <p:cNvSpPr/>
          <p:nvPr/>
        </p:nvSpPr>
        <p:spPr>
          <a:xfrm>
            <a:off x="4394200" y="4042602"/>
            <a:ext cx="6951133"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特徵提取是通過從原始數據中提取最具代表性和有用的信息來改善模型性能的過程。涉及使用統計技術、信號處理方法或機器學習算法來捕捉數據的重要特徵。</a:t>
            </a:r>
          </a:p>
        </p:txBody>
      </p:sp>
      <p:sp>
        <p:nvSpPr>
          <p:cNvPr id="65" name="矩形 64">
            <a:extLst>
              <a:ext uri="{FF2B5EF4-FFF2-40B4-BE49-F238E27FC236}">
                <a16:creationId xmlns:a16="http://schemas.microsoft.com/office/drawing/2014/main" id="{6E1DC8A0-1113-4DE1-9403-595CA0527468}"/>
              </a:ext>
            </a:extLst>
          </p:cNvPr>
          <p:cNvSpPr/>
          <p:nvPr/>
        </p:nvSpPr>
        <p:spPr>
          <a:xfrm>
            <a:off x="4013200" y="4880802"/>
            <a:ext cx="7535333"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探索性數據分析是一個探索性方法，通過對數據的結構和特性進行深入分析，以發現其中的模式、趨勢和關係。</a:t>
            </a:r>
            <a:endPar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p:txBody>
      </p:sp>
      <p:sp>
        <p:nvSpPr>
          <p:cNvPr id="66" name="矩形 65">
            <a:extLst>
              <a:ext uri="{FF2B5EF4-FFF2-40B4-BE49-F238E27FC236}">
                <a16:creationId xmlns:a16="http://schemas.microsoft.com/office/drawing/2014/main" id="{69376E36-F8F8-475D-A1E6-986AB113CB4A}"/>
              </a:ext>
            </a:extLst>
          </p:cNvPr>
          <p:cNvSpPr/>
          <p:nvPr/>
        </p:nvSpPr>
        <p:spPr>
          <a:xfrm>
            <a:off x="3005667" y="5651269"/>
            <a:ext cx="8238066" cy="4154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基準模型用作評估其他更複雜模型性能的標準。一般是一個被廣泛接受且易於理解的模型。</a:t>
            </a:r>
            <a:endParaRPr kumimoji="0" lang="en-US" altLang="zh-TW" sz="12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通常情況下，基準模型是一個簡單的模型，例如線性回歸或決策樹，並且可以提供對比以評估新模型的優劣。</a:t>
            </a:r>
          </a:p>
        </p:txBody>
      </p:sp>
      <p:sp>
        <p:nvSpPr>
          <p:cNvPr id="68" name="矩形: 圓角 67">
            <a:extLst>
              <a:ext uri="{FF2B5EF4-FFF2-40B4-BE49-F238E27FC236}">
                <a16:creationId xmlns:a16="http://schemas.microsoft.com/office/drawing/2014/main" id="{C5DA2959-F43E-4BD6-97B6-0AA4C377B13D}"/>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7765732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0453BC9-174C-4647-A283-1B969FB107F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567687" y="1490134"/>
            <a:ext cx="4158645" cy="4411134"/>
          </a:xfrm>
          <a:prstGeom prst="rect">
            <a:avLst/>
          </a:prstGeom>
        </p:spPr>
      </p:pic>
      <p:pic>
        <p:nvPicPr>
          <p:cNvPr id="6" name="圖片 5">
            <a:extLst>
              <a:ext uri="{FF2B5EF4-FFF2-40B4-BE49-F238E27FC236}">
                <a16:creationId xmlns:a16="http://schemas.microsoft.com/office/drawing/2014/main" id="{F340AD7E-7F22-4054-805C-4D40A56B84A1}"/>
              </a:ext>
            </a:extLst>
          </p:cNvPr>
          <p:cNvPicPr>
            <a:picLocks noChangeAspect="1"/>
          </p:cNvPicPr>
          <p:nvPr/>
        </p:nvPicPr>
        <p:blipFill>
          <a:blip r:embed="rId4"/>
          <a:stretch>
            <a:fillRect/>
          </a:stretch>
        </p:blipFill>
        <p:spPr>
          <a:xfrm>
            <a:off x="301411" y="1693330"/>
            <a:ext cx="6954743" cy="3124201"/>
          </a:xfrm>
          <a:prstGeom prst="rect">
            <a:avLst/>
          </a:prstGeom>
        </p:spPr>
      </p:pic>
      <p:sp>
        <p:nvSpPr>
          <p:cNvPr id="9" name="標題 1">
            <a:extLst>
              <a:ext uri="{FF2B5EF4-FFF2-40B4-BE49-F238E27FC236}">
                <a16:creationId xmlns:a16="http://schemas.microsoft.com/office/drawing/2014/main" id="{2A5550DE-CCA0-45DE-B8DE-94E8A321F13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模型面對空缺值的應對措施</a:t>
            </a:r>
          </a:p>
        </p:txBody>
      </p:sp>
      <p:sp>
        <p:nvSpPr>
          <p:cNvPr id="10" name="矩形 9">
            <a:extLst>
              <a:ext uri="{FF2B5EF4-FFF2-40B4-BE49-F238E27FC236}">
                <a16:creationId xmlns:a16="http://schemas.microsoft.com/office/drawing/2014/main" id="{C6D17465-0871-41B5-8B17-66FD2E48399C}"/>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在資料分類上，模型面對空缺值的應對措施</a:t>
            </a:r>
          </a:p>
        </p:txBody>
      </p:sp>
      <p:sp>
        <p:nvSpPr>
          <p:cNvPr id="8" name="矩形 7">
            <a:extLst>
              <a:ext uri="{FF2B5EF4-FFF2-40B4-BE49-F238E27FC236}">
                <a16:creationId xmlns:a16="http://schemas.microsoft.com/office/drawing/2014/main" id="{68E84288-D159-449C-AE25-DA60E7FDCF2F}"/>
              </a:ext>
            </a:extLst>
          </p:cNvPr>
          <p:cNvSpPr/>
          <p:nvPr/>
        </p:nvSpPr>
        <p:spPr>
          <a:xfrm>
            <a:off x="2082800" y="1574800"/>
            <a:ext cx="3657600" cy="889000"/>
          </a:xfrm>
          <a:prstGeom prst="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Machine Learning Techniques for Pattern Classification with Missing Data</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2" name="矩形 11">
            <a:extLst>
              <a:ext uri="{FF2B5EF4-FFF2-40B4-BE49-F238E27FC236}">
                <a16:creationId xmlns:a16="http://schemas.microsoft.com/office/drawing/2014/main" id="{A90B3019-5497-442D-B5F5-40D1568A970B}"/>
              </a:ext>
            </a:extLst>
          </p:cNvPr>
          <p:cNvSpPr/>
          <p:nvPr/>
        </p:nvSpPr>
        <p:spPr>
          <a:xfrm>
            <a:off x="5757333" y="2793999"/>
            <a:ext cx="1642534" cy="20574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4" name="矩形 13">
            <a:extLst>
              <a:ext uri="{FF2B5EF4-FFF2-40B4-BE49-F238E27FC236}">
                <a16:creationId xmlns:a16="http://schemas.microsoft.com/office/drawing/2014/main" id="{E82713AD-2271-49DE-A9CB-8C0BD04798AB}"/>
              </a:ext>
            </a:extLst>
          </p:cNvPr>
          <p:cNvSpPr/>
          <p:nvPr/>
        </p:nvSpPr>
        <p:spPr>
          <a:xfrm>
            <a:off x="1127623" y="5094853"/>
            <a:ext cx="5262464" cy="98093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文字方塊 14">
            <a:extLst>
              <a:ext uri="{FF2B5EF4-FFF2-40B4-BE49-F238E27FC236}">
                <a16:creationId xmlns:a16="http://schemas.microsoft.com/office/drawing/2014/main" id="{C8F7A332-B83A-49BC-9CBC-1E7B07C4183A}"/>
              </a:ext>
            </a:extLst>
          </p:cNvPr>
          <p:cNvSpPr txBox="1"/>
          <p:nvPr/>
        </p:nvSpPr>
        <p:spPr>
          <a:xfrm>
            <a:off x="1958048" y="5151317"/>
            <a:ext cx="438538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經驗談</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有時候面對空缺值不一定非得要補值，根據不同的場域有時候空缺欄位也可以是一種特徵資訊。但大原則能夠補值對模型性能提升都是會有幫助的。</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6" name="圖片 15">
            <a:extLst>
              <a:ext uri="{FF2B5EF4-FFF2-40B4-BE49-F238E27FC236}">
                <a16:creationId xmlns:a16="http://schemas.microsoft.com/office/drawing/2014/main" id="{9665E73E-72DC-4318-BCE4-937C4E27BBFC}"/>
              </a:ext>
            </a:extLst>
          </p:cNvPr>
          <p:cNvPicPr>
            <a:picLocks noChangeAspect="1"/>
          </p:cNvPicPr>
          <p:nvPr/>
        </p:nvPicPr>
        <p:blipFill>
          <a:blip r:embed="rId5"/>
          <a:stretch>
            <a:fillRect/>
          </a:stretch>
        </p:blipFill>
        <p:spPr>
          <a:xfrm>
            <a:off x="1284080" y="5166861"/>
            <a:ext cx="598012" cy="642694"/>
          </a:xfrm>
          <a:prstGeom prst="rect">
            <a:avLst/>
          </a:prstGeom>
        </p:spPr>
      </p:pic>
      <p:sp>
        <p:nvSpPr>
          <p:cNvPr id="17" name="矩形: 圓角 16">
            <a:extLst>
              <a:ext uri="{FF2B5EF4-FFF2-40B4-BE49-F238E27FC236}">
                <a16:creationId xmlns:a16="http://schemas.microsoft.com/office/drawing/2014/main" id="{3857A7A4-ACD7-4A4B-8647-31FDDB7ED34C}"/>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776478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內容版面配置區 6">
            <a:extLst>
              <a:ext uri="{FF2B5EF4-FFF2-40B4-BE49-F238E27FC236}">
                <a16:creationId xmlns:a16="http://schemas.microsoft.com/office/drawing/2014/main" id="{7305567A-D233-45A1-6A26-AEC6090A20F3}"/>
              </a:ext>
            </a:extLst>
          </p:cNvPr>
          <p:cNvSpPr>
            <a:spLocks noGrp="1"/>
          </p:cNvSpPr>
          <p:nvPr>
            <p:ph idx="1"/>
          </p:nvPr>
        </p:nvSpPr>
        <p:spPr>
          <a:xfrm>
            <a:off x="621507" y="1353942"/>
            <a:ext cx="10948988" cy="353594"/>
          </a:xfrm>
        </p:spPr>
        <p:txBody>
          <a:bodyPr/>
          <a:lstStyle/>
          <a:p>
            <a:pPr algn="ctr"/>
            <a:r>
              <a:rPr lang="zh-TW" altLang="en-US" sz="2400" dirty="0">
                <a:solidFill>
                  <a:schemeClr val="accent6">
                    <a:lumMod val="10000"/>
                  </a:schemeClr>
                </a:solidFill>
                <a:latin typeface="Microsoft YaHei"/>
                <a:ea typeface="Microsoft YaHei"/>
                <a:cs typeface="Arial"/>
              </a:rPr>
              <a:t>請實體和線上參與的夥伴，拿起您的手機掃描 </a:t>
            </a:r>
            <a:r>
              <a:rPr lang="en-US" altLang="zh-TW" sz="2400" dirty="0">
                <a:solidFill>
                  <a:schemeClr val="accent6">
                    <a:lumMod val="10000"/>
                  </a:schemeClr>
                </a:solidFill>
                <a:latin typeface="Microsoft YaHei"/>
                <a:ea typeface="Microsoft YaHei"/>
                <a:cs typeface="Arial"/>
              </a:rPr>
              <a:t>QR Code</a:t>
            </a:r>
            <a:r>
              <a:rPr lang="zh-TW" altLang="en-US" sz="2400" dirty="0">
                <a:solidFill>
                  <a:schemeClr val="accent6">
                    <a:lumMod val="10000"/>
                  </a:schemeClr>
                </a:solidFill>
                <a:latin typeface="Microsoft YaHei"/>
                <a:ea typeface="Microsoft YaHei"/>
                <a:cs typeface="Arial"/>
              </a:rPr>
              <a:t>，加入社群 ✋</a:t>
            </a:r>
            <a:endParaRPr lang="zh-TW" altLang="en-US" sz="2400" dirty="0">
              <a:solidFill>
                <a:schemeClr val="accent6">
                  <a:lumMod val="10000"/>
                </a:schemeClr>
              </a:solidFill>
            </a:endParaRPr>
          </a:p>
        </p:txBody>
      </p:sp>
      <p:sp>
        <p:nvSpPr>
          <p:cNvPr id="11" name="矩形 10">
            <a:extLst>
              <a:ext uri="{FF2B5EF4-FFF2-40B4-BE49-F238E27FC236}">
                <a16:creationId xmlns:a16="http://schemas.microsoft.com/office/drawing/2014/main" id="{120B27DF-C516-5879-56D5-8F1F2DE4E53E}"/>
              </a:ext>
            </a:extLst>
          </p:cNvPr>
          <p:cNvSpPr/>
          <p:nvPr/>
        </p:nvSpPr>
        <p:spPr>
          <a:xfrm>
            <a:off x="-147782" y="588"/>
            <a:ext cx="12337481" cy="908132"/>
          </a:xfrm>
          <a:prstGeom prst="rect">
            <a:avLst/>
          </a:prstGeom>
          <a:gradFill flip="none" rotWithShape="1">
            <a:gsLst>
              <a:gs pos="0">
                <a:srgbClr val="AA914A"/>
              </a:gs>
              <a:gs pos="100000">
                <a:srgbClr val="AA914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22860" rIns="45720" bIns="2286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srgbClr val="000000"/>
                </a:solidFill>
                <a:effectLst/>
                <a:uLnTx/>
                <a:uFillTx/>
                <a:latin typeface="Microsoft JhengHei UI" panose="020B0604030504040204" pitchFamily="34" charset="-120"/>
                <a:ea typeface="Microsoft JhengHei UI" panose="020B0604030504040204" pitchFamily="34" charset="-120"/>
                <a:cs typeface="Microsoft GothicNeo"/>
              </a:rPr>
              <a:t>歡迎各位</a:t>
            </a:r>
            <a:endParaRPr kumimoji="0" lang="zh-TW" altLang="en-US" sz="2400" b="1" i="0" u="none" strike="noStrike" kern="1200" cap="none" spc="0" normalizeH="0" baseline="0" noProof="0" dirty="0">
              <a:ln>
                <a:noFill/>
              </a:ln>
              <a:solidFill>
                <a:srgbClr val="000000"/>
              </a:solidFill>
              <a:effectLst/>
              <a:uLnTx/>
              <a:uFillTx/>
              <a:latin typeface="Microsoft JhengHei UI" panose="020B0604030504040204" pitchFamily="34" charset="-120"/>
              <a:ea typeface="Microsoft JhengHei UI" panose="020B0604030504040204" pitchFamily="34" charset="-120"/>
              <a:cs typeface="Microsoft GothicNeo" panose="020B0503020000020004" pitchFamily="34" charset="-127"/>
            </a:endParaRPr>
          </a:p>
        </p:txBody>
      </p:sp>
      <p:sp>
        <p:nvSpPr>
          <p:cNvPr id="5" name="矩形: 圓角 4">
            <a:extLst>
              <a:ext uri="{FF2B5EF4-FFF2-40B4-BE49-F238E27FC236}">
                <a16:creationId xmlns:a16="http://schemas.microsoft.com/office/drawing/2014/main" id="{D56C1229-4A03-E1D8-4CC1-1CCB2667B806}"/>
              </a:ext>
            </a:extLst>
          </p:cNvPr>
          <p:cNvSpPr/>
          <p:nvPr/>
        </p:nvSpPr>
        <p:spPr>
          <a:xfrm>
            <a:off x="4222567" y="2121753"/>
            <a:ext cx="3546839" cy="3546839"/>
          </a:xfrm>
          <a:prstGeom prst="roundRect">
            <a:avLst>
              <a:gd name="adj" fmla="val 5388"/>
            </a:avLst>
          </a:prstGeom>
          <a:solidFill>
            <a:schemeClr val="bg1"/>
          </a:solidFill>
          <a:ln w="76200">
            <a:solidFill>
              <a:srgbClr val="AA914A"/>
            </a:solidFill>
          </a:ln>
          <a:effectLst>
            <a:outerShdw blurRad="254000" dist="38100" dir="2700000" algn="tl" rotWithShape="0">
              <a:srgbClr val="FFCE3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2" name="矩形: 圓角 1">
            <a:extLst>
              <a:ext uri="{FF2B5EF4-FFF2-40B4-BE49-F238E27FC236}">
                <a16:creationId xmlns:a16="http://schemas.microsoft.com/office/drawing/2014/main" id="{BA25750A-005D-99D1-E544-AF3DE90EE0B8}"/>
              </a:ext>
            </a:extLst>
          </p:cNvPr>
          <p:cNvSpPr/>
          <p:nvPr/>
        </p:nvSpPr>
        <p:spPr>
          <a:xfrm>
            <a:off x="4072820" y="1993795"/>
            <a:ext cx="3829184" cy="3829184"/>
          </a:xfrm>
          <a:prstGeom prst="roundRect">
            <a:avLst>
              <a:gd name="adj" fmla="val 7776"/>
            </a:avLst>
          </a:prstGeom>
          <a:noFill/>
          <a:ln w="12700">
            <a:solidFill>
              <a:srgbClr val="AA914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pic>
        <p:nvPicPr>
          <p:cNvPr id="8" name="圖片 7">
            <a:extLst>
              <a:ext uri="{FF2B5EF4-FFF2-40B4-BE49-F238E27FC236}">
                <a16:creationId xmlns:a16="http://schemas.microsoft.com/office/drawing/2014/main" id="{7E206273-FC3F-4953-BB98-56CBD0CA25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5800" y="2204864"/>
            <a:ext cx="3384376" cy="3384376"/>
          </a:xfrm>
          <a:prstGeom prst="rect">
            <a:avLst/>
          </a:prstGeom>
          <a:ln>
            <a:noFill/>
          </a:ln>
          <a:effectLst>
            <a:softEdge rad="112500"/>
          </a:effectLst>
        </p:spPr>
      </p:pic>
    </p:spTree>
    <p:extLst>
      <p:ext uri="{BB962C8B-B14F-4D97-AF65-F5344CB8AC3E}">
        <p14:creationId xmlns:p14="http://schemas.microsoft.com/office/powerpoint/2010/main" val="3575274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Outlier Detection</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Anomaly detection</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5" name="文字方塊 44">
            <a:extLst>
              <a:ext uri="{FF2B5EF4-FFF2-40B4-BE49-F238E27FC236}">
                <a16:creationId xmlns:a16="http://schemas.microsoft.com/office/drawing/2014/main" id="{1C8EE6C5-777E-4718-A007-70E802833E5B}"/>
              </a:ext>
            </a:extLst>
          </p:cNvPr>
          <p:cNvSpPr txBox="1"/>
          <p:nvPr/>
        </p:nvSpPr>
        <p:spPr>
          <a:xfrm>
            <a:off x="390524" y="1340768"/>
            <a:ext cx="6162676" cy="1708160"/>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概念</a:t>
            </a:r>
            <a:endParaRPr kumimoji="0" lang="zh-TW" altLang="en-US" sz="2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異常值處理是一種從數據集中移除異常值的技術。這種方法可以應用於各種尺度，以產生更準確的數據表示。這對模型的性能有著重要的影響。根據模型的不同，這種影響可能會很大或很小。例如，線性回歸對異常值特別敏感。這個過程應該在模型訓練之前完成。</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9218" name="Picture 2" descr="Outlier Detection in Machine Learning">
            <a:extLst>
              <a:ext uri="{FF2B5EF4-FFF2-40B4-BE49-F238E27FC236}">
                <a16:creationId xmlns:a16="http://schemas.microsoft.com/office/drawing/2014/main" id="{A0B8014B-22F7-4227-82FA-A84BF2C103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101"/>
          <a:stretch/>
        </p:blipFill>
        <p:spPr bwMode="auto">
          <a:xfrm>
            <a:off x="474133" y="2413000"/>
            <a:ext cx="5706725" cy="3847717"/>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圓角 9">
            <a:extLst>
              <a:ext uri="{FF2B5EF4-FFF2-40B4-BE49-F238E27FC236}">
                <a16:creationId xmlns:a16="http://schemas.microsoft.com/office/drawing/2014/main" id="{FB49CEAF-BA97-4DE8-9E44-FE9995E092DB}"/>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8" name="圖片 7">
            <a:extLst>
              <a:ext uri="{FF2B5EF4-FFF2-40B4-BE49-F238E27FC236}">
                <a16:creationId xmlns:a16="http://schemas.microsoft.com/office/drawing/2014/main" id="{28C33586-91B5-4850-9547-D2196975A03D}"/>
              </a:ext>
            </a:extLst>
          </p:cNvPr>
          <p:cNvPicPr>
            <a:picLocks noChangeAspect="1"/>
          </p:cNvPicPr>
          <p:nvPr/>
        </p:nvPicPr>
        <p:blipFill>
          <a:blip r:embed="rId3"/>
          <a:stretch>
            <a:fillRect/>
          </a:stretch>
        </p:blipFill>
        <p:spPr>
          <a:xfrm>
            <a:off x="6783388" y="2658533"/>
            <a:ext cx="4672433" cy="3007782"/>
          </a:xfrm>
          <a:prstGeom prst="rect">
            <a:avLst/>
          </a:prstGeom>
        </p:spPr>
      </p:pic>
    </p:spTree>
    <p:extLst>
      <p:ext uri="{BB962C8B-B14F-4D97-AF65-F5344CB8AC3E}">
        <p14:creationId xmlns:p14="http://schemas.microsoft.com/office/powerpoint/2010/main" val="18160009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模型面對異常值的應對措施</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Anomaly detection</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5" name="文字方塊 44">
            <a:extLst>
              <a:ext uri="{FF2B5EF4-FFF2-40B4-BE49-F238E27FC236}">
                <a16:creationId xmlns:a16="http://schemas.microsoft.com/office/drawing/2014/main" id="{1C8EE6C5-777E-4718-A007-70E802833E5B}"/>
              </a:ext>
            </a:extLst>
          </p:cNvPr>
          <p:cNvSpPr txBox="1"/>
          <p:nvPr/>
        </p:nvSpPr>
        <p:spPr>
          <a:xfrm>
            <a:off x="390524" y="1340768"/>
            <a:ext cx="6162676" cy="4385816"/>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概念</a:t>
            </a:r>
            <a:endParaRPr kumimoji="0" lang="zh-TW" altLang="en-US" sz="2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異常值處理是一種從數據集中移除異常值的技術。這種方法可以應用於各種尺度，以產生更準確的數據表示。這對模型的性能有著重要的影響。根據模型的不同，這種影響可能會很大或很小。例如，線性回歸對異常值特別敏感。這個過程應該在模型訓練之前完成。</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處理方法</a:t>
            </a:r>
            <a:r>
              <a:rPr kumimoji="0" lang="en-US" altLang="zh-TW" sz="1800" b="1" i="0" u="none" strike="noStrike" kern="1200" cap="none" spc="0" normalizeH="0" baseline="0" noProof="0" dirty="0">
                <a:ln>
                  <a:noFill/>
                </a:ln>
                <a:solidFill>
                  <a:srgbClr val="249DCE">
                    <a:lumMod val="75000"/>
                  </a:srgbClr>
                </a:solidFill>
                <a:effectLst/>
                <a:uLnTx/>
                <a:uFillTx/>
                <a:latin typeface="微軟正黑體" panose="020B0604030504040204" pitchFamily="34" charset="-120"/>
                <a:ea typeface="微軟正黑體" panose="020B0604030504040204" pitchFamily="34" charset="-120"/>
                <a:cs typeface="+mn-cs"/>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移除 </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Removal</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從分佈中刪除包含異常值的條目。但是，如果在許多變量上都存在異常值，這種策略可能會導致遺漏大量數據表的情況。</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替換值 </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Replacing values</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將異常值視為缺失值並用合適的填補方法進行替換。</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上下限設定 </a:t>
            </a:r>
            <a:r>
              <a:rPr kumimoji="0" lang="en-US" altLang="zh-TW"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Capping</a:t>
            </a:r>
            <a:r>
              <a:rPr kumimoji="0" lang="zh-TW" altLang="en-US"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使用任意值或變量分佈中的值來替換最大和最小值。</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離散化 </a:t>
            </a:r>
            <a:r>
              <a:rPr kumimoji="0" lang="en-US" altLang="zh-TW"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Discretization</a:t>
            </a:r>
            <a:r>
              <a:rPr kumimoji="0" lang="zh-TW" altLang="en-US"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1" i="0" u="none" strike="noStrike" kern="1200" cap="none" spc="0" normalizeH="0" baseline="0" noProof="0" dirty="0">
              <a:ln>
                <a:noFill/>
              </a:ln>
              <a:solidFill>
                <a:srgbClr val="0070C0"/>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離散化是將連續變量、模型和函數轉換為離散的過程。這是通過構建一系列連續的區間（或箱子）來實現的，這些區間跨越了我們所需變量</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模型</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函數的範圍。</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 name="圖片 1">
            <a:extLst>
              <a:ext uri="{FF2B5EF4-FFF2-40B4-BE49-F238E27FC236}">
                <a16:creationId xmlns:a16="http://schemas.microsoft.com/office/drawing/2014/main" id="{91EFE567-BB0D-41CC-9117-C67B2600F08A}"/>
              </a:ext>
            </a:extLst>
          </p:cNvPr>
          <p:cNvPicPr>
            <a:picLocks noChangeAspect="1"/>
          </p:cNvPicPr>
          <p:nvPr/>
        </p:nvPicPr>
        <p:blipFill>
          <a:blip r:embed="rId2"/>
          <a:stretch>
            <a:fillRect/>
          </a:stretch>
        </p:blipFill>
        <p:spPr>
          <a:xfrm>
            <a:off x="7035799" y="1854202"/>
            <a:ext cx="4402666" cy="2201333"/>
          </a:xfrm>
          <a:prstGeom prst="rect">
            <a:avLst/>
          </a:prstGeom>
        </p:spPr>
      </p:pic>
      <p:pic>
        <p:nvPicPr>
          <p:cNvPr id="4" name="圖片 3">
            <a:extLst>
              <a:ext uri="{FF2B5EF4-FFF2-40B4-BE49-F238E27FC236}">
                <a16:creationId xmlns:a16="http://schemas.microsoft.com/office/drawing/2014/main" id="{3AF3C8E8-95EE-4AD2-891C-A3CBB400AB6C}"/>
              </a:ext>
            </a:extLst>
          </p:cNvPr>
          <p:cNvPicPr>
            <a:picLocks noChangeAspect="1"/>
          </p:cNvPicPr>
          <p:nvPr/>
        </p:nvPicPr>
        <p:blipFill>
          <a:blip r:embed="rId3"/>
          <a:stretch>
            <a:fillRect/>
          </a:stretch>
        </p:blipFill>
        <p:spPr>
          <a:xfrm>
            <a:off x="7208838" y="4249031"/>
            <a:ext cx="4051829" cy="2034824"/>
          </a:xfrm>
          <a:prstGeom prst="rect">
            <a:avLst/>
          </a:prstGeom>
        </p:spPr>
      </p:pic>
      <p:sp>
        <p:nvSpPr>
          <p:cNvPr id="5" name="矩形 4">
            <a:extLst>
              <a:ext uri="{FF2B5EF4-FFF2-40B4-BE49-F238E27FC236}">
                <a16:creationId xmlns:a16="http://schemas.microsoft.com/office/drawing/2014/main" id="{FD8BE7CB-CDE0-4B93-98CF-652C9BD9EEEF}"/>
              </a:ext>
            </a:extLst>
          </p:cNvPr>
          <p:cNvSpPr/>
          <p:nvPr/>
        </p:nvSpPr>
        <p:spPr>
          <a:xfrm>
            <a:off x="8249828" y="4192600"/>
            <a:ext cx="195822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離散化 </a:t>
            </a: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Discretization</a:t>
            </a:r>
            <a:endPar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6" name="矩形 5">
            <a:extLst>
              <a:ext uri="{FF2B5EF4-FFF2-40B4-BE49-F238E27FC236}">
                <a16:creationId xmlns:a16="http://schemas.microsoft.com/office/drawing/2014/main" id="{86DB35E3-5FA3-4AD1-8032-085BBBA15F63}"/>
              </a:ext>
            </a:extLst>
          </p:cNvPr>
          <p:cNvSpPr/>
          <p:nvPr/>
        </p:nvSpPr>
        <p:spPr>
          <a:xfrm>
            <a:off x="8263117" y="1424000"/>
            <a:ext cx="185659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上下限設定 </a:t>
            </a: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Capping</a:t>
            </a:r>
            <a:endPar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1" name="矩形: 圓角 10">
            <a:extLst>
              <a:ext uri="{FF2B5EF4-FFF2-40B4-BE49-F238E27FC236}">
                <a16:creationId xmlns:a16="http://schemas.microsoft.com/office/drawing/2014/main" id="{006DC659-B461-4AB1-BCA2-5AB3F42B159F}"/>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0111090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特徵轉換</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資料前處理中的特徵縮放其目的主要是為了提高模型的訓練效率和預測能力</a:t>
            </a:r>
          </a:p>
        </p:txBody>
      </p:sp>
      <p:sp>
        <p:nvSpPr>
          <p:cNvPr id="2" name="文字方塊 1">
            <a:extLst>
              <a:ext uri="{FF2B5EF4-FFF2-40B4-BE49-F238E27FC236}">
                <a16:creationId xmlns:a16="http://schemas.microsoft.com/office/drawing/2014/main" id="{53ABD97C-4920-35C1-504D-3B74BA75145A}"/>
              </a:ext>
            </a:extLst>
          </p:cNvPr>
          <p:cNvSpPr txBox="1"/>
          <p:nvPr/>
        </p:nvSpPr>
        <p:spPr>
          <a:xfrm>
            <a:off x="1626427" y="1484784"/>
            <a:ext cx="361724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特徵縮放</a:t>
            </a:r>
          </a:p>
        </p:txBody>
      </p:sp>
      <p:pic>
        <p:nvPicPr>
          <p:cNvPr id="1032" name="Picture 8" descr="Normalization vs Standardization - What's The Difference? | Simplilearn">
            <a:extLst>
              <a:ext uri="{FF2B5EF4-FFF2-40B4-BE49-F238E27FC236}">
                <a16:creationId xmlns:a16="http://schemas.microsoft.com/office/drawing/2014/main" id="{9B17F220-A813-F996-465C-40735401D0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785"/>
          <a:stretch/>
        </p:blipFill>
        <p:spPr bwMode="auto">
          <a:xfrm>
            <a:off x="1266388" y="3717032"/>
            <a:ext cx="4176464" cy="2119401"/>
          </a:xfrm>
          <a:prstGeom prst="rect">
            <a:avLst/>
          </a:prstGeom>
          <a:noFill/>
          <a:extLst>
            <a:ext uri="{909E8E84-426E-40DD-AFC4-6F175D3DCCD1}">
              <a14:hiddenFill xmlns:a14="http://schemas.microsoft.com/office/drawing/2010/main">
                <a:solidFill>
                  <a:srgbClr val="FFFFFF"/>
                </a:solidFill>
              </a14:hiddenFill>
            </a:ext>
          </a:extLst>
        </p:spPr>
      </p:pic>
      <p:pic>
        <p:nvPicPr>
          <p:cNvPr id="8" name="圖片 7">
            <a:extLst>
              <a:ext uri="{FF2B5EF4-FFF2-40B4-BE49-F238E27FC236}">
                <a16:creationId xmlns:a16="http://schemas.microsoft.com/office/drawing/2014/main" id="{E9BE57BB-4E54-28C8-45FD-FFF2D64C376F}"/>
              </a:ext>
            </a:extLst>
          </p:cNvPr>
          <p:cNvPicPr>
            <a:picLocks noChangeAspect="1"/>
          </p:cNvPicPr>
          <p:nvPr/>
        </p:nvPicPr>
        <p:blipFill>
          <a:blip r:embed="rId3"/>
          <a:stretch>
            <a:fillRect/>
          </a:stretch>
        </p:blipFill>
        <p:spPr>
          <a:xfrm>
            <a:off x="1122371" y="2132856"/>
            <a:ext cx="4464496" cy="1999115"/>
          </a:xfrm>
          <a:prstGeom prst="rect">
            <a:avLst/>
          </a:prstGeom>
        </p:spPr>
      </p:pic>
      <p:pic>
        <p:nvPicPr>
          <p:cNvPr id="14" name="Picture 6" descr="Feature Scaling: When Should You Use Standardization and Normalization | by  Zipporah Luna | Python in Plain English">
            <a:extLst>
              <a:ext uri="{FF2B5EF4-FFF2-40B4-BE49-F238E27FC236}">
                <a16:creationId xmlns:a16="http://schemas.microsoft.com/office/drawing/2014/main" id="{076973B8-AA0F-E6AA-67EA-8849A25F77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291" y="4077072"/>
            <a:ext cx="5588167" cy="1944216"/>
          </a:xfrm>
          <a:prstGeom prst="rect">
            <a:avLst/>
          </a:prstGeom>
          <a:noFill/>
          <a:extLst>
            <a:ext uri="{909E8E84-426E-40DD-AFC4-6F175D3DCCD1}">
              <a14:hiddenFill xmlns:a14="http://schemas.microsoft.com/office/drawing/2010/main">
                <a:solidFill>
                  <a:srgbClr val="FFFFFF"/>
                </a:solidFill>
              </a14:hiddenFill>
            </a:ext>
          </a:extLst>
        </p:spPr>
      </p:pic>
      <p:sp>
        <p:nvSpPr>
          <p:cNvPr id="16" name="文字方塊 15">
            <a:extLst>
              <a:ext uri="{FF2B5EF4-FFF2-40B4-BE49-F238E27FC236}">
                <a16:creationId xmlns:a16="http://schemas.microsoft.com/office/drawing/2014/main" id="{F5836935-0763-E833-9A38-EB903932AD59}"/>
              </a:ext>
            </a:extLst>
          </p:cNvPr>
          <p:cNvSpPr txBox="1"/>
          <p:nvPr/>
        </p:nvSpPr>
        <p:spPr>
          <a:xfrm>
            <a:off x="1338395" y="3645024"/>
            <a:ext cx="47481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ex</a:t>
            </a:r>
            <a:endParaRPr kumimoji="0" lang="zh-TW" altLang="en-US" sz="20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0C0F02F1-8F4F-F8FC-F9A5-347D6A2425E7}"/>
              </a:ext>
            </a:extLst>
          </p:cNvPr>
          <p:cNvSpPr txBox="1"/>
          <p:nvPr/>
        </p:nvSpPr>
        <p:spPr>
          <a:xfrm>
            <a:off x="3786667" y="3645024"/>
            <a:ext cx="47481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ex</a:t>
            </a:r>
            <a:endParaRPr kumimoji="0" lang="zh-TW" altLang="en-US" sz="20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5" name="圖片 4">
            <a:extLst>
              <a:ext uri="{FF2B5EF4-FFF2-40B4-BE49-F238E27FC236}">
                <a16:creationId xmlns:a16="http://schemas.microsoft.com/office/drawing/2014/main" id="{9EE1BDA9-D59A-42DA-94F9-ACE3B6AE347E}"/>
              </a:ext>
            </a:extLst>
          </p:cNvPr>
          <p:cNvPicPr>
            <a:picLocks noChangeAspect="1"/>
          </p:cNvPicPr>
          <p:nvPr/>
        </p:nvPicPr>
        <p:blipFill>
          <a:blip r:embed="rId5"/>
          <a:stretch>
            <a:fillRect/>
          </a:stretch>
        </p:blipFill>
        <p:spPr>
          <a:xfrm>
            <a:off x="6346775" y="2327672"/>
            <a:ext cx="5616624" cy="2893412"/>
          </a:xfrm>
          <a:prstGeom prst="rect">
            <a:avLst/>
          </a:prstGeom>
        </p:spPr>
      </p:pic>
      <p:sp>
        <p:nvSpPr>
          <p:cNvPr id="11" name="矩形: 圓角 10">
            <a:extLst>
              <a:ext uri="{FF2B5EF4-FFF2-40B4-BE49-F238E27FC236}">
                <a16:creationId xmlns:a16="http://schemas.microsoft.com/office/drawing/2014/main" id="{CA8B45AF-1654-4EB7-8783-EEB4D276BF42}"/>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7812888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特徵縮放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Normalization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正規化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(Min-Max Scaling)</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資料的歸一化和標準化都是對資料做變換，指透過某種處理方法將待處理的資料限制在一定的範圍內或符合某種分佈。</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9" name="圖片 8">
            <a:extLst>
              <a:ext uri="{FF2B5EF4-FFF2-40B4-BE49-F238E27FC236}">
                <a16:creationId xmlns:a16="http://schemas.microsoft.com/office/drawing/2014/main" id="{F2E3F4EE-ABD5-08DE-201D-8AB200C4D1BA}"/>
              </a:ext>
            </a:extLst>
          </p:cNvPr>
          <p:cNvPicPr>
            <a:picLocks noChangeAspect="1"/>
          </p:cNvPicPr>
          <p:nvPr/>
        </p:nvPicPr>
        <p:blipFill>
          <a:blip r:embed="rId2"/>
          <a:stretch>
            <a:fillRect/>
          </a:stretch>
        </p:blipFill>
        <p:spPr>
          <a:xfrm>
            <a:off x="2639616" y="4005064"/>
            <a:ext cx="2952328" cy="2054067"/>
          </a:xfrm>
          <a:prstGeom prst="rect">
            <a:avLst/>
          </a:prstGeom>
        </p:spPr>
      </p:pic>
      <p:pic>
        <p:nvPicPr>
          <p:cNvPr id="13" name="圖片 12">
            <a:extLst>
              <a:ext uri="{FF2B5EF4-FFF2-40B4-BE49-F238E27FC236}">
                <a16:creationId xmlns:a16="http://schemas.microsoft.com/office/drawing/2014/main" id="{8139B670-69FE-3AB2-1E23-11748FA7144B}"/>
              </a:ext>
            </a:extLst>
          </p:cNvPr>
          <p:cNvPicPr>
            <a:picLocks noChangeAspect="1"/>
          </p:cNvPicPr>
          <p:nvPr/>
        </p:nvPicPr>
        <p:blipFill>
          <a:blip r:embed="rId3"/>
          <a:stretch>
            <a:fillRect/>
          </a:stretch>
        </p:blipFill>
        <p:spPr>
          <a:xfrm>
            <a:off x="767408" y="4653136"/>
            <a:ext cx="1584176" cy="632217"/>
          </a:xfrm>
          <a:prstGeom prst="rect">
            <a:avLst/>
          </a:prstGeom>
        </p:spPr>
      </p:pic>
      <p:pic>
        <p:nvPicPr>
          <p:cNvPr id="17" name="圖片 16">
            <a:extLst>
              <a:ext uri="{FF2B5EF4-FFF2-40B4-BE49-F238E27FC236}">
                <a16:creationId xmlns:a16="http://schemas.microsoft.com/office/drawing/2014/main" id="{55113E8A-2702-9EA7-E8E6-5E9F1BD5E729}"/>
              </a:ext>
            </a:extLst>
          </p:cNvPr>
          <p:cNvPicPr>
            <a:picLocks noChangeAspect="1"/>
          </p:cNvPicPr>
          <p:nvPr/>
        </p:nvPicPr>
        <p:blipFill rotWithShape="1">
          <a:blip r:embed="rId4"/>
          <a:srcRect t="26015"/>
          <a:stretch/>
        </p:blipFill>
        <p:spPr>
          <a:xfrm>
            <a:off x="6528048" y="1556792"/>
            <a:ext cx="5606553" cy="2342721"/>
          </a:xfrm>
          <a:prstGeom prst="rect">
            <a:avLst/>
          </a:prstGeom>
        </p:spPr>
      </p:pic>
      <p:sp>
        <p:nvSpPr>
          <p:cNvPr id="19" name="文字方塊 18">
            <a:extLst>
              <a:ext uri="{FF2B5EF4-FFF2-40B4-BE49-F238E27FC236}">
                <a16:creationId xmlns:a16="http://schemas.microsoft.com/office/drawing/2014/main" id="{3072652B-5F21-4064-1DFC-3D0E39292B89}"/>
              </a:ext>
            </a:extLst>
          </p:cNvPr>
          <p:cNvSpPr txBox="1"/>
          <p:nvPr/>
        </p:nvSpPr>
        <p:spPr>
          <a:xfrm>
            <a:off x="7016279" y="1412776"/>
            <a:ext cx="433965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正規化前後，損失函數梯度下降表現差異</a:t>
            </a:r>
          </a:p>
        </p:txBody>
      </p:sp>
      <p:pic>
        <p:nvPicPr>
          <p:cNvPr id="22" name="圖片 21">
            <a:extLst>
              <a:ext uri="{FF2B5EF4-FFF2-40B4-BE49-F238E27FC236}">
                <a16:creationId xmlns:a16="http://schemas.microsoft.com/office/drawing/2014/main" id="{D380129E-5F13-3482-67F7-0B482450021F}"/>
              </a:ext>
            </a:extLst>
          </p:cNvPr>
          <p:cNvPicPr>
            <a:picLocks noChangeAspect="1"/>
          </p:cNvPicPr>
          <p:nvPr/>
        </p:nvPicPr>
        <p:blipFill>
          <a:blip r:embed="rId5"/>
          <a:stretch>
            <a:fillRect/>
          </a:stretch>
        </p:blipFill>
        <p:spPr>
          <a:xfrm>
            <a:off x="6960096" y="3789040"/>
            <a:ext cx="4608512" cy="23006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23" name="直線單箭頭接點 22">
            <a:extLst>
              <a:ext uri="{FF2B5EF4-FFF2-40B4-BE49-F238E27FC236}">
                <a16:creationId xmlns:a16="http://schemas.microsoft.com/office/drawing/2014/main" id="{B728B5E9-5BC3-6099-D85F-14AACD49D58D}"/>
              </a:ext>
            </a:extLst>
          </p:cNvPr>
          <p:cNvCxnSpPr>
            <a:cxnSpLocks/>
          </p:cNvCxnSpPr>
          <p:nvPr/>
        </p:nvCxnSpPr>
        <p:spPr>
          <a:xfrm>
            <a:off x="6168008" y="5013176"/>
            <a:ext cx="3600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1">
            <a:extLst>
              <a:ext uri="{FF2B5EF4-FFF2-40B4-BE49-F238E27FC236}">
                <a16:creationId xmlns:a16="http://schemas.microsoft.com/office/drawing/2014/main" id="{D1359BCB-6E0C-9027-F194-C1E65B5CD925}"/>
              </a:ext>
            </a:extLst>
          </p:cNvPr>
          <p:cNvSpPr>
            <a:spLocks noChangeArrowheads="1"/>
          </p:cNvSpPr>
          <p:nvPr/>
        </p:nvSpPr>
        <p:spPr bwMode="auto">
          <a:xfrm>
            <a:off x="6094971" y="6165304"/>
            <a:ext cx="6120680" cy="276999"/>
          </a:xfrm>
          <a:prstGeom prst="rect">
            <a:avLst/>
          </a:prstGeom>
          <a:solidFill>
            <a:srgbClr val="FFC000"/>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rPr>
              <a:t>並非每個數據集都需要進行特徵縮放。只有當模型計算對距離敏感時才考慮進行縮放</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27" name="文字方塊 26">
            <a:extLst>
              <a:ext uri="{FF2B5EF4-FFF2-40B4-BE49-F238E27FC236}">
                <a16:creationId xmlns:a16="http://schemas.microsoft.com/office/drawing/2014/main" id="{4D99E8CA-D572-6933-3855-0245CCA80AA4}"/>
              </a:ext>
            </a:extLst>
          </p:cNvPr>
          <p:cNvSpPr txBox="1"/>
          <p:nvPr/>
        </p:nvSpPr>
        <p:spPr>
          <a:xfrm>
            <a:off x="1055440" y="5445224"/>
            <a:ext cx="121058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歸一化公式</a:t>
            </a:r>
          </a:p>
        </p:txBody>
      </p:sp>
      <p:sp>
        <p:nvSpPr>
          <p:cNvPr id="28" name="矩形 27">
            <a:extLst>
              <a:ext uri="{FF2B5EF4-FFF2-40B4-BE49-F238E27FC236}">
                <a16:creationId xmlns:a16="http://schemas.microsoft.com/office/drawing/2014/main" id="{4AAC61D9-C0D9-8C18-3EDE-B28927C186DA}"/>
              </a:ext>
            </a:extLst>
          </p:cNvPr>
          <p:cNvSpPr/>
          <p:nvPr/>
        </p:nvSpPr>
        <p:spPr>
          <a:xfrm>
            <a:off x="7032104" y="3933056"/>
            <a:ext cx="936104" cy="2088232"/>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文字方塊 28">
            <a:extLst>
              <a:ext uri="{FF2B5EF4-FFF2-40B4-BE49-F238E27FC236}">
                <a16:creationId xmlns:a16="http://schemas.microsoft.com/office/drawing/2014/main" id="{526E6847-5FD5-DB9F-3CF0-CB92F5040877}"/>
              </a:ext>
            </a:extLst>
          </p:cNvPr>
          <p:cNvSpPr txBox="1"/>
          <p:nvPr/>
        </p:nvSpPr>
        <p:spPr>
          <a:xfrm>
            <a:off x="7536160" y="4437112"/>
            <a:ext cx="50847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max</a:t>
            </a:r>
            <a:endParaRPr kumimoji="0" lang="zh-TW" altLang="en-US" sz="1200" b="0"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sp>
        <p:nvSpPr>
          <p:cNvPr id="30" name="文字方塊 29">
            <a:extLst>
              <a:ext uri="{FF2B5EF4-FFF2-40B4-BE49-F238E27FC236}">
                <a16:creationId xmlns:a16="http://schemas.microsoft.com/office/drawing/2014/main" id="{767F103A-834B-5FC6-5DA6-C1065F0FEFD9}"/>
              </a:ext>
            </a:extLst>
          </p:cNvPr>
          <p:cNvSpPr txBox="1"/>
          <p:nvPr/>
        </p:nvSpPr>
        <p:spPr>
          <a:xfrm>
            <a:off x="7536160" y="5661248"/>
            <a:ext cx="45397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rPr>
              <a:t>min</a:t>
            </a:r>
            <a:endParaRPr kumimoji="0" lang="zh-TW" altLang="en-US" sz="1200" b="0" i="0" u="none" strike="noStrike" kern="1200" cap="none" spc="0" normalizeH="0" baseline="0" noProof="0" dirty="0">
              <a:ln>
                <a:noFill/>
              </a:ln>
              <a:solidFill>
                <a:srgbClr val="3E9751"/>
              </a:solidFill>
              <a:effectLst/>
              <a:uLnTx/>
              <a:uFillTx/>
              <a:latin typeface="Century Gothic" panose="020F0302020204030204"/>
              <a:ea typeface="新細明體" panose="02020500000000000000" pitchFamily="18" charset="-120"/>
              <a:cs typeface="+mn-cs"/>
            </a:endParaRPr>
          </a:p>
        </p:txBody>
      </p:sp>
      <p:sp>
        <p:nvSpPr>
          <p:cNvPr id="2" name="文字方塊 1">
            <a:extLst>
              <a:ext uri="{FF2B5EF4-FFF2-40B4-BE49-F238E27FC236}">
                <a16:creationId xmlns:a16="http://schemas.microsoft.com/office/drawing/2014/main" id="{C4E66BB5-F234-FBB6-2C2D-E204F49CA464}"/>
              </a:ext>
            </a:extLst>
          </p:cNvPr>
          <p:cNvSpPr txBox="1"/>
          <p:nvPr/>
        </p:nvSpPr>
        <p:spPr>
          <a:xfrm>
            <a:off x="390524" y="1340768"/>
            <a:ext cx="5705476" cy="3093154"/>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原理</a:t>
            </a:r>
            <a:endParaRPr kumimoji="0" lang="zh-TW" altLang="en-US" sz="2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確定特徵中的最小值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(min(X)) </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和最大值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(max(X))</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。將特徵的數值範圍壓縮到一個固定的範圍，通常是</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0</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到</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1</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應用場景</a:t>
            </a: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提高模型訓練效率</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正規化可以改善機器學習算法的表現，尤其是那些涉及資料點距離的算法，如支持向量機（</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SVM</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）和神經網絡。在優化過程中，標準化可以加快收斂速度，因為它保證了所有特徵在梯度下降過程中具有相同的學習率。</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2.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確保準確性</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許多資料可視化技術（如散點圖）</a:t>
            </a:r>
            <a:r>
              <a:rPr kumimoji="0" lang="zh-TW" altLang="en-US" sz="1200" b="0" i="0" u="none" strike="noStrike" kern="1200" cap="none" spc="0" normalizeH="0" baseline="0" noProof="0" dirty="0">
                <a:ln>
                  <a:noFill/>
                </a:ln>
                <a:solidFill>
                  <a:srgbClr val="249DCE"/>
                </a:solidFill>
                <a:effectLst/>
                <a:highlight>
                  <a:srgbClr val="FFFFFF"/>
                </a:highlight>
                <a:uLnTx/>
                <a:uFillTx/>
                <a:latin typeface="微軟正黑體" panose="020B0604030504040204" pitchFamily="34" charset="-120"/>
                <a:ea typeface="微軟正黑體" panose="020B0604030504040204" pitchFamily="34" charset="-120"/>
                <a:cs typeface="+mn-cs"/>
              </a:rPr>
              <a:t>對輸入資料的尺度很敏感</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。如果資料未經正規化，可視化結果可能會扭曲，難以解釋。正規化可以避免這些問題，保證可視化的準確性。</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16" name="矩形: 圓角 15">
            <a:extLst>
              <a:ext uri="{FF2B5EF4-FFF2-40B4-BE49-F238E27FC236}">
                <a16:creationId xmlns:a16="http://schemas.microsoft.com/office/drawing/2014/main" id="{E8B82DDC-286A-448F-8226-0C73ED851040}"/>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8371138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705476" cy="2492990"/>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原理</a:t>
            </a:r>
            <a:endParaRPr kumimoji="0" lang="zh-TW" altLang="en-US" sz="2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標準化將數據重新縮放，使其平均值為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0</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，標準差為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1</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。它假設您的數據服從高斯（鐘形曲線）分佈。</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v"/>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應用場景</a:t>
            </a: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當模型的性能依賴於特徵的相對大小時，一般在建模的過程中，對資料都會要求特徵縮放，例如</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KNN</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SVM</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err="1">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Kmeans</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等</a:t>
            </a:r>
            <a:r>
              <a:rPr kumimoji="0" lang="zh-TW" altLang="en-US" sz="1200" b="0" i="0" u="none" strike="noStrike" kern="1200" cap="none" spc="0" normalizeH="0" baseline="0" noProof="0" dirty="0">
                <a:ln>
                  <a:noFill/>
                </a:ln>
                <a:solidFill>
                  <a:srgbClr val="249DCE"/>
                </a:solidFill>
                <a:effectLst/>
                <a:highlight>
                  <a:srgbClr val="FFFFFF"/>
                </a:highlight>
                <a:uLnTx/>
                <a:uFillTx/>
                <a:latin typeface="微軟正黑體" panose="020B0604030504040204" pitchFamily="34" charset="-120"/>
                <a:ea typeface="微軟正黑體" panose="020B0604030504040204" pitchFamily="34" charset="-120"/>
                <a:cs typeface="+mn-cs"/>
              </a:rPr>
              <a:t>涉及距離的模型</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，但是對決策樹、隨機森利等樹模型是不需要進行特徵縮放</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後面會詳述</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。樹算法透過創建規則來分割數據，數據是根據單個特徵的閾值來分割的。這些分割是基於最佳化某個標準（如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Information Gain</a:t>
            </a:r>
            <a:r>
              <a:rPr kumimoji="0" lang="zh-TW" altLang="en-US"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 </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或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Gini Impurity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）來選擇的，而與特徵的尺度無關。</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特徵縮放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Standardization</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標準化</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資料的歸一化和標準化都是對資料做變換，指透過某種處理方法將待處理的資料限制在一定的範圍內或符合某種分佈。</a:t>
            </a:r>
          </a:p>
        </p:txBody>
      </p:sp>
      <p:pic>
        <p:nvPicPr>
          <p:cNvPr id="6146" name="Picture 2">
            <a:extLst>
              <a:ext uri="{FF2B5EF4-FFF2-40B4-BE49-F238E27FC236}">
                <a16:creationId xmlns:a16="http://schemas.microsoft.com/office/drawing/2014/main" id="{FBF0E13A-3CA0-6F99-70B2-B9BADEBC26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4072" y="1484784"/>
            <a:ext cx="4608512" cy="2047496"/>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a:extLst>
              <a:ext uri="{FF2B5EF4-FFF2-40B4-BE49-F238E27FC236}">
                <a16:creationId xmlns:a16="http://schemas.microsoft.com/office/drawing/2014/main" id="{B9B2B26F-488C-AD78-BF41-29B6BBBCF2AA}"/>
              </a:ext>
            </a:extLst>
          </p:cNvPr>
          <p:cNvPicPr>
            <a:picLocks noChangeAspect="1"/>
          </p:cNvPicPr>
          <p:nvPr/>
        </p:nvPicPr>
        <p:blipFill>
          <a:blip r:embed="rId3"/>
          <a:stretch>
            <a:fillRect/>
          </a:stretch>
        </p:blipFill>
        <p:spPr>
          <a:xfrm>
            <a:off x="6960096" y="3789040"/>
            <a:ext cx="4608512" cy="2300672"/>
          </a:xfrm>
          <a:prstGeom prst="rect">
            <a:avLst/>
          </a:prstGeom>
        </p:spPr>
      </p:pic>
      <p:pic>
        <p:nvPicPr>
          <p:cNvPr id="4" name="圖片 3">
            <a:extLst>
              <a:ext uri="{FF2B5EF4-FFF2-40B4-BE49-F238E27FC236}">
                <a16:creationId xmlns:a16="http://schemas.microsoft.com/office/drawing/2014/main" id="{5BB7C7D6-E8A7-AC86-1DE0-DD442101D0E7}"/>
              </a:ext>
            </a:extLst>
          </p:cNvPr>
          <p:cNvPicPr>
            <a:picLocks noChangeAspect="1"/>
          </p:cNvPicPr>
          <p:nvPr/>
        </p:nvPicPr>
        <p:blipFill>
          <a:blip r:embed="rId4"/>
          <a:stretch>
            <a:fillRect/>
          </a:stretch>
        </p:blipFill>
        <p:spPr>
          <a:xfrm>
            <a:off x="7032104" y="3861048"/>
            <a:ext cx="4392488" cy="21338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圖片 8">
            <a:extLst>
              <a:ext uri="{FF2B5EF4-FFF2-40B4-BE49-F238E27FC236}">
                <a16:creationId xmlns:a16="http://schemas.microsoft.com/office/drawing/2014/main" id="{D6E0631D-6252-3AC8-BFA6-2DB3C0870ECE}"/>
              </a:ext>
            </a:extLst>
          </p:cNvPr>
          <p:cNvPicPr>
            <a:picLocks noChangeAspect="1"/>
          </p:cNvPicPr>
          <p:nvPr/>
        </p:nvPicPr>
        <p:blipFill>
          <a:blip r:embed="rId5"/>
          <a:stretch>
            <a:fillRect/>
          </a:stretch>
        </p:blipFill>
        <p:spPr>
          <a:xfrm>
            <a:off x="479376" y="3861048"/>
            <a:ext cx="5400600" cy="675075"/>
          </a:xfrm>
          <a:prstGeom prst="rect">
            <a:avLst/>
          </a:prstGeom>
        </p:spPr>
      </p:pic>
      <p:pic>
        <p:nvPicPr>
          <p:cNvPr id="11" name="圖片 10">
            <a:extLst>
              <a:ext uri="{FF2B5EF4-FFF2-40B4-BE49-F238E27FC236}">
                <a16:creationId xmlns:a16="http://schemas.microsoft.com/office/drawing/2014/main" id="{ACCB6859-BEC3-9A18-052D-A2641091622B}"/>
              </a:ext>
            </a:extLst>
          </p:cNvPr>
          <p:cNvPicPr>
            <a:picLocks noChangeAspect="1"/>
          </p:cNvPicPr>
          <p:nvPr/>
        </p:nvPicPr>
        <p:blipFill>
          <a:blip r:embed="rId6"/>
          <a:stretch>
            <a:fillRect/>
          </a:stretch>
        </p:blipFill>
        <p:spPr>
          <a:xfrm>
            <a:off x="407368" y="4869160"/>
            <a:ext cx="5616624" cy="970672"/>
          </a:xfrm>
          <a:prstGeom prst="rect">
            <a:avLst/>
          </a:prstGeom>
        </p:spPr>
      </p:pic>
      <p:sp>
        <p:nvSpPr>
          <p:cNvPr id="15" name="矩形 14">
            <a:extLst>
              <a:ext uri="{FF2B5EF4-FFF2-40B4-BE49-F238E27FC236}">
                <a16:creationId xmlns:a16="http://schemas.microsoft.com/office/drawing/2014/main" id="{F202F113-50F9-0A91-83B1-4FF25612DA78}"/>
              </a:ext>
            </a:extLst>
          </p:cNvPr>
          <p:cNvSpPr/>
          <p:nvPr/>
        </p:nvSpPr>
        <p:spPr>
          <a:xfrm>
            <a:off x="7176120" y="4509120"/>
            <a:ext cx="792088" cy="36004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0" name="矩形 19">
            <a:extLst>
              <a:ext uri="{FF2B5EF4-FFF2-40B4-BE49-F238E27FC236}">
                <a16:creationId xmlns:a16="http://schemas.microsoft.com/office/drawing/2014/main" id="{93EBC8E8-4972-0AF1-9EC5-9984142AE266}"/>
              </a:ext>
            </a:extLst>
          </p:cNvPr>
          <p:cNvSpPr/>
          <p:nvPr/>
        </p:nvSpPr>
        <p:spPr>
          <a:xfrm>
            <a:off x="9696400" y="4509120"/>
            <a:ext cx="792088" cy="36004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7" name="矩形 26">
            <a:extLst>
              <a:ext uri="{FF2B5EF4-FFF2-40B4-BE49-F238E27FC236}">
                <a16:creationId xmlns:a16="http://schemas.microsoft.com/office/drawing/2014/main" id="{DB6F8EFF-2268-FCB1-80F9-2748F29CB95C}"/>
              </a:ext>
            </a:extLst>
          </p:cNvPr>
          <p:cNvSpPr/>
          <p:nvPr/>
        </p:nvSpPr>
        <p:spPr>
          <a:xfrm>
            <a:off x="7104112" y="3933056"/>
            <a:ext cx="936104" cy="2016224"/>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9" name="接點: 肘形 28">
            <a:extLst>
              <a:ext uri="{FF2B5EF4-FFF2-40B4-BE49-F238E27FC236}">
                <a16:creationId xmlns:a16="http://schemas.microsoft.com/office/drawing/2014/main" id="{EBE9EBCF-1044-A240-E742-4630CEAA123B}"/>
              </a:ext>
            </a:extLst>
          </p:cNvPr>
          <p:cNvCxnSpPr>
            <a:stCxn id="27" idx="0"/>
          </p:cNvCxnSpPr>
          <p:nvPr/>
        </p:nvCxnSpPr>
        <p:spPr>
          <a:xfrm rot="16200000" flipH="1" flipV="1">
            <a:off x="4529826" y="962726"/>
            <a:ext cx="72008" cy="6012668"/>
          </a:xfrm>
          <a:prstGeom prst="bentConnector4">
            <a:avLst>
              <a:gd name="adj1" fmla="val -317465"/>
              <a:gd name="adj2" fmla="val 99950"/>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B7D93F1C-67F6-C38C-0E4C-DAB1BDC53E3F}"/>
              </a:ext>
            </a:extLst>
          </p:cNvPr>
          <p:cNvSpPr/>
          <p:nvPr/>
        </p:nvSpPr>
        <p:spPr>
          <a:xfrm>
            <a:off x="1199456" y="4005064"/>
            <a:ext cx="792088" cy="504056"/>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3" name="矩形 32">
            <a:extLst>
              <a:ext uri="{FF2B5EF4-FFF2-40B4-BE49-F238E27FC236}">
                <a16:creationId xmlns:a16="http://schemas.microsoft.com/office/drawing/2014/main" id="{5875148A-65FB-B3E3-A71B-8EB5A26ECE2B}"/>
              </a:ext>
            </a:extLst>
          </p:cNvPr>
          <p:cNvSpPr/>
          <p:nvPr/>
        </p:nvSpPr>
        <p:spPr>
          <a:xfrm>
            <a:off x="911424" y="4941168"/>
            <a:ext cx="576064" cy="43204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4" name="矩形 33">
            <a:extLst>
              <a:ext uri="{FF2B5EF4-FFF2-40B4-BE49-F238E27FC236}">
                <a16:creationId xmlns:a16="http://schemas.microsoft.com/office/drawing/2014/main" id="{DEAEF2C1-7DD9-1478-0537-3821093B1F0A}"/>
              </a:ext>
            </a:extLst>
          </p:cNvPr>
          <p:cNvSpPr/>
          <p:nvPr/>
        </p:nvSpPr>
        <p:spPr>
          <a:xfrm>
            <a:off x="5159896" y="5157192"/>
            <a:ext cx="936104" cy="43204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5" name="文字方塊 34">
            <a:extLst>
              <a:ext uri="{FF2B5EF4-FFF2-40B4-BE49-F238E27FC236}">
                <a16:creationId xmlns:a16="http://schemas.microsoft.com/office/drawing/2014/main" id="{5379882E-2D2C-6DDC-7E96-DDADD7B2FF93}"/>
              </a:ext>
            </a:extLst>
          </p:cNvPr>
          <p:cNvSpPr txBox="1"/>
          <p:nvPr/>
        </p:nvSpPr>
        <p:spPr>
          <a:xfrm>
            <a:off x="3863752" y="3573016"/>
            <a:ext cx="1699504" cy="276999"/>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 平均值 和 標準差</a:t>
            </a:r>
          </a:p>
        </p:txBody>
      </p:sp>
      <p:sp>
        <p:nvSpPr>
          <p:cNvPr id="18" name="矩形: 圓角 17">
            <a:extLst>
              <a:ext uri="{FF2B5EF4-FFF2-40B4-BE49-F238E27FC236}">
                <a16:creationId xmlns:a16="http://schemas.microsoft.com/office/drawing/2014/main" id="{6536397D-48B2-4558-B8D0-08A37D99FB98}"/>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特徵工程</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7599054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Feature Engineering Explained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2"/>
              </a:rPr>
              <a:t>https://builtin.com/articles/feature-engineering</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3"/>
              </a:rPr>
              <a:t>https://medium.com/@simranjeetsingh1497/the-ultimate-guide-to-machine-learning-from-eda-to-model-deployment-part-2-e56ac58785f8</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lvl="0">
              <a:defRPr/>
            </a:pPr>
            <a:r>
              <a:rPr lang="en-US" altLang="zh-TW" sz="1200" dirty="0">
                <a:solidFill>
                  <a:srgbClr val="249DCE"/>
                </a:solidFill>
                <a:latin typeface="-apple-system"/>
              </a:rPr>
              <a:t>https://domino.ai/data-science-dictionary/feature-engineering</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離群值偵測</a:t>
            </a:r>
            <a:endPar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rPr>
              <a:t>https://www.analyticsvidhya.com/blog/2022/10/outliers-detection-using-iqr-z-score-lof-and-dbscan/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15755973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a:defRPr/>
            </a:pPr>
            <a:r>
              <a:rPr lang="zh-TW" altLang="en-US" sz="3200" b="1" spc="0" dirty="0">
                <a:solidFill>
                  <a:srgbClr val="D8D8D8">
                    <a:lumMod val="10000"/>
                  </a:srgbClr>
                </a:solidFill>
                <a:latin typeface="微軟正黑體" panose="020B0604030504040204" pitchFamily="34" charset="-120"/>
                <a:ea typeface="微軟正黑體" panose="020B0604030504040204" pitchFamily="34" charset="-120"/>
              </a:rPr>
              <a:t>衡量模型正確性的技術</a:t>
            </a:r>
            <a:r>
              <a:rPr lang="en-US" altLang="zh-TW" sz="3200" b="1" spc="0" dirty="0">
                <a:solidFill>
                  <a:srgbClr val="D8D8D8">
                    <a:lumMod val="10000"/>
                  </a:srgbClr>
                </a:solidFill>
                <a:latin typeface="微軟正黑體" panose="020B0604030504040204" pitchFamily="34" charset="-120"/>
                <a:ea typeface="微軟正黑體" panose="020B0604030504040204" pitchFamily="34" charset="-12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資料分割</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a:pPr>
            <a:r>
              <a:rPr lang="en-US" altLang="zh-TW" sz="1400" dirty="0">
                <a:solidFill>
                  <a:schemeClr val="accent6">
                    <a:lumMod val="10000"/>
                  </a:schemeClr>
                </a:solidFill>
                <a:latin typeface="微軟正黑體" panose="020B0604030504040204" pitchFamily="34" charset="-120"/>
                <a:ea typeface="微軟正黑體" panose="020B0604030504040204" pitchFamily="34" charset="-120"/>
              </a:rPr>
              <a:t>Holdout</a:t>
            </a:r>
            <a:r>
              <a:rPr lang="zh-TW" altLang="en-US" sz="1400" dirty="0">
                <a:solidFill>
                  <a:schemeClr val="accent6">
                    <a:lumMod val="10000"/>
                  </a:schemeClr>
                </a:solidFill>
                <a:latin typeface="微軟正黑體" panose="020B0604030504040204" pitchFamily="34" charset="-120"/>
                <a:ea typeface="微軟正黑體" panose="020B0604030504040204" pitchFamily="34" charset="-120"/>
              </a:rPr>
              <a:t> 驗證法</a:t>
            </a:r>
            <a:endParaRPr kumimoji="0" lang="zh-TW" altLang="en-US" sz="1400" b="0" i="0" u="none" strike="noStrike" kern="1200" cap="none" spc="0" normalizeH="0" baseline="0" noProof="0" dirty="0">
              <a:ln>
                <a:noFill/>
              </a:ln>
              <a:solidFill>
                <a:schemeClr val="accent6">
                  <a:lumMod val="10000"/>
                </a:schemeClr>
              </a:solidFill>
              <a:effectLst/>
              <a:uLnTx/>
              <a:uFillTx/>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08AE1B1E-89B2-EC8A-39F2-3C33C5E8790E}"/>
              </a:ext>
            </a:extLst>
          </p:cNvPr>
          <p:cNvPicPr>
            <a:picLocks noChangeAspect="1"/>
          </p:cNvPicPr>
          <p:nvPr/>
        </p:nvPicPr>
        <p:blipFill rotWithShape="1">
          <a:blip r:embed="rId2"/>
          <a:srcRect l="1" t="9858" r="1184" b="4273"/>
          <a:stretch/>
        </p:blipFill>
        <p:spPr>
          <a:xfrm>
            <a:off x="167951" y="1305006"/>
            <a:ext cx="6176865" cy="3019293"/>
          </a:xfrm>
          <a:prstGeom prst="rect">
            <a:avLst/>
          </a:prstGeom>
        </p:spPr>
      </p:pic>
      <p:sp>
        <p:nvSpPr>
          <p:cNvPr id="10" name="文字方塊 9">
            <a:extLst>
              <a:ext uri="{FF2B5EF4-FFF2-40B4-BE49-F238E27FC236}">
                <a16:creationId xmlns:a16="http://schemas.microsoft.com/office/drawing/2014/main" id="{2D7BBD31-B09A-92E3-4574-F8A2BBC390EA}"/>
              </a:ext>
            </a:extLst>
          </p:cNvPr>
          <p:cNvSpPr txBox="1"/>
          <p:nvPr/>
        </p:nvSpPr>
        <p:spPr>
          <a:xfrm>
            <a:off x="652803" y="4887820"/>
            <a:ext cx="5244144" cy="83099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訓練數據</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段考</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：用於在訓練過程中建立和擬合模型</a:t>
            </a:r>
            <a:endPar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驗證數據</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模擬考</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：用於模型的超參數設定和調整</a:t>
            </a:r>
            <a:endPar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測試數據</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學測</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指考</a:t>
            </a:r>
            <a:r>
              <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：用於評估模型的性能 </a:t>
            </a:r>
            <a:endParaRPr kumimoji="0" lang="en-US" altLang="zh-TW" sz="16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 name="圖片 1">
            <a:extLst>
              <a:ext uri="{FF2B5EF4-FFF2-40B4-BE49-F238E27FC236}">
                <a16:creationId xmlns:a16="http://schemas.microsoft.com/office/drawing/2014/main" id="{047E26F2-E901-4D10-A538-06B6DD08A6F9}"/>
              </a:ext>
            </a:extLst>
          </p:cNvPr>
          <p:cNvPicPr>
            <a:picLocks noChangeAspect="1"/>
          </p:cNvPicPr>
          <p:nvPr/>
        </p:nvPicPr>
        <p:blipFill>
          <a:blip r:embed="rId3"/>
          <a:stretch>
            <a:fillRect/>
          </a:stretch>
        </p:blipFill>
        <p:spPr>
          <a:xfrm>
            <a:off x="6216379" y="1451001"/>
            <a:ext cx="5477806" cy="3209350"/>
          </a:xfrm>
          <a:prstGeom prst="rect">
            <a:avLst/>
          </a:prstGeom>
        </p:spPr>
      </p:pic>
      <p:sp>
        <p:nvSpPr>
          <p:cNvPr id="8" name="矩形 7">
            <a:extLst>
              <a:ext uri="{FF2B5EF4-FFF2-40B4-BE49-F238E27FC236}">
                <a16:creationId xmlns:a16="http://schemas.microsoft.com/office/drawing/2014/main" id="{8EE4C32E-CCBF-4B58-934F-2EB9BFBE051E}"/>
              </a:ext>
            </a:extLst>
          </p:cNvPr>
          <p:cNvSpPr/>
          <p:nvPr/>
        </p:nvSpPr>
        <p:spPr>
          <a:xfrm>
            <a:off x="6428792" y="4906687"/>
            <a:ext cx="5262464" cy="1055575"/>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文字方塊 8">
            <a:extLst>
              <a:ext uri="{FF2B5EF4-FFF2-40B4-BE49-F238E27FC236}">
                <a16:creationId xmlns:a16="http://schemas.microsoft.com/office/drawing/2014/main" id="{07383CD7-1734-4428-A760-2988E2E18FB2}"/>
              </a:ext>
            </a:extLst>
          </p:cNvPr>
          <p:cNvSpPr txBox="1"/>
          <p:nvPr/>
        </p:nvSpPr>
        <p:spPr>
          <a:xfrm>
            <a:off x="7259217" y="4963151"/>
            <a:ext cx="4385386" cy="10464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lvl="0">
              <a:defRPr/>
            </a:pPr>
            <a:r>
              <a:rPr lang="zh-TW" altLang="en-US" sz="1200" b="1" i="1" dirty="0">
                <a:solidFill>
                  <a:srgbClr val="D8D8D8">
                    <a:lumMod val="10000"/>
                  </a:srgbClr>
                </a:solidFill>
                <a:latin typeface="微軟正黑體" panose="020B0604030504040204" pitchFamily="34" charset="-120"/>
                <a:ea typeface="微軟正黑體" panose="020B0604030504040204" pitchFamily="34" charset="-120"/>
              </a:rPr>
              <a:t>當模型跑</a:t>
            </a:r>
            <a:r>
              <a:rPr lang="en-US" altLang="zh-TW" sz="1200" b="1" i="1" dirty="0">
                <a:solidFill>
                  <a:srgbClr val="D8D8D8">
                    <a:lumMod val="10000"/>
                  </a:srgbClr>
                </a:solidFill>
                <a:latin typeface="微軟正黑體" panose="020B0604030504040204" pitchFamily="34" charset="-120"/>
                <a:ea typeface="微軟正黑體" panose="020B0604030504040204" pitchFamily="34" charset="-120"/>
              </a:rPr>
              <a:t>Test data</a:t>
            </a:r>
            <a:r>
              <a:rPr lang="zh-TW" altLang="en-US" sz="1200" b="1" i="1" dirty="0">
                <a:solidFill>
                  <a:srgbClr val="D8D8D8">
                    <a:lumMod val="10000"/>
                  </a:srgbClr>
                </a:solidFill>
                <a:latin typeface="微軟正黑體" panose="020B0604030504040204" pitchFamily="34" charset="-120"/>
                <a:ea typeface="微軟正黑體" panose="020B0604030504040204" pitchFamily="34" charset="-120"/>
              </a:rPr>
              <a:t>後若效果不彰，</a:t>
            </a:r>
            <a:r>
              <a:rPr lang="en-US" altLang="zh-TW" sz="1200" b="1" i="1" dirty="0">
                <a:solidFill>
                  <a:srgbClr val="D8D8D8">
                    <a:lumMod val="10000"/>
                  </a:srgbClr>
                </a:solidFill>
                <a:latin typeface="微軟正黑體" panose="020B0604030504040204" pitchFamily="34" charset="-120"/>
                <a:ea typeface="微軟正黑體" panose="020B0604030504040204" pitchFamily="34" charset="-120"/>
              </a:rPr>
              <a:t>User</a:t>
            </a:r>
            <a:r>
              <a:rPr lang="zh-TW" altLang="en-US" sz="1200" b="1" i="1" dirty="0">
                <a:solidFill>
                  <a:srgbClr val="D8D8D8">
                    <a:lumMod val="10000"/>
                  </a:srgbClr>
                </a:solidFill>
                <a:latin typeface="微軟正黑體" panose="020B0604030504040204" pitchFamily="34" charset="-120"/>
                <a:ea typeface="微軟正黑體" panose="020B0604030504040204" pitchFamily="34" charset="-120"/>
              </a:rPr>
              <a:t>往往會去調整模型使之 迎合</a:t>
            </a:r>
            <a:r>
              <a:rPr lang="en-US" altLang="zh-TW" sz="1200" b="1" i="1" dirty="0">
                <a:solidFill>
                  <a:srgbClr val="D8D8D8">
                    <a:lumMod val="10000"/>
                  </a:srgbClr>
                </a:solidFill>
                <a:latin typeface="微軟正黑體" panose="020B0604030504040204" pitchFamily="34" charset="-120"/>
                <a:ea typeface="微軟正黑體" panose="020B0604030504040204" pitchFamily="34" charset="-120"/>
              </a:rPr>
              <a:t>Test data</a:t>
            </a:r>
            <a:r>
              <a:rPr lang="zh-TW" altLang="en-US" sz="1200" b="1" i="1" dirty="0">
                <a:solidFill>
                  <a:srgbClr val="D8D8D8">
                    <a:lumMod val="10000"/>
                  </a:srgbClr>
                </a:solidFill>
                <a:latin typeface="微軟正黑體" panose="020B0604030504040204" pitchFamily="34" charset="-120"/>
                <a:ea typeface="微軟正黑體" panose="020B0604030504040204" pitchFamily="34" charset="-120"/>
              </a:rPr>
              <a:t>。 然而，</a:t>
            </a:r>
            <a:r>
              <a:rPr lang="en-US" altLang="zh-TW" sz="1200" b="1" i="1" dirty="0">
                <a:solidFill>
                  <a:srgbClr val="D8D8D8">
                    <a:lumMod val="10000"/>
                  </a:srgbClr>
                </a:solidFill>
                <a:latin typeface="微軟正黑體" panose="020B0604030504040204" pitchFamily="34" charset="-120"/>
                <a:ea typeface="微軟正黑體" panose="020B0604030504040204" pitchFamily="34" charset="-120"/>
              </a:rPr>
              <a:t>Test data</a:t>
            </a:r>
            <a:r>
              <a:rPr lang="zh-TW" altLang="en-US" sz="1200" b="1" i="1" dirty="0">
                <a:solidFill>
                  <a:srgbClr val="D8D8D8">
                    <a:lumMod val="10000"/>
                  </a:srgbClr>
                </a:solidFill>
                <a:latin typeface="微軟正黑體" panose="020B0604030504040204" pitchFamily="34" charset="-120"/>
                <a:ea typeface="微軟正黑體" panose="020B0604030504040204" pitchFamily="34" charset="-120"/>
              </a:rPr>
              <a:t>是模型所面對的未知世界之微縮版本，僅為最終測試，不應參與模型的參數學習與超參數調整的相關工作。</a:t>
            </a:r>
          </a:p>
        </p:txBody>
      </p:sp>
      <p:pic>
        <p:nvPicPr>
          <p:cNvPr id="11" name="圖片 10">
            <a:extLst>
              <a:ext uri="{FF2B5EF4-FFF2-40B4-BE49-F238E27FC236}">
                <a16:creationId xmlns:a16="http://schemas.microsoft.com/office/drawing/2014/main" id="{DBBD23B2-D8EE-4598-A295-EDFFE24DC64D}"/>
              </a:ext>
            </a:extLst>
          </p:cNvPr>
          <p:cNvPicPr>
            <a:picLocks noChangeAspect="1"/>
          </p:cNvPicPr>
          <p:nvPr/>
        </p:nvPicPr>
        <p:blipFill>
          <a:blip r:embed="rId4"/>
          <a:stretch>
            <a:fillRect/>
          </a:stretch>
        </p:blipFill>
        <p:spPr>
          <a:xfrm>
            <a:off x="6585249" y="5090662"/>
            <a:ext cx="598012" cy="642694"/>
          </a:xfrm>
          <a:prstGeom prst="rect">
            <a:avLst/>
          </a:prstGeom>
        </p:spPr>
      </p:pic>
    </p:spTree>
    <p:extLst>
      <p:ext uri="{BB962C8B-B14F-4D97-AF65-F5344CB8AC3E}">
        <p14:creationId xmlns:p14="http://schemas.microsoft.com/office/powerpoint/2010/main" val="20817679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機器學習演算法速查表：設計工具- Azure Machine Learning | Microsoft Learn">
            <a:extLst>
              <a:ext uri="{FF2B5EF4-FFF2-40B4-BE49-F238E27FC236}">
                <a16:creationId xmlns:a16="http://schemas.microsoft.com/office/drawing/2014/main" id="{E550D495-93B0-40CC-86D1-C70EB5DD96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411" y="1018869"/>
            <a:ext cx="7904498" cy="5114954"/>
          </a:xfrm>
          <a:prstGeom prst="rect">
            <a:avLst/>
          </a:prstGeom>
          <a:noFill/>
          <a:extLst>
            <a:ext uri="{909E8E84-426E-40DD-AFC4-6F175D3DCCD1}">
              <a14:hiddenFill xmlns:a14="http://schemas.microsoft.com/office/drawing/2010/main">
                <a:solidFill>
                  <a:srgbClr val="FFFFFF"/>
                </a:solidFill>
              </a14:hiddenFill>
            </a:ext>
          </a:extLst>
        </p:spPr>
      </p:pic>
      <p:sp>
        <p:nvSpPr>
          <p:cNvPr id="5" name="標題 1">
            <a:extLst>
              <a:ext uri="{FF2B5EF4-FFF2-40B4-BE49-F238E27FC236}">
                <a16:creationId xmlns:a16="http://schemas.microsoft.com/office/drawing/2014/main" id="{9BD0916B-5D77-498F-9D8D-CE9B86244AC2}"/>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挑選合適的機器學習演算法</a:t>
            </a:r>
          </a:p>
        </p:txBody>
      </p:sp>
      <p:sp>
        <p:nvSpPr>
          <p:cNvPr id="4" name="矩形 3">
            <a:extLst>
              <a:ext uri="{FF2B5EF4-FFF2-40B4-BE49-F238E27FC236}">
                <a16:creationId xmlns:a16="http://schemas.microsoft.com/office/drawing/2014/main" id="{FDA2A92F-8EBF-48F1-B7FE-2F11D466E70B}"/>
              </a:ext>
            </a:extLst>
          </p:cNvPr>
          <p:cNvSpPr/>
          <p:nvPr/>
        </p:nvSpPr>
        <p:spPr>
          <a:xfrm>
            <a:off x="8323973" y="1031858"/>
            <a:ext cx="3868027" cy="36933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哪些問題適合機器學習</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這是</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，還是</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B</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(What)</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分類</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這有什麼怪怪的嗎？</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(How)</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分類</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這有多少／這有幾個？ </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(Much/Many)</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回歸</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成分為何？</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(Which)</a:t>
            </a: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分群</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哪些問題不建議機器學習</a:t>
            </a:r>
            <a:r>
              <a:rPr kumimoji="0" lang="en-US" altLang="zh-TW" sz="16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需求不明確</a:t>
            </a: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常識性問題</a:t>
            </a: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主觀性問題，且無確切標準答案</a:t>
            </a: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6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6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600" b="0"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9549590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2F6888DD-C9D7-4379-92DC-036CB5A2182D}"/>
              </a:ext>
            </a:extLst>
          </p:cNvPr>
          <p:cNvPicPr>
            <a:picLocks noChangeAspect="1"/>
          </p:cNvPicPr>
          <p:nvPr/>
        </p:nvPicPr>
        <p:blipFill>
          <a:blip r:embed="rId2"/>
          <a:stretch>
            <a:fillRect/>
          </a:stretch>
        </p:blipFill>
        <p:spPr>
          <a:xfrm>
            <a:off x="531756" y="1568824"/>
            <a:ext cx="6053797" cy="4163906"/>
          </a:xfrm>
          <a:prstGeom prst="rect">
            <a:avLst/>
          </a:prstGeom>
        </p:spPr>
      </p:pic>
      <p:sp>
        <p:nvSpPr>
          <p:cNvPr id="5" name="標題 1">
            <a:extLst>
              <a:ext uri="{FF2B5EF4-FFF2-40B4-BE49-F238E27FC236}">
                <a16:creationId xmlns:a16="http://schemas.microsoft.com/office/drawing/2014/main" id="{E7772DE5-E691-4243-B028-49C8E7B9ABA6}"/>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附錄</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危機分</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QQ</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pic>
        <p:nvPicPr>
          <p:cNvPr id="6" name="圖片 5">
            <a:extLst>
              <a:ext uri="{FF2B5EF4-FFF2-40B4-BE49-F238E27FC236}">
                <a16:creationId xmlns:a16="http://schemas.microsoft.com/office/drawing/2014/main" id="{95E57A4A-7540-45B0-AE5B-3DBC84B0FB3C}"/>
              </a:ext>
            </a:extLst>
          </p:cNvPr>
          <p:cNvPicPr>
            <a:picLocks noChangeAspect="1"/>
          </p:cNvPicPr>
          <p:nvPr/>
        </p:nvPicPr>
        <p:blipFill>
          <a:blip r:embed="rId3"/>
          <a:stretch>
            <a:fillRect/>
          </a:stretch>
        </p:blipFill>
        <p:spPr>
          <a:xfrm>
            <a:off x="7055090" y="1515034"/>
            <a:ext cx="4521501" cy="4238453"/>
          </a:xfrm>
          <a:prstGeom prst="rect">
            <a:avLst/>
          </a:prstGeom>
        </p:spPr>
      </p:pic>
    </p:spTree>
    <p:extLst>
      <p:ext uri="{BB962C8B-B14F-4D97-AF65-F5344CB8AC3E}">
        <p14:creationId xmlns:p14="http://schemas.microsoft.com/office/powerpoint/2010/main" val="38122620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3734FD2-73D3-4049-AC04-BCE7F55CAD84}"/>
              </a:ext>
            </a:extLst>
          </p:cNvPr>
          <p:cNvSpPr/>
          <p:nvPr/>
        </p:nvSpPr>
        <p:spPr>
          <a:xfrm>
            <a:off x="441854" y="592667"/>
            <a:ext cx="11294534" cy="5220101"/>
          </a:xfrm>
          <a:prstGeom prst="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5" name="直線接點 4">
            <a:extLst>
              <a:ext uri="{FF2B5EF4-FFF2-40B4-BE49-F238E27FC236}">
                <a16:creationId xmlns:a16="http://schemas.microsoft.com/office/drawing/2014/main" id="{F7CAA645-91AA-4E0E-B640-779DE359254B}"/>
              </a:ext>
            </a:extLst>
          </p:cNvPr>
          <p:cNvCxnSpPr>
            <a:cxnSpLocks/>
          </p:cNvCxnSpPr>
          <p:nvPr/>
        </p:nvCxnSpPr>
        <p:spPr>
          <a:xfrm>
            <a:off x="441854" y="1250619"/>
            <a:ext cx="1473201" cy="0"/>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2B8DE8BA-B7E5-4C0C-B429-ABE34C611A07}"/>
              </a:ext>
            </a:extLst>
          </p:cNvPr>
          <p:cNvSpPr/>
          <p:nvPr/>
        </p:nvSpPr>
        <p:spPr>
          <a:xfrm>
            <a:off x="306388" y="812800"/>
            <a:ext cx="1608667"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lumMod val="50000"/>
                  </a:prstClr>
                </a:solidFill>
                <a:effectLst/>
                <a:uLnTx/>
                <a:uFillTx/>
                <a:latin typeface="Calibri Light" panose="020F0302020204030204"/>
                <a:ea typeface="新細明體" panose="02020500000000000000" pitchFamily="18" charset="-120"/>
                <a:cs typeface="+mn-cs"/>
              </a:rPr>
              <a:t>Agenda</a:t>
            </a:r>
            <a:endParaRPr kumimoji="0" lang="zh-TW" altLang="en-US" sz="2400" b="0" i="0" u="none" strike="noStrike" kern="1200" cap="none" spc="0" normalizeH="0" baseline="0" noProof="0" dirty="0">
              <a:ln>
                <a:noFill/>
              </a:ln>
              <a:solidFill>
                <a:prstClr val="black">
                  <a:lumMod val="50000"/>
                </a:prstClr>
              </a:solidFill>
              <a:effectLst/>
              <a:uLnTx/>
              <a:uFillTx/>
              <a:latin typeface="Calibri Light"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7C476520-0084-4FC1-B5E2-21ADB7A9F6B5}"/>
              </a:ext>
            </a:extLst>
          </p:cNvPr>
          <p:cNvSpPr/>
          <p:nvPr/>
        </p:nvSpPr>
        <p:spPr>
          <a:xfrm>
            <a:off x="602707" y="181390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01</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4" name="矩形 13">
            <a:extLst>
              <a:ext uri="{FF2B5EF4-FFF2-40B4-BE49-F238E27FC236}">
                <a16:creationId xmlns:a16="http://schemas.microsoft.com/office/drawing/2014/main" id="{A6650688-780F-48D6-8B2C-FF68ACED1FBC}"/>
              </a:ext>
            </a:extLst>
          </p:cNvPr>
          <p:cNvSpPr/>
          <p:nvPr/>
        </p:nvSpPr>
        <p:spPr>
          <a:xfrm>
            <a:off x="602707" y="253090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02</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1" name="標題 3">
            <a:extLst>
              <a:ext uri="{FF2B5EF4-FFF2-40B4-BE49-F238E27FC236}">
                <a16:creationId xmlns:a16="http://schemas.microsoft.com/office/drawing/2014/main" id="{E79FB052-4C24-4FE3-9BA5-3298670AD885}"/>
              </a:ext>
            </a:extLst>
          </p:cNvPr>
          <p:cNvSpPr txBox="1">
            <a:spLocks/>
          </p:cNvSpPr>
          <p:nvPr/>
        </p:nvSpPr>
        <p:spPr bwMode="auto">
          <a:xfrm>
            <a:off x="1654925" y="241333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Multiple Linear Regression</a:t>
            </a:r>
          </a:p>
        </p:txBody>
      </p:sp>
      <p:sp>
        <p:nvSpPr>
          <p:cNvPr id="10" name="標題 3">
            <a:extLst>
              <a:ext uri="{FF2B5EF4-FFF2-40B4-BE49-F238E27FC236}">
                <a16:creationId xmlns:a16="http://schemas.microsoft.com/office/drawing/2014/main" id="{07462397-5994-983F-6AE1-01FDDC48C490}"/>
              </a:ext>
            </a:extLst>
          </p:cNvPr>
          <p:cNvSpPr txBox="1">
            <a:spLocks/>
          </p:cNvSpPr>
          <p:nvPr/>
        </p:nvSpPr>
        <p:spPr bwMode="auto">
          <a:xfrm>
            <a:off x="1654925" y="168615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Simple Linear Regression</a:t>
            </a:r>
          </a:p>
        </p:txBody>
      </p:sp>
      <p:sp>
        <p:nvSpPr>
          <p:cNvPr id="2" name="矩形 1">
            <a:extLst>
              <a:ext uri="{FF2B5EF4-FFF2-40B4-BE49-F238E27FC236}">
                <a16:creationId xmlns:a16="http://schemas.microsoft.com/office/drawing/2014/main" id="{ACF9ECDB-786C-CF16-5B72-FC3417102394}"/>
              </a:ext>
            </a:extLst>
          </p:cNvPr>
          <p:cNvSpPr/>
          <p:nvPr/>
        </p:nvSpPr>
        <p:spPr>
          <a:xfrm>
            <a:off x="602707" y="322701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03</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4" name="標題 3">
            <a:extLst>
              <a:ext uri="{FF2B5EF4-FFF2-40B4-BE49-F238E27FC236}">
                <a16:creationId xmlns:a16="http://schemas.microsoft.com/office/drawing/2014/main" id="{F984EB0D-D567-E568-4709-601F609B302D}"/>
              </a:ext>
            </a:extLst>
          </p:cNvPr>
          <p:cNvSpPr txBox="1">
            <a:spLocks/>
          </p:cNvSpPr>
          <p:nvPr/>
        </p:nvSpPr>
        <p:spPr bwMode="auto">
          <a:xfrm>
            <a:off x="1654925" y="3109449"/>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err="1">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Polynominal</a:t>
            </a: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 Regression</a:t>
            </a:r>
          </a:p>
        </p:txBody>
      </p:sp>
      <p:sp>
        <p:nvSpPr>
          <p:cNvPr id="6" name="文字方塊 5">
            <a:extLst>
              <a:ext uri="{FF2B5EF4-FFF2-40B4-BE49-F238E27FC236}">
                <a16:creationId xmlns:a16="http://schemas.microsoft.com/office/drawing/2014/main" id="{86561FA3-8B31-DCB7-975B-353B231650C6}"/>
              </a:ext>
            </a:extLst>
          </p:cNvPr>
          <p:cNvSpPr txBox="1"/>
          <p:nvPr/>
        </p:nvSpPr>
        <p:spPr>
          <a:xfrm>
            <a:off x="315556" y="187868"/>
            <a:ext cx="61090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回歸模型 </a:t>
            </a:r>
            <a:r>
              <a:rPr kumimoji="0" lang="en-US" altLang="zh-TW" sz="18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Regression</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 name="矩形 6">
            <a:extLst>
              <a:ext uri="{FF2B5EF4-FFF2-40B4-BE49-F238E27FC236}">
                <a16:creationId xmlns:a16="http://schemas.microsoft.com/office/drawing/2014/main" id="{2AB5137F-B377-4610-E61C-22E2FEA61076}"/>
              </a:ext>
            </a:extLst>
          </p:cNvPr>
          <p:cNvSpPr/>
          <p:nvPr/>
        </p:nvSpPr>
        <p:spPr>
          <a:xfrm>
            <a:off x="602707" y="3953413"/>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04</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2" name="標題 3">
            <a:extLst>
              <a:ext uri="{FF2B5EF4-FFF2-40B4-BE49-F238E27FC236}">
                <a16:creationId xmlns:a16="http://schemas.microsoft.com/office/drawing/2014/main" id="{BCF92238-20CD-A0F7-0C6F-F04F7D039418}"/>
              </a:ext>
            </a:extLst>
          </p:cNvPr>
          <p:cNvSpPr txBox="1">
            <a:spLocks/>
          </p:cNvSpPr>
          <p:nvPr/>
        </p:nvSpPr>
        <p:spPr bwMode="auto">
          <a:xfrm>
            <a:off x="1654925" y="3835843"/>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altLang="zh-TW" sz="2400" dirty="0">
                <a:solidFill>
                  <a:srgbClr val="C00000"/>
                </a:solidFill>
              </a:rPr>
              <a:t>Support Vector Regression (SVR)</a:t>
            </a:r>
          </a:p>
        </p:txBody>
      </p:sp>
      <p:sp>
        <p:nvSpPr>
          <p:cNvPr id="13" name="矩形 12">
            <a:extLst>
              <a:ext uri="{FF2B5EF4-FFF2-40B4-BE49-F238E27FC236}">
                <a16:creationId xmlns:a16="http://schemas.microsoft.com/office/drawing/2014/main" id="{C35DEAF7-CD7D-193F-96B0-8A85BE96F6D3}"/>
              </a:ext>
            </a:extLst>
          </p:cNvPr>
          <p:cNvSpPr/>
          <p:nvPr/>
        </p:nvSpPr>
        <p:spPr>
          <a:xfrm>
            <a:off x="602707" y="4649532"/>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05</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5" name="標題 3">
            <a:extLst>
              <a:ext uri="{FF2B5EF4-FFF2-40B4-BE49-F238E27FC236}">
                <a16:creationId xmlns:a16="http://schemas.microsoft.com/office/drawing/2014/main" id="{35E9787A-1AB8-635D-C31C-E04D58FBD212}"/>
              </a:ext>
            </a:extLst>
          </p:cNvPr>
          <p:cNvSpPr txBox="1">
            <a:spLocks/>
          </p:cNvSpPr>
          <p:nvPr/>
        </p:nvSpPr>
        <p:spPr bwMode="auto">
          <a:xfrm>
            <a:off x="1654925" y="4531962"/>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rPr>
              <a:t>Decision Tree Regression </a:t>
            </a:r>
          </a:p>
        </p:txBody>
      </p:sp>
      <p:sp>
        <p:nvSpPr>
          <p:cNvPr id="16" name="矩形 15">
            <a:extLst>
              <a:ext uri="{FF2B5EF4-FFF2-40B4-BE49-F238E27FC236}">
                <a16:creationId xmlns:a16="http://schemas.microsoft.com/office/drawing/2014/main" id="{58EA2534-A7BB-8D95-8FBB-591C6AC9EC27}"/>
              </a:ext>
            </a:extLst>
          </p:cNvPr>
          <p:cNvSpPr/>
          <p:nvPr/>
        </p:nvSpPr>
        <p:spPr>
          <a:xfrm>
            <a:off x="6339926" y="1829776"/>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06</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7" name="標題 3">
            <a:extLst>
              <a:ext uri="{FF2B5EF4-FFF2-40B4-BE49-F238E27FC236}">
                <a16:creationId xmlns:a16="http://schemas.microsoft.com/office/drawing/2014/main" id="{90DEE8F7-67A6-9C65-9C74-3976FB4250AC}"/>
              </a:ext>
            </a:extLst>
          </p:cNvPr>
          <p:cNvSpPr txBox="1">
            <a:spLocks/>
          </p:cNvSpPr>
          <p:nvPr/>
        </p:nvSpPr>
        <p:spPr bwMode="auto">
          <a:xfrm>
            <a:off x="7392144" y="1702017"/>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rPr>
              <a:t>Random Forest Regression</a:t>
            </a:r>
          </a:p>
        </p:txBody>
      </p:sp>
      <p:sp>
        <p:nvSpPr>
          <p:cNvPr id="18" name="矩形 17">
            <a:extLst>
              <a:ext uri="{FF2B5EF4-FFF2-40B4-BE49-F238E27FC236}">
                <a16:creationId xmlns:a16="http://schemas.microsoft.com/office/drawing/2014/main" id="{2F848764-48BC-69F7-D9AA-1247A0D2D18E}"/>
              </a:ext>
            </a:extLst>
          </p:cNvPr>
          <p:cNvSpPr/>
          <p:nvPr/>
        </p:nvSpPr>
        <p:spPr>
          <a:xfrm>
            <a:off x="6339926" y="2520465"/>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07</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9" name="標題 3">
            <a:extLst>
              <a:ext uri="{FF2B5EF4-FFF2-40B4-BE49-F238E27FC236}">
                <a16:creationId xmlns:a16="http://schemas.microsoft.com/office/drawing/2014/main" id="{48A3067B-077C-DC15-0ADB-163E4CF0AD2B}"/>
              </a:ext>
            </a:extLst>
          </p:cNvPr>
          <p:cNvSpPr txBox="1">
            <a:spLocks/>
          </p:cNvSpPr>
          <p:nvPr/>
        </p:nvSpPr>
        <p:spPr bwMode="auto">
          <a:xfrm>
            <a:off x="7392144" y="2402895"/>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Evaluation criteria</a:t>
            </a:r>
          </a:p>
        </p:txBody>
      </p:sp>
    </p:spTree>
    <p:extLst>
      <p:ext uri="{BB962C8B-B14F-4D97-AF65-F5344CB8AC3E}">
        <p14:creationId xmlns:p14="http://schemas.microsoft.com/office/powerpoint/2010/main" val="1963906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5049B9-D8F9-EFC4-02DA-7F045F7A2881}"/>
              </a:ext>
            </a:extLst>
          </p:cNvPr>
          <p:cNvSpPr>
            <a:spLocks noGrp="1"/>
          </p:cNvSpPr>
          <p:nvPr>
            <p:ph type="title"/>
          </p:nvPr>
        </p:nvSpPr>
        <p:spPr/>
        <p:txBody>
          <a:bodyPr/>
          <a:lstStyle/>
          <a:p>
            <a:r>
              <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rPr>
              <a:t>觀念上的提醒</a:t>
            </a:r>
          </a:p>
        </p:txBody>
      </p:sp>
      <p:sp>
        <p:nvSpPr>
          <p:cNvPr id="4" name="標題 1">
            <a:extLst>
              <a:ext uri="{FF2B5EF4-FFF2-40B4-BE49-F238E27FC236}">
                <a16:creationId xmlns:a16="http://schemas.microsoft.com/office/drawing/2014/main" id="{391362C6-E82A-2ED6-2BCB-5FC9B4D71FDD}"/>
              </a:ext>
            </a:extLst>
          </p:cNvPr>
          <p:cNvSpPr txBox="1">
            <a:spLocks/>
          </p:cNvSpPr>
          <p:nvPr/>
        </p:nvSpPr>
        <p:spPr bwMode="auto">
          <a:xfrm>
            <a:off x="582062" y="901888"/>
            <a:ext cx="10826260" cy="385730"/>
          </a:xfrm>
          <a:prstGeom prst="rect">
            <a:avLst/>
          </a:prstGeom>
          <a:solidFill>
            <a:schemeClr val="accent1">
              <a:lumMod val="20000"/>
              <a:lumOff val="80000"/>
            </a:schemeClr>
          </a:solidFill>
          <a:ln>
            <a:noFill/>
          </a:ln>
        </p:spPr>
        <p:txBody>
          <a:bodyPr vert="horz" wrap="square" lIns="45720" tIns="22860" rIns="45720" bIns="22860" numCol="1" anchor="ctr" anchorCtr="0" compatLnSpc="1">
            <a:prstTxWarp prst="textNoShape">
              <a:avLst/>
            </a:prstTxWarp>
          </a:bodyPr>
          <a:lstStyle>
            <a:lvl1pPr algn="l" defTabSz="1827213" rtl="0" eaLnBrk="0" fontAlgn="base" hangingPunct="0">
              <a:lnSpc>
                <a:spcPct val="90000"/>
              </a:lnSpc>
              <a:spcBef>
                <a:spcPct val="0"/>
              </a:spcBef>
              <a:spcAft>
                <a:spcPct val="0"/>
              </a:spcAft>
              <a:defRPr sz="6000" kern="1200" spc="3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4572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9144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13716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18288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1600" b="1" i="0" u="sng" strike="noStrike" kern="1200" cap="none" spc="150" normalizeH="0" baseline="0" noProof="0" dirty="0">
                <a:ln>
                  <a:noFill/>
                </a:ln>
                <a:solidFill>
                  <a:srgbClr val="5FBD73">
                    <a:lumMod val="75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關於資料科學，你必須知道的幾件事</a:t>
            </a:r>
            <a:endParaRPr kumimoji="0" lang="en-US" altLang="zh-TW" sz="1600" b="1" i="0" u="sng" strike="noStrike" kern="1200" cap="none" spc="150" normalizeH="0" baseline="0" noProof="0" dirty="0">
              <a:ln>
                <a:noFill/>
              </a:ln>
              <a:solidFill>
                <a:srgbClr val="5FBD73">
                  <a:lumMod val="75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5" name="Rectangle 3">
            <a:extLst>
              <a:ext uri="{FF2B5EF4-FFF2-40B4-BE49-F238E27FC236}">
                <a16:creationId xmlns:a16="http://schemas.microsoft.com/office/drawing/2014/main" id="{095DADA8-198E-43FD-BF30-C0B4B0EDA41A}"/>
              </a:ext>
            </a:extLst>
          </p:cNvPr>
          <p:cNvSpPr txBox="1">
            <a:spLocks/>
          </p:cNvSpPr>
          <p:nvPr/>
        </p:nvSpPr>
        <p:spPr bwMode="auto">
          <a:xfrm>
            <a:off x="449004" y="1595836"/>
            <a:ext cx="11512187" cy="4497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會寫程式 ≠ 會分析</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程式只是完成分析的一個</a:t>
            </a:r>
            <a:r>
              <a:rPr kumimoji="0" lang="zh-TW" altLang="en-US" sz="1400" b="1"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手段</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，它不是目的</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分析問題是為了解決問題，解決問題才是核心目標 </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產品設計思維</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所有的分析都是建立在假設基礎上，觀點因人而異</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資料科學的強項是多層次且深度的挖掘資料特性，與統計科學沒有優劣之分，兩者功能不同</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資料分析只有邏輯之分</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須符合過程嚴謹且證據可靠</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，且沒有標準答案</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世人俗稱的大數據是相對概念，這個世界都是抽樣數據</a:t>
            </a:r>
            <a:endParaRPr lang="en-US" altLang="zh-TW" sz="1400" dirty="0">
              <a:latin typeface="微軟正黑體" panose="020B0604030504040204" pitchFamily="34" charset="-120"/>
              <a:ea typeface="微軟正黑體" panose="020B0604030504040204" pitchFamily="34" charset="-12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工業界多半是歸納法</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重時效</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，容易有很多無法解釋的現象</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透過演繹法和領域經驗所配搭的分析才經得起被檢視和挑戰</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資料分析本質上就是由</a:t>
            </a:r>
            <a:r>
              <a:rPr kumimoji="0" lang="zh-TW" altLang="en-US" sz="1400" b="1"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分類</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和</a:t>
            </a:r>
            <a:r>
              <a:rPr kumimoji="0" lang="zh-TW" altLang="en-US" sz="1400" b="1"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對比</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以及</a:t>
            </a:r>
            <a:r>
              <a:rPr kumimoji="0" lang="zh-TW" altLang="en-US" sz="1400" b="1"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閥值</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三要素所構成</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與人進行數據溝通以前，必須瞭解現在闡述的是事實</a:t>
            </a:r>
            <a:r>
              <a:rPr lang="zh-TW" altLang="en-US" sz="1400" dirty="0">
                <a:latin typeface="微軟正黑體" panose="020B0604030504040204" pitchFamily="34" charset="-120"/>
                <a:ea typeface="微軟正黑體" panose="020B0604030504040204" pitchFamily="34" charset="-120"/>
              </a:rPr>
              <a:t>還是</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觀點</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觀點含有主觀意識</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p>
          <a:p>
            <a:pPr marL="0" marR="0" lvl="0" indent="0" algn="l" defTabSz="913607" rtl="0" eaLnBrk="1" fontAlgn="base" latinLnBrk="0" hangingPunct="1">
              <a:lnSpc>
                <a:spcPct val="90000"/>
              </a:lnSpc>
              <a:spcBef>
                <a:spcPts val="1000"/>
              </a:spcBef>
              <a:spcAft>
                <a:spcPct val="0"/>
              </a:spcAft>
              <a:buClrTx/>
              <a:buSzTx/>
              <a:buFont typeface="Arial" panose="020B0604020202020204" pitchFamily="34" charset="0"/>
              <a:buNone/>
              <a:tabLst/>
              <a:defRPr/>
            </a:pP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35" name="Rectangle 2">
            <a:extLst>
              <a:ext uri="{FF2B5EF4-FFF2-40B4-BE49-F238E27FC236}">
                <a16:creationId xmlns:a16="http://schemas.microsoft.com/office/drawing/2014/main" id="{C3EC3253-DCA3-4CF7-B854-795EE477B33B}"/>
              </a:ext>
            </a:extLst>
          </p:cNvPr>
          <p:cNvSpPr>
            <a:spLocks noChangeArrowheads="1"/>
          </p:cNvSpPr>
          <p:nvPr/>
        </p:nvSpPr>
        <p:spPr bwMode="auto">
          <a:xfrm>
            <a:off x="0" y="0"/>
            <a:ext cx="4368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6" name="Rectangle 3">
            <a:extLst>
              <a:ext uri="{FF2B5EF4-FFF2-40B4-BE49-F238E27FC236}">
                <a16:creationId xmlns:a16="http://schemas.microsoft.com/office/drawing/2014/main" id="{99A9BBCC-D6EA-40DB-9EC4-704F4266E5A1}"/>
              </a:ext>
            </a:extLst>
          </p:cNvPr>
          <p:cNvSpPr>
            <a:spLocks noChangeArrowheads="1"/>
          </p:cNvSpPr>
          <p:nvPr/>
        </p:nvSpPr>
        <p:spPr bwMode="auto">
          <a:xfrm>
            <a:off x="0" y="0"/>
            <a:ext cx="48641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zh-TW" altLang="zh-TW" sz="1800" b="0" i="0" u="none" strike="noStrike" kern="1200" cap="none" spc="0" normalizeH="0" baseline="0" noProof="0">
                <a:ln>
                  <a:noFill/>
                </a:ln>
                <a:solidFill>
                  <a:srgbClr val="000000"/>
                </a:solidFill>
                <a:effectLst/>
                <a:uLnTx/>
                <a:uFillTx/>
                <a:latin typeface="Arial" panose="020B0604020202020204" pitchFamily="34" charset="0"/>
                <a:ea typeface="Inter"/>
                <a:cs typeface="+mn-cs"/>
              </a:rPr>
            </a:br>
            <a:endParaRPr kumimoji="0" lang="zh-TW" altLang="zh-TW" sz="1800" b="0" i="0" u="none" strike="noStrike" kern="1200" cap="none" spc="0" normalizeH="0" baseline="0" noProof="0">
              <a:ln>
                <a:noFill/>
              </a:ln>
              <a:solidFill>
                <a:srgbClr val="737572"/>
              </a:solidFill>
              <a:effectLst/>
              <a:uLnTx/>
              <a:uFillTx/>
              <a:latin typeface="Arial" panose="020B0604020202020204" pitchFamily="34" charset="0"/>
              <a:ea typeface="新細明體" panose="02020500000000000000" pitchFamily="18" charset="-120"/>
              <a:cs typeface="+mn-cs"/>
            </a:endParaRPr>
          </a:p>
        </p:txBody>
      </p:sp>
    </p:spTree>
    <p:extLst>
      <p:ext uri="{BB962C8B-B14F-4D97-AF65-F5344CB8AC3E}">
        <p14:creationId xmlns:p14="http://schemas.microsoft.com/office/powerpoint/2010/main" val="2188314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Simple/Multiple Linear Regression</a:t>
            </a:r>
          </a:p>
          <a:p>
            <a:pPr lvl="0">
              <a:defRPr/>
            </a:pPr>
            <a:r>
              <a:rPr lang="en-US" altLang="zh-TW" sz="3200" b="1" spc="0" dirty="0">
                <a:solidFill>
                  <a:srgbClr val="D8D8D8">
                    <a:lumMod val="10000"/>
                  </a:srgbClr>
                </a:solidFill>
                <a:latin typeface="微軟正黑體" panose="020B0604030504040204" pitchFamily="34" charset="-120"/>
                <a:ea typeface="微軟正黑體" panose="020B0604030504040204" pitchFamily="34" charset="-120"/>
              </a:rPr>
              <a:t>introduction</a:t>
            </a:r>
            <a:endPar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cxnSp>
        <p:nvCxnSpPr>
          <p:cNvPr id="4" name="直線接點 3">
            <a:extLst>
              <a:ext uri="{FF2B5EF4-FFF2-40B4-BE49-F238E27FC236}">
                <a16:creationId xmlns:a16="http://schemas.microsoft.com/office/drawing/2014/main" id="{2A3F90F0-1F37-44F0-A114-4DAE5F76A2A5}"/>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5" name="標題 1">
            <a:extLst>
              <a:ext uri="{FF2B5EF4-FFF2-40B4-BE49-F238E27FC236}">
                <a16:creationId xmlns:a16="http://schemas.microsoft.com/office/drawing/2014/main" id="{6A447453-B660-42D1-9B30-9AF56F7237B2}"/>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37686900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情境假設</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3">
            <a:extLst>
              <a:ext uri="{FF2B5EF4-FFF2-40B4-BE49-F238E27FC236}">
                <a16:creationId xmlns:a16="http://schemas.microsoft.com/office/drawing/2014/main" id="{AF1512F7-A8F6-410D-A699-16D06A7A4527}"/>
              </a:ext>
            </a:extLst>
          </p:cNvPr>
          <p:cNvSpPr/>
          <p:nvPr/>
        </p:nvSpPr>
        <p:spPr>
          <a:xfrm>
            <a:off x="479376" y="1484784"/>
            <a:ext cx="6936514" cy="459485"/>
          </a:xfrm>
          <a:prstGeom prst="rect">
            <a:avLst/>
          </a:prstGeom>
        </p:spPr>
        <p:txBody>
          <a:bodyPr wrap="non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如果你是一位專職馬鈴薯種植的農夫，你可能會有以下任務：</a:t>
            </a:r>
          </a:p>
        </p:txBody>
      </p:sp>
      <p:sp>
        <p:nvSpPr>
          <p:cNvPr id="5" name="矩形 4">
            <a:extLst>
              <a:ext uri="{FF2B5EF4-FFF2-40B4-BE49-F238E27FC236}">
                <a16:creationId xmlns:a16="http://schemas.microsoft.com/office/drawing/2014/main" id="{E0C620CC-6CFB-4A33-AA59-38311DE7CAE1}"/>
              </a:ext>
            </a:extLst>
          </p:cNvPr>
          <p:cNvSpPr/>
          <p:nvPr/>
        </p:nvSpPr>
        <p:spPr>
          <a:xfrm>
            <a:off x="479376" y="2204864"/>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該如何提高馬鈴薯產量？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 </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有哪些因素會影響馬鈴薯的產量？</a:t>
            </a:r>
          </a:p>
        </p:txBody>
      </p:sp>
      <p:pic>
        <p:nvPicPr>
          <p:cNvPr id="14340" name="Picture 4" descr="马铃薯茎叶生长和什么有关？马铃薯茎叶旺盛就能多结薯？ - 新农科技网">
            <a:extLst>
              <a:ext uri="{FF2B5EF4-FFF2-40B4-BE49-F238E27FC236}">
                <a16:creationId xmlns:a16="http://schemas.microsoft.com/office/drawing/2014/main" id="{AB98431D-96E9-4477-96C5-089992B48D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4152" y="2996952"/>
            <a:ext cx="3456384"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Fertilizing: It's Mainly About Nitrogen - FineGardening">
            <a:extLst>
              <a:ext uri="{FF2B5EF4-FFF2-40B4-BE49-F238E27FC236}">
                <a16:creationId xmlns:a16="http://schemas.microsoft.com/office/drawing/2014/main" id="{F6BCC101-A0FB-460E-8668-847915C732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6317" y="3676897"/>
            <a:ext cx="760761" cy="76076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天线宝宝太阳GIF - 下载及分享PHONEKY">
            <a:extLst>
              <a:ext uri="{FF2B5EF4-FFF2-40B4-BE49-F238E27FC236}">
                <a16:creationId xmlns:a16="http://schemas.microsoft.com/office/drawing/2014/main" id="{D5C46DC2-DDE0-4E31-B278-D7D8927C11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9288"/>
          <a:stretch/>
        </p:blipFill>
        <p:spPr bwMode="auto">
          <a:xfrm>
            <a:off x="2711624" y="3645024"/>
            <a:ext cx="765672" cy="82398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下雨_图片_gif - 图库- 爱给网">
            <a:extLst>
              <a:ext uri="{FF2B5EF4-FFF2-40B4-BE49-F238E27FC236}">
                <a16:creationId xmlns:a16="http://schemas.microsoft.com/office/drawing/2014/main" id="{61FD5836-8AB3-4595-898D-CE3B0A5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6902" y="3513949"/>
            <a:ext cx="1052231" cy="1052231"/>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descr="溫度計圖示平面設計向量。 剪貼畫|剪貼畫免版稅| FreeImages">
            <a:extLst>
              <a:ext uri="{FF2B5EF4-FFF2-40B4-BE49-F238E27FC236}">
                <a16:creationId xmlns:a16="http://schemas.microsoft.com/office/drawing/2014/main" id="{EBBBE128-3E36-416C-BF7D-6DA18CCC8F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8725" y="3604889"/>
            <a:ext cx="435193" cy="898997"/>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85B9F704-3842-41CD-BC28-768D467256B7}"/>
              </a:ext>
            </a:extLst>
          </p:cNvPr>
          <p:cNvSpPr/>
          <p:nvPr/>
        </p:nvSpPr>
        <p:spPr>
          <a:xfrm>
            <a:off x="2135560" y="5013176"/>
            <a:ext cx="318548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445469">
                    <a:lumMod val="50000"/>
                  </a:srgbClr>
                </a:solidFill>
                <a:effectLst/>
                <a:uLnTx/>
                <a:uFillTx/>
                <a:latin typeface="微軟正黑體" panose="020B0604030504040204" pitchFamily="34" charset="-120"/>
                <a:ea typeface="微軟正黑體" panose="020B0604030504040204" pitchFamily="34" charset="-120"/>
                <a:cs typeface="+mn-cs"/>
              </a:rPr>
              <a:t>一個結果是由很多原因造成的</a:t>
            </a:r>
          </a:p>
        </p:txBody>
      </p:sp>
      <p:pic>
        <p:nvPicPr>
          <p:cNvPr id="17" name="圖片 3">
            <a:extLst>
              <a:ext uri="{FF2B5EF4-FFF2-40B4-BE49-F238E27FC236}">
                <a16:creationId xmlns:a16="http://schemas.microsoft.com/office/drawing/2014/main" id="{3F242703-C8C0-4172-B65B-B3C26FEB95E4}"/>
              </a:ext>
            </a:extLst>
          </p:cNvPr>
          <p:cNvPicPr/>
          <p:nvPr/>
        </p:nvPicPr>
        <p:blipFill>
          <a:blip r:embed="rId7">
            <a:extLst>
              <a:ext uri="{28A0092B-C50C-407E-A947-70E740481C1C}">
                <a14:useLocalDpi xmlns:a14="http://schemas.microsoft.com/office/drawing/2010/main" val="0"/>
              </a:ext>
            </a:extLst>
          </a:blip>
          <a:stretch>
            <a:fillRect/>
          </a:stretch>
        </p:blipFill>
        <p:spPr>
          <a:xfrm>
            <a:off x="7032104" y="4725144"/>
            <a:ext cx="4608512" cy="1070306"/>
          </a:xfrm>
          <a:prstGeom prst="rect">
            <a:avLst/>
          </a:prstGeom>
        </p:spPr>
      </p:pic>
      <p:sp>
        <p:nvSpPr>
          <p:cNvPr id="9" name="等腰三角形 8">
            <a:extLst>
              <a:ext uri="{FF2B5EF4-FFF2-40B4-BE49-F238E27FC236}">
                <a16:creationId xmlns:a16="http://schemas.microsoft.com/office/drawing/2014/main" id="{81D54985-46BB-4588-8F8D-42AA7FC2127B}"/>
              </a:ext>
            </a:extLst>
          </p:cNvPr>
          <p:cNvSpPr/>
          <p:nvPr/>
        </p:nvSpPr>
        <p:spPr>
          <a:xfrm rot="2917270">
            <a:off x="11074469" y="4558381"/>
            <a:ext cx="903385" cy="434531"/>
          </a:xfrm>
          <a:prstGeom prst="triangle">
            <a:avLst/>
          </a:prstGeom>
          <a:solidFill>
            <a:srgbClr val="D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35574064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8AD61718-09C5-CFF1-D96E-47AB8AFF03F2}"/>
              </a:ext>
            </a:extLst>
          </p:cNvPr>
          <p:cNvPicPr>
            <a:picLocks noChangeAspect="1"/>
          </p:cNvPicPr>
          <p:nvPr/>
        </p:nvPicPr>
        <p:blipFill>
          <a:blip r:embed="rId2"/>
          <a:stretch>
            <a:fillRect/>
          </a:stretch>
        </p:blipFill>
        <p:spPr>
          <a:xfrm>
            <a:off x="1385077" y="3838115"/>
            <a:ext cx="3321394" cy="1825122"/>
          </a:xfrm>
          <a:prstGeom prst="rect">
            <a:avLst/>
          </a:prstGeom>
        </p:spPr>
      </p:pic>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3046988"/>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回歸分析的目的是建立一個模型，用以預測連續的數值輸出。這通常涉及找到一個或多個自變數（輸入特徵）與因變數（輸出變數）間的數學關係。</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模型設計時，會嘗試最小化預測值與實際值之間的差異，常見的方法是最小化誤差的平方和。</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常用評估指標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MSE,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RMSE, Root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MAPE, Mean Absolute Percentage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R², Coefficient of Determination</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Simple Linear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簡單線性回歸 </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就是線性方程式啦</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國小教過了</a:t>
            </a: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圖片 12">
            <a:extLst>
              <a:ext uri="{FF2B5EF4-FFF2-40B4-BE49-F238E27FC236}">
                <a16:creationId xmlns:a16="http://schemas.microsoft.com/office/drawing/2014/main" id="{7F400EF9-DB8D-F531-119F-352ED2B371C0}"/>
              </a:ext>
            </a:extLst>
          </p:cNvPr>
          <p:cNvPicPr>
            <a:picLocks noChangeAspect="1"/>
          </p:cNvPicPr>
          <p:nvPr/>
        </p:nvPicPr>
        <p:blipFill>
          <a:blip r:embed="rId3"/>
          <a:stretch>
            <a:fillRect/>
          </a:stretch>
        </p:blipFill>
        <p:spPr>
          <a:xfrm>
            <a:off x="7248128" y="2152529"/>
            <a:ext cx="3582953" cy="2844647"/>
          </a:xfrm>
          <a:prstGeom prst="rect">
            <a:avLst/>
          </a:prstGeom>
        </p:spPr>
      </p:pic>
      <p:pic>
        <p:nvPicPr>
          <p:cNvPr id="16" name="圖片 15">
            <a:extLst>
              <a:ext uri="{FF2B5EF4-FFF2-40B4-BE49-F238E27FC236}">
                <a16:creationId xmlns:a16="http://schemas.microsoft.com/office/drawing/2014/main" id="{9EAA2FED-3B4F-20D6-6803-1E53DF4B34EA}"/>
              </a:ext>
            </a:extLst>
          </p:cNvPr>
          <p:cNvPicPr>
            <a:picLocks noChangeAspect="1"/>
          </p:cNvPicPr>
          <p:nvPr/>
        </p:nvPicPr>
        <p:blipFill>
          <a:blip r:embed="rId4"/>
          <a:stretch>
            <a:fillRect/>
          </a:stretch>
        </p:blipFill>
        <p:spPr>
          <a:xfrm>
            <a:off x="7896200" y="5013176"/>
            <a:ext cx="2371532" cy="1201862"/>
          </a:xfrm>
          <a:prstGeom prst="rect">
            <a:avLst/>
          </a:prstGeom>
        </p:spPr>
      </p:pic>
      <p:pic>
        <p:nvPicPr>
          <p:cNvPr id="17" name="圖片 16">
            <a:extLst>
              <a:ext uri="{FF2B5EF4-FFF2-40B4-BE49-F238E27FC236}">
                <a16:creationId xmlns:a16="http://schemas.microsoft.com/office/drawing/2014/main" id="{93335D75-16C9-C902-8213-DE007FF4F46F}"/>
              </a:ext>
            </a:extLst>
          </p:cNvPr>
          <p:cNvPicPr>
            <a:picLocks noChangeAspect="1"/>
          </p:cNvPicPr>
          <p:nvPr/>
        </p:nvPicPr>
        <p:blipFill>
          <a:blip r:embed="rId5"/>
          <a:stretch>
            <a:fillRect/>
          </a:stretch>
        </p:blipFill>
        <p:spPr>
          <a:xfrm>
            <a:off x="6312025" y="1711325"/>
            <a:ext cx="1136795" cy="639447"/>
          </a:xfrm>
          <a:prstGeom prst="rect">
            <a:avLst/>
          </a:prstGeom>
        </p:spPr>
      </p:pic>
      <p:pic>
        <p:nvPicPr>
          <p:cNvPr id="12292" name="Picture 4" descr="Fertilizing: It's Mainly About Nitrogen - FineGardening">
            <a:extLst>
              <a:ext uri="{FF2B5EF4-FFF2-40B4-BE49-F238E27FC236}">
                <a16:creationId xmlns:a16="http://schemas.microsoft.com/office/drawing/2014/main" id="{618E3046-46D6-7726-6BA9-72F8A8C48F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32504" y="4448076"/>
            <a:ext cx="760761" cy="760761"/>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圓角 10">
            <a:extLst>
              <a:ext uri="{FF2B5EF4-FFF2-40B4-BE49-F238E27FC236}">
                <a16:creationId xmlns:a16="http://schemas.microsoft.com/office/drawing/2014/main" id="{4C469E56-1ADD-4477-BAB1-5C7455D247B4}"/>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sp>
        <p:nvSpPr>
          <p:cNvPr id="12" name="矩形 11">
            <a:extLst>
              <a:ext uri="{FF2B5EF4-FFF2-40B4-BE49-F238E27FC236}">
                <a16:creationId xmlns:a16="http://schemas.microsoft.com/office/drawing/2014/main" id="{F024B926-0CCA-48EE-8A2B-F87EF61FA58A}"/>
              </a:ext>
            </a:extLst>
          </p:cNvPr>
          <p:cNvSpPr/>
          <p:nvPr/>
        </p:nvSpPr>
        <p:spPr>
          <a:xfrm>
            <a:off x="430305" y="5683638"/>
            <a:ext cx="5396754" cy="646331"/>
          </a:xfrm>
          <a:prstGeom prst="rect">
            <a:avLst/>
          </a:prstGeom>
          <a:solidFill>
            <a:srgbClr val="FFC000"/>
          </a:solid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Only one X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Relationship between X and Y is described by a linear function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Changes in Y are assumed to be related to changes in X</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6312562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2677656"/>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多元線性回歸的目的是建立一個模型，用以預測連續的數值輸出。這通常涉及找到</a:t>
            </a: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多個</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自變數（輸入特徵）與因變數（輸出變數）間的數學關係。</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常用評估指標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MSE,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RMSE, Root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MAPE, Mean Absolute Percentage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R², Coefficient of Determination</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Multiple Linear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多變量線性回歸</a:t>
            </a: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21C95B2C-224B-B120-C627-149BE381A1F5}"/>
              </a:ext>
            </a:extLst>
          </p:cNvPr>
          <p:cNvPicPr>
            <a:picLocks noChangeAspect="1"/>
          </p:cNvPicPr>
          <p:nvPr/>
        </p:nvPicPr>
        <p:blipFill>
          <a:blip r:embed="rId2"/>
          <a:stretch>
            <a:fillRect/>
          </a:stretch>
        </p:blipFill>
        <p:spPr>
          <a:xfrm>
            <a:off x="911424" y="3869627"/>
            <a:ext cx="4573199" cy="1432452"/>
          </a:xfrm>
          <a:prstGeom prst="rect">
            <a:avLst/>
          </a:prstGeom>
        </p:spPr>
      </p:pic>
      <p:pic>
        <p:nvPicPr>
          <p:cNvPr id="8" name="圖片 7">
            <a:extLst>
              <a:ext uri="{FF2B5EF4-FFF2-40B4-BE49-F238E27FC236}">
                <a16:creationId xmlns:a16="http://schemas.microsoft.com/office/drawing/2014/main" id="{2A6BD84C-FFC1-980C-1639-576A265F8091}"/>
              </a:ext>
            </a:extLst>
          </p:cNvPr>
          <p:cNvPicPr>
            <a:picLocks noChangeAspect="1"/>
          </p:cNvPicPr>
          <p:nvPr/>
        </p:nvPicPr>
        <p:blipFill>
          <a:blip r:embed="rId3"/>
          <a:stretch>
            <a:fillRect/>
          </a:stretch>
        </p:blipFill>
        <p:spPr>
          <a:xfrm>
            <a:off x="6084590" y="4097938"/>
            <a:ext cx="5726196" cy="414435"/>
          </a:xfrm>
          <a:prstGeom prst="rect">
            <a:avLst/>
          </a:prstGeom>
        </p:spPr>
      </p:pic>
      <p:pic>
        <p:nvPicPr>
          <p:cNvPr id="9" name="圖片 8">
            <a:extLst>
              <a:ext uri="{FF2B5EF4-FFF2-40B4-BE49-F238E27FC236}">
                <a16:creationId xmlns:a16="http://schemas.microsoft.com/office/drawing/2014/main" id="{260376A0-D2E7-70C2-1800-594E702BE405}"/>
              </a:ext>
            </a:extLst>
          </p:cNvPr>
          <p:cNvPicPr>
            <a:picLocks noChangeAspect="1"/>
          </p:cNvPicPr>
          <p:nvPr/>
        </p:nvPicPr>
        <p:blipFill>
          <a:blip r:embed="rId4"/>
          <a:stretch>
            <a:fillRect/>
          </a:stretch>
        </p:blipFill>
        <p:spPr>
          <a:xfrm>
            <a:off x="6312025" y="2884375"/>
            <a:ext cx="1337752" cy="752485"/>
          </a:xfrm>
          <a:prstGeom prst="rect">
            <a:avLst/>
          </a:prstGeom>
        </p:spPr>
      </p:pic>
      <p:sp>
        <p:nvSpPr>
          <p:cNvPr id="11" name="文字方塊 10">
            <a:extLst>
              <a:ext uri="{FF2B5EF4-FFF2-40B4-BE49-F238E27FC236}">
                <a16:creationId xmlns:a16="http://schemas.microsoft.com/office/drawing/2014/main" id="{8074147A-6A2F-3889-7085-7729070ACF9A}"/>
              </a:ext>
            </a:extLst>
          </p:cNvPr>
          <p:cNvSpPr txBox="1"/>
          <p:nvPr/>
        </p:nvSpPr>
        <p:spPr>
          <a:xfrm>
            <a:off x="7935058" y="3030098"/>
            <a:ext cx="43152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endParaRPr kumimoji="0" lang="zh-TW" altLang="en-US" sz="3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12" name="Picture 4" descr="Fertilizing: It's Mainly About Nitrogen - FineGardening">
            <a:extLst>
              <a:ext uri="{FF2B5EF4-FFF2-40B4-BE49-F238E27FC236}">
                <a16:creationId xmlns:a16="http://schemas.microsoft.com/office/drawing/2014/main" id="{149F31A5-61EE-6FA5-C376-8D6935AD34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7159" y="2916248"/>
            <a:ext cx="760761" cy="76076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天线宝宝太阳GIF - 下载及分享PHONEKY">
            <a:extLst>
              <a:ext uri="{FF2B5EF4-FFF2-40B4-BE49-F238E27FC236}">
                <a16:creationId xmlns:a16="http://schemas.microsoft.com/office/drawing/2014/main" id="{F1FAF0BC-A2BA-1B30-2A90-176B341C3ED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9288"/>
          <a:stretch/>
        </p:blipFill>
        <p:spPr bwMode="auto">
          <a:xfrm>
            <a:off x="9542466" y="2884375"/>
            <a:ext cx="765672" cy="823986"/>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下雨_图片_gif - 图库- 爱给网">
            <a:extLst>
              <a:ext uri="{FF2B5EF4-FFF2-40B4-BE49-F238E27FC236}">
                <a16:creationId xmlns:a16="http://schemas.microsoft.com/office/drawing/2014/main" id="{7953B710-F1A1-BF08-7D82-9848487DD9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97744" y="2753300"/>
            <a:ext cx="1052231" cy="1052231"/>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圓角 12">
            <a:extLst>
              <a:ext uri="{FF2B5EF4-FFF2-40B4-BE49-F238E27FC236}">
                <a16:creationId xmlns:a16="http://schemas.microsoft.com/office/drawing/2014/main" id="{48264BDA-835B-4527-A52D-1860EC0425A1}"/>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sp>
        <p:nvSpPr>
          <p:cNvPr id="2" name="矩形 1">
            <a:extLst>
              <a:ext uri="{FF2B5EF4-FFF2-40B4-BE49-F238E27FC236}">
                <a16:creationId xmlns:a16="http://schemas.microsoft.com/office/drawing/2014/main" id="{2A2F5ABF-B741-4C7D-BFA4-E3A67E7097F1}"/>
              </a:ext>
            </a:extLst>
          </p:cNvPr>
          <p:cNvSpPr/>
          <p:nvPr/>
        </p:nvSpPr>
        <p:spPr>
          <a:xfrm>
            <a:off x="385482" y="5567098"/>
            <a:ext cx="5441578" cy="461665"/>
          </a:xfrm>
          <a:prstGeom prst="rect">
            <a:avLst/>
          </a:prstGeom>
          <a:solidFill>
            <a:srgbClr val="FFC000"/>
          </a:solid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Y</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the variable we wish to predict or explain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X</a:t>
            </a: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the variable used to predict or explain the dependent variable </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13251794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3046988"/>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主要目的是找到一條直線（或超平面，在多維特徵的情況下），這條直線以最小化所有數據點與直線（或超平面）之間的距離的平方和的方式，最佳地擬合數據集。</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注意事項</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對異常值敏感：</a:t>
            </a:r>
            <a:endPar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OLS </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對異常值非常敏感，因為它最小化的是誤差的平方。</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僅限於線性關係：</a:t>
            </a:r>
            <a:endPar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如果數據之間的真實關係是非線性的，那麼</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OLS</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將無法提供有效的預測。</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多重共線性問題：</a:t>
            </a:r>
            <a:endPar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當一個或多個自變數高度相關時，</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OLS </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的參數估計可能會不穩定或不可靠。</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Ordinary Least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Squares</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最小平方法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(Loss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函數</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endPar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最小平方法是針對模型訓練過程的所定義的損失函數</a:t>
            </a:r>
          </a:p>
        </p:txBody>
      </p:sp>
      <p:pic>
        <p:nvPicPr>
          <p:cNvPr id="4" name="圖片 3">
            <a:extLst>
              <a:ext uri="{FF2B5EF4-FFF2-40B4-BE49-F238E27FC236}">
                <a16:creationId xmlns:a16="http://schemas.microsoft.com/office/drawing/2014/main" id="{D26EE6C7-B17E-2203-7098-5F55D4D14FCD}"/>
              </a:ext>
            </a:extLst>
          </p:cNvPr>
          <p:cNvPicPr>
            <a:picLocks noChangeAspect="1"/>
          </p:cNvPicPr>
          <p:nvPr/>
        </p:nvPicPr>
        <p:blipFill>
          <a:blip r:embed="rId2"/>
          <a:stretch>
            <a:fillRect/>
          </a:stretch>
        </p:blipFill>
        <p:spPr>
          <a:xfrm>
            <a:off x="6798150" y="1899773"/>
            <a:ext cx="4601217" cy="3610479"/>
          </a:xfrm>
          <a:prstGeom prst="rect">
            <a:avLst/>
          </a:prstGeom>
        </p:spPr>
      </p:pic>
      <p:pic>
        <p:nvPicPr>
          <p:cNvPr id="8" name="圖片 7">
            <a:extLst>
              <a:ext uri="{FF2B5EF4-FFF2-40B4-BE49-F238E27FC236}">
                <a16:creationId xmlns:a16="http://schemas.microsoft.com/office/drawing/2014/main" id="{F3AA622D-FBEE-AFCE-2E1A-8F99B35E16C7}"/>
              </a:ext>
            </a:extLst>
          </p:cNvPr>
          <p:cNvPicPr>
            <a:picLocks noChangeAspect="1"/>
          </p:cNvPicPr>
          <p:nvPr/>
        </p:nvPicPr>
        <p:blipFill>
          <a:blip r:embed="rId3"/>
          <a:stretch>
            <a:fillRect/>
          </a:stretch>
        </p:blipFill>
        <p:spPr>
          <a:xfrm>
            <a:off x="1703512" y="3938095"/>
            <a:ext cx="2880320" cy="2068739"/>
          </a:xfrm>
          <a:prstGeom prst="rect">
            <a:avLst/>
          </a:prstGeom>
        </p:spPr>
      </p:pic>
      <p:sp>
        <p:nvSpPr>
          <p:cNvPr id="9" name="矩形: 圓角 8">
            <a:extLst>
              <a:ext uri="{FF2B5EF4-FFF2-40B4-BE49-F238E27FC236}">
                <a16:creationId xmlns:a16="http://schemas.microsoft.com/office/drawing/2014/main" id="{F7AD418D-06C3-47F6-A311-611FF030A03C}"/>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spTree>
    <p:extLst>
      <p:ext uri="{BB962C8B-B14F-4D97-AF65-F5344CB8AC3E}">
        <p14:creationId xmlns:p14="http://schemas.microsoft.com/office/powerpoint/2010/main" val="5723979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Correlation vs.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相關不代表因果</a:t>
            </a:r>
          </a:p>
        </p:txBody>
      </p:sp>
      <p:sp>
        <p:nvSpPr>
          <p:cNvPr id="13" name="矩形: 圓角 12">
            <a:extLst>
              <a:ext uri="{FF2B5EF4-FFF2-40B4-BE49-F238E27FC236}">
                <a16:creationId xmlns:a16="http://schemas.microsoft.com/office/drawing/2014/main" id="{48264BDA-835B-4527-A52D-1860EC0425A1}"/>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sp>
        <p:nvSpPr>
          <p:cNvPr id="6" name="文字方塊 5">
            <a:extLst>
              <a:ext uri="{FF2B5EF4-FFF2-40B4-BE49-F238E27FC236}">
                <a16:creationId xmlns:a16="http://schemas.microsoft.com/office/drawing/2014/main" id="{30F12CF4-D53E-4017-93C0-86F330956724}"/>
              </a:ext>
            </a:extLst>
          </p:cNvPr>
          <p:cNvSpPr txBox="1"/>
          <p:nvPr/>
        </p:nvSpPr>
        <p:spPr>
          <a:xfrm>
            <a:off x="390524" y="1340768"/>
            <a:ext cx="5201420" cy="203132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Correlation</a:t>
            </a:r>
            <a:endPar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總結兩個或更多數值變量之間的關係的強度和程度</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445469">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 scatter plot cane be used to show the relationship between two variables</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Regression</a:t>
            </a:r>
            <a:endPar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回歸來預測、優化或解釋變量之間的數字響應（</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x </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如何影響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445469">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used to measure the strength of the association between two variables</a:t>
            </a:r>
            <a:endParaRPr kumimoji="0" lang="zh-TW" altLang="en-US" sz="1200" b="1" i="0" u="none" strike="noStrike" kern="1200" cap="none" spc="0" normalizeH="0" baseline="0" noProof="0" dirty="0">
              <a:ln>
                <a:noFill/>
              </a:ln>
              <a:solidFill>
                <a:srgbClr val="445469">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 name="圖片 1">
            <a:extLst>
              <a:ext uri="{FF2B5EF4-FFF2-40B4-BE49-F238E27FC236}">
                <a16:creationId xmlns:a16="http://schemas.microsoft.com/office/drawing/2014/main" id="{76823978-A955-441F-B7EF-CF9FD580C7FC}"/>
              </a:ext>
            </a:extLst>
          </p:cNvPr>
          <p:cNvPicPr>
            <a:picLocks noChangeAspect="1"/>
          </p:cNvPicPr>
          <p:nvPr/>
        </p:nvPicPr>
        <p:blipFill>
          <a:blip r:embed="rId2"/>
          <a:stretch>
            <a:fillRect/>
          </a:stretch>
        </p:blipFill>
        <p:spPr>
          <a:xfrm>
            <a:off x="5674657" y="2088774"/>
            <a:ext cx="6124655" cy="3591447"/>
          </a:xfrm>
          <a:prstGeom prst="rect">
            <a:avLst/>
          </a:prstGeom>
        </p:spPr>
      </p:pic>
      <p:pic>
        <p:nvPicPr>
          <p:cNvPr id="2050" name="Picture 2" descr="淺談相關與因果- Marketingdatascience - Medium">
            <a:extLst>
              <a:ext uri="{FF2B5EF4-FFF2-40B4-BE49-F238E27FC236}">
                <a16:creationId xmlns:a16="http://schemas.microsoft.com/office/drawing/2014/main" id="{154D8AE8-C1D5-4620-9F76-468F15FF20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399" y="3505199"/>
            <a:ext cx="4908177" cy="235592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F44F37DD-46D2-4E52-931C-BA3670753217}"/>
              </a:ext>
            </a:extLst>
          </p:cNvPr>
          <p:cNvSpPr/>
          <p:nvPr/>
        </p:nvSpPr>
        <p:spPr>
          <a:xfrm>
            <a:off x="1134741" y="4248380"/>
            <a:ext cx="180049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相關不代表因果</a:t>
            </a:r>
          </a:p>
        </p:txBody>
      </p:sp>
    </p:spTree>
    <p:extLst>
      <p:ext uri="{BB962C8B-B14F-4D97-AF65-F5344CB8AC3E}">
        <p14:creationId xmlns:p14="http://schemas.microsoft.com/office/powerpoint/2010/main" val="30065684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Sum of Squares: SST, SSR, SSE </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Sum of Squares</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回歸變異量</a:t>
            </a:r>
          </a:p>
        </p:txBody>
      </p:sp>
      <p:sp>
        <p:nvSpPr>
          <p:cNvPr id="13" name="矩形: 圓角 12">
            <a:extLst>
              <a:ext uri="{FF2B5EF4-FFF2-40B4-BE49-F238E27FC236}">
                <a16:creationId xmlns:a16="http://schemas.microsoft.com/office/drawing/2014/main" id="{48264BDA-835B-4527-A52D-1860EC0425A1}"/>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grpSp>
        <p:nvGrpSpPr>
          <p:cNvPr id="5" name="群組 4">
            <a:extLst>
              <a:ext uri="{FF2B5EF4-FFF2-40B4-BE49-F238E27FC236}">
                <a16:creationId xmlns:a16="http://schemas.microsoft.com/office/drawing/2014/main" id="{6D976EF4-E256-4EDD-AA0D-4DA012458CC9}"/>
              </a:ext>
            </a:extLst>
          </p:cNvPr>
          <p:cNvGrpSpPr/>
          <p:nvPr/>
        </p:nvGrpSpPr>
        <p:grpSpPr>
          <a:xfrm>
            <a:off x="6434667" y="1210732"/>
            <a:ext cx="4851400" cy="3005668"/>
            <a:chOff x="6816080" y="1820333"/>
            <a:chExt cx="4580053" cy="2661884"/>
          </a:xfrm>
        </p:grpSpPr>
        <p:pic>
          <p:nvPicPr>
            <p:cNvPr id="2" name="圖片 1">
              <a:extLst>
                <a:ext uri="{FF2B5EF4-FFF2-40B4-BE49-F238E27FC236}">
                  <a16:creationId xmlns:a16="http://schemas.microsoft.com/office/drawing/2014/main" id="{1B48006F-8B04-4C3E-A6F1-2B88A7D649D1}"/>
                </a:ext>
              </a:extLst>
            </p:cNvPr>
            <p:cNvPicPr>
              <a:picLocks noChangeAspect="1"/>
            </p:cNvPicPr>
            <p:nvPr/>
          </p:nvPicPr>
          <p:blipFill rotWithShape="1">
            <a:blip r:embed="rId2"/>
            <a:srcRect t="1731"/>
            <a:stretch/>
          </p:blipFill>
          <p:spPr>
            <a:xfrm>
              <a:off x="6816080" y="2032000"/>
              <a:ext cx="4502080" cy="2450217"/>
            </a:xfrm>
            <a:prstGeom prst="rect">
              <a:avLst/>
            </a:prstGeom>
          </p:spPr>
        </p:pic>
        <p:sp>
          <p:nvSpPr>
            <p:cNvPr id="4" name="矩形 3">
              <a:extLst>
                <a:ext uri="{FF2B5EF4-FFF2-40B4-BE49-F238E27FC236}">
                  <a16:creationId xmlns:a16="http://schemas.microsoft.com/office/drawing/2014/main" id="{51DF56B9-E6AD-486B-95C7-9022712630BB}"/>
                </a:ext>
              </a:extLst>
            </p:cNvPr>
            <p:cNvSpPr/>
            <p:nvPr/>
          </p:nvSpPr>
          <p:spPr>
            <a:xfrm>
              <a:off x="10955867" y="1820333"/>
              <a:ext cx="440266" cy="72813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9" name="圖片 8">
            <a:extLst>
              <a:ext uri="{FF2B5EF4-FFF2-40B4-BE49-F238E27FC236}">
                <a16:creationId xmlns:a16="http://schemas.microsoft.com/office/drawing/2014/main" id="{BBD4F03E-349D-4CF5-816D-18A696FA9C06}"/>
              </a:ext>
            </a:extLst>
          </p:cNvPr>
          <p:cNvPicPr>
            <a:picLocks noChangeAspect="1"/>
          </p:cNvPicPr>
          <p:nvPr/>
        </p:nvPicPr>
        <p:blipFill>
          <a:blip r:embed="rId3"/>
          <a:stretch>
            <a:fillRect/>
          </a:stretch>
        </p:blipFill>
        <p:spPr>
          <a:xfrm>
            <a:off x="6571313" y="4506407"/>
            <a:ext cx="4586088" cy="1707074"/>
          </a:xfrm>
          <a:prstGeom prst="rect">
            <a:avLst/>
          </a:prstGeom>
        </p:spPr>
      </p:pic>
      <p:sp>
        <p:nvSpPr>
          <p:cNvPr id="10" name="文字方塊 9">
            <a:extLst>
              <a:ext uri="{FF2B5EF4-FFF2-40B4-BE49-F238E27FC236}">
                <a16:creationId xmlns:a16="http://schemas.microsoft.com/office/drawing/2014/main" id="{CA0184BE-2E61-4AE1-8535-946D545A42AC}"/>
              </a:ext>
            </a:extLst>
          </p:cNvPr>
          <p:cNvSpPr txBox="1"/>
          <p:nvPr/>
        </p:nvSpPr>
        <p:spPr>
          <a:xfrm>
            <a:off x="6872207" y="4241754"/>
            <a:ext cx="1584176"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殘差平方和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(SSE)</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11" name="文字方塊 10">
            <a:extLst>
              <a:ext uri="{FF2B5EF4-FFF2-40B4-BE49-F238E27FC236}">
                <a16:creationId xmlns:a16="http://schemas.microsoft.com/office/drawing/2014/main" id="{1032E069-01C9-4755-9D85-D0831D64D20B}"/>
              </a:ext>
            </a:extLst>
          </p:cNvPr>
          <p:cNvSpPr txBox="1"/>
          <p:nvPr/>
        </p:nvSpPr>
        <p:spPr>
          <a:xfrm>
            <a:off x="9544052" y="4241754"/>
            <a:ext cx="1584176"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總平方和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(SST)</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pic>
        <p:nvPicPr>
          <p:cNvPr id="12" name="圖片 11">
            <a:extLst>
              <a:ext uri="{FF2B5EF4-FFF2-40B4-BE49-F238E27FC236}">
                <a16:creationId xmlns:a16="http://schemas.microsoft.com/office/drawing/2014/main" id="{C67C58E2-475B-4368-B5F2-73C7B6DD4C78}"/>
              </a:ext>
            </a:extLst>
          </p:cNvPr>
          <p:cNvPicPr>
            <a:picLocks noChangeAspect="1"/>
          </p:cNvPicPr>
          <p:nvPr/>
        </p:nvPicPr>
        <p:blipFill>
          <a:blip r:embed="rId4"/>
          <a:stretch>
            <a:fillRect/>
          </a:stretch>
        </p:blipFill>
        <p:spPr>
          <a:xfrm>
            <a:off x="8613601" y="3371337"/>
            <a:ext cx="2127913" cy="489462"/>
          </a:xfrm>
          <a:prstGeom prst="rect">
            <a:avLst/>
          </a:prstGeom>
        </p:spPr>
      </p:pic>
      <p:pic>
        <p:nvPicPr>
          <p:cNvPr id="6" name="圖片 5">
            <a:extLst>
              <a:ext uri="{FF2B5EF4-FFF2-40B4-BE49-F238E27FC236}">
                <a16:creationId xmlns:a16="http://schemas.microsoft.com/office/drawing/2014/main" id="{3093A39D-D5D0-4539-A0C1-D2FD90345787}"/>
              </a:ext>
            </a:extLst>
          </p:cNvPr>
          <p:cNvPicPr>
            <a:picLocks noChangeAspect="1"/>
          </p:cNvPicPr>
          <p:nvPr/>
        </p:nvPicPr>
        <p:blipFill rotWithShape="1">
          <a:blip r:embed="rId5"/>
          <a:srcRect b="33110"/>
          <a:stretch/>
        </p:blipFill>
        <p:spPr>
          <a:xfrm>
            <a:off x="610652" y="2843475"/>
            <a:ext cx="5282148" cy="1694661"/>
          </a:xfrm>
          <a:prstGeom prst="rect">
            <a:avLst/>
          </a:prstGeom>
        </p:spPr>
      </p:pic>
      <p:sp>
        <p:nvSpPr>
          <p:cNvPr id="16" name="文字方塊 15">
            <a:extLst>
              <a:ext uri="{FF2B5EF4-FFF2-40B4-BE49-F238E27FC236}">
                <a16:creationId xmlns:a16="http://schemas.microsoft.com/office/drawing/2014/main" id="{7BF94B1C-BDCD-454D-937E-DA0E3F362C0E}"/>
              </a:ext>
            </a:extLst>
          </p:cNvPr>
          <p:cNvSpPr txBox="1"/>
          <p:nvPr/>
        </p:nvSpPr>
        <p:spPr>
          <a:xfrm>
            <a:off x="10673740" y="2150487"/>
            <a:ext cx="1221926"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Model fitting </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18" name="接點: 弧形 17">
            <a:extLst>
              <a:ext uri="{FF2B5EF4-FFF2-40B4-BE49-F238E27FC236}">
                <a16:creationId xmlns:a16="http://schemas.microsoft.com/office/drawing/2014/main" id="{4044AF66-6012-461E-8DD3-55BCB5A271DB}"/>
              </a:ext>
            </a:extLst>
          </p:cNvPr>
          <p:cNvCxnSpPr>
            <a:endCxn id="16" idx="1"/>
          </p:cNvCxnSpPr>
          <p:nvPr/>
        </p:nvCxnSpPr>
        <p:spPr>
          <a:xfrm>
            <a:off x="10168467" y="2133600"/>
            <a:ext cx="505273" cy="155387"/>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19" name="橢圓 18">
            <a:extLst>
              <a:ext uri="{FF2B5EF4-FFF2-40B4-BE49-F238E27FC236}">
                <a16:creationId xmlns:a16="http://schemas.microsoft.com/office/drawing/2014/main" id="{C3352FDC-91EA-42ED-9D10-A71AE07DA87E}"/>
              </a:ext>
            </a:extLst>
          </p:cNvPr>
          <p:cNvSpPr/>
          <p:nvPr/>
        </p:nvSpPr>
        <p:spPr>
          <a:xfrm>
            <a:off x="7620001" y="3378200"/>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0" name="橢圓 19">
            <a:extLst>
              <a:ext uri="{FF2B5EF4-FFF2-40B4-BE49-F238E27FC236}">
                <a16:creationId xmlns:a16="http://schemas.microsoft.com/office/drawing/2014/main" id="{0501AB5D-DFBC-4552-8447-8A6E883B98B2}"/>
              </a:ext>
            </a:extLst>
          </p:cNvPr>
          <p:cNvSpPr/>
          <p:nvPr/>
        </p:nvSpPr>
        <p:spPr>
          <a:xfrm>
            <a:off x="7670801" y="2887133"/>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1" name="橢圓 20">
            <a:extLst>
              <a:ext uri="{FF2B5EF4-FFF2-40B4-BE49-F238E27FC236}">
                <a16:creationId xmlns:a16="http://schemas.microsoft.com/office/drawing/2014/main" id="{34201164-AEC2-4A34-9F39-1BC60BACBAB2}"/>
              </a:ext>
            </a:extLst>
          </p:cNvPr>
          <p:cNvSpPr/>
          <p:nvPr/>
        </p:nvSpPr>
        <p:spPr>
          <a:xfrm>
            <a:off x="9254067" y="2599266"/>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橢圓 21">
            <a:extLst>
              <a:ext uri="{FF2B5EF4-FFF2-40B4-BE49-F238E27FC236}">
                <a16:creationId xmlns:a16="http://schemas.microsoft.com/office/drawing/2014/main" id="{4E8D9CB3-8EB1-43E2-AA0C-D6FA2849EBB7}"/>
              </a:ext>
            </a:extLst>
          </p:cNvPr>
          <p:cNvSpPr/>
          <p:nvPr/>
        </p:nvSpPr>
        <p:spPr>
          <a:xfrm>
            <a:off x="9448800" y="2133600"/>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3" name="橢圓 22">
            <a:extLst>
              <a:ext uri="{FF2B5EF4-FFF2-40B4-BE49-F238E27FC236}">
                <a16:creationId xmlns:a16="http://schemas.microsoft.com/office/drawing/2014/main" id="{09B428D6-D8A5-4390-AEED-466C4C1707C2}"/>
              </a:ext>
            </a:extLst>
          </p:cNvPr>
          <p:cNvSpPr/>
          <p:nvPr/>
        </p:nvSpPr>
        <p:spPr>
          <a:xfrm>
            <a:off x="8830733" y="2633133"/>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4" name="橢圓 23">
            <a:extLst>
              <a:ext uri="{FF2B5EF4-FFF2-40B4-BE49-F238E27FC236}">
                <a16:creationId xmlns:a16="http://schemas.microsoft.com/office/drawing/2014/main" id="{0D33425B-BF42-49A3-B985-94233E309190}"/>
              </a:ext>
            </a:extLst>
          </p:cNvPr>
          <p:cNvSpPr/>
          <p:nvPr/>
        </p:nvSpPr>
        <p:spPr>
          <a:xfrm>
            <a:off x="9795933" y="2184400"/>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橢圓 24">
            <a:extLst>
              <a:ext uri="{FF2B5EF4-FFF2-40B4-BE49-F238E27FC236}">
                <a16:creationId xmlns:a16="http://schemas.microsoft.com/office/drawing/2014/main" id="{569B423C-8131-4A43-8C87-F5B6230C3603}"/>
              </a:ext>
            </a:extLst>
          </p:cNvPr>
          <p:cNvSpPr/>
          <p:nvPr/>
        </p:nvSpPr>
        <p:spPr>
          <a:xfrm>
            <a:off x="7958667" y="2971800"/>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6" name="橢圓 25">
            <a:extLst>
              <a:ext uri="{FF2B5EF4-FFF2-40B4-BE49-F238E27FC236}">
                <a16:creationId xmlns:a16="http://schemas.microsoft.com/office/drawing/2014/main" id="{E3D0C172-A531-4E2A-AE5C-5F289DA68FD8}"/>
              </a:ext>
            </a:extLst>
          </p:cNvPr>
          <p:cNvSpPr/>
          <p:nvPr/>
        </p:nvSpPr>
        <p:spPr>
          <a:xfrm>
            <a:off x="8060267" y="3488267"/>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7" name="橢圓 26">
            <a:extLst>
              <a:ext uri="{FF2B5EF4-FFF2-40B4-BE49-F238E27FC236}">
                <a16:creationId xmlns:a16="http://schemas.microsoft.com/office/drawing/2014/main" id="{BB0E4E5B-F6A6-4896-9988-FA9478E64D5D}"/>
              </a:ext>
            </a:extLst>
          </p:cNvPr>
          <p:cNvSpPr/>
          <p:nvPr/>
        </p:nvSpPr>
        <p:spPr>
          <a:xfrm>
            <a:off x="8983134" y="2294467"/>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8" name="橢圓 27">
            <a:extLst>
              <a:ext uri="{FF2B5EF4-FFF2-40B4-BE49-F238E27FC236}">
                <a16:creationId xmlns:a16="http://schemas.microsoft.com/office/drawing/2014/main" id="{F50050FC-0228-4E87-B3F3-8E7727ED4D17}"/>
              </a:ext>
            </a:extLst>
          </p:cNvPr>
          <p:cNvSpPr/>
          <p:nvPr/>
        </p:nvSpPr>
        <p:spPr>
          <a:xfrm>
            <a:off x="10066867" y="1549400"/>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9" name="橢圓 28">
            <a:extLst>
              <a:ext uri="{FF2B5EF4-FFF2-40B4-BE49-F238E27FC236}">
                <a16:creationId xmlns:a16="http://schemas.microsoft.com/office/drawing/2014/main" id="{F0FE06C4-5C8F-4EB1-8154-0874C80216A9}"/>
              </a:ext>
            </a:extLst>
          </p:cNvPr>
          <p:cNvSpPr/>
          <p:nvPr/>
        </p:nvSpPr>
        <p:spPr>
          <a:xfrm>
            <a:off x="10227734" y="2429934"/>
            <a:ext cx="160866" cy="1608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0" name="文字方塊 29">
            <a:extLst>
              <a:ext uri="{FF2B5EF4-FFF2-40B4-BE49-F238E27FC236}">
                <a16:creationId xmlns:a16="http://schemas.microsoft.com/office/drawing/2014/main" id="{AC86F38D-89C7-417F-BD12-166D65FEB57A}"/>
              </a:ext>
            </a:extLst>
          </p:cNvPr>
          <p:cNvSpPr txBox="1"/>
          <p:nvPr/>
        </p:nvSpPr>
        <p:spPr>
          <a:xfrm>
            <a:off x="390524" y="1340768"/>
            <a:ext cx="5633468" cy="1154162"/>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SST= Total Sum of Squares, </a:t>
            </a: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Total variability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SSR= Regression Sum of Squares, </a:t>
            </a: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Explained variability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SSE= Error Sum of Squares, </a:t>
            </a: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Unexplained variability</a:t>
            </a:r>
            <a:endParaRPr kumimoji="0" lang="zh-TW" altLang="en-US"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2" name="矩形 31">
            <a:extLst>
              <a:ext uri="{FF2B5EF4-FFF2-40B4-BE49-F238E27FC236}">
                <a16:creationId xmlns:a16="http://schemas.microsoft.com/office/drawing/2014/main" id="{54B0AB38-483B-45F8-B47D-F8741E6C005A}"/>
              </a:ext>
            </a:extLst>
          </p:cNvPr>
          <p:cNvSpPr/>
          <p:nvPr/>
        </p:nvSpPr>
        <p:spPr>
          <a:xfrm>
            <a:off x="756125" y="5126820"/>
            <a:ext cx="5262464" cy="1055575"/>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33" name="文字方塊 32">
            <a:extLst>
              <a:ext uri="{FF2B5EF4-FFF2-40B4-BE49-F238E27FC236}">
                <a16:creationId xmlns:a16="http://schemas.microsoft.com/office/drawing/2014/main" id="{6A3D05A3-BA54-46D7-9691-2E1682B8C9DC}"/>
              </a:ext>
            </a:extLst>
          </p:cNvPr>
          <p:cNvSpPr txBox="1"/>
          <p:nvPr/>
        </p:nvSpPr>
        <p:spPr>
          <a:xfrm>
            <a:off x="1510350" y="5183284"/>
            <a:ext cx="4385386"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rPr>
              <a:t>如果 </a:t>
            </a:r>
            <a:r>
              <a:rPr kumimoji="0" lang="en-US" altLang="zh-TW" sz="1400" b="1" i="1"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rPr>
              <a:t>SSR=SST</a:t>
            </a:r>
            <a:r>
              <a:rPr kumimoji="0" lang="zh-TW" altLang="en-US" sz="1400" b="1" i="1" u="none" strike="noStrike" kern="1200" cap="none" spc="0" normalizeH="0" baseline="0" noProof="0" dirty="0">
                <a:ln>
                  <a:noFill/>
                </a:ln>
                <a:solidFill>
                  <a:srgbClr val="242424"/>
                </a:solidFill>
                <a:effectLst/>
                <a:uLnTx/>
                <a:uFillTx/>
                <a:latin typeface="微軟正黑體" panose="020B0604030504040204" pitchFamily="34" charset="-120"/>
                <a:ea typeface="微軟正黑體" panose="020B0604030504040204" pitchFamily="34" charset="-120"/>
                <a:cs typeface="+mn-cs"/>
              </a:rPr>
              <a:t>，那麼回歸模型將捕捉到所有觀察到的變異性，代表模型完美預測</a:t>
            </a:r>
            <a:endParaRPr kumimoji="0" lang="zh-TW" altLang="en-US" sz="1400" b="1" i="1"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pic>
        <p:nvPicPr>
          <p:cNvPr id="34" name="圖片 33">
            <a:extLst>
              <a:ext uri="{FF2B5EF4-FFF2-40B4-BE49-F238E27FC236}">
                <a16:creationId xmlns:a16="http://schemas.microsoft.com/office/drawing/2014/main" id="{6720E142-C92E-4084-8525-29D520212963}"/>
              </a:ext>
            </a:extLst>
          </p:cNvPr>
          <p:cNvPicPr>
            <a:picLocks noChangeAspect="1"/>
          </p:cNvPicPr>
          <p:nvPr/>
        </p:nvPicPr>
        <p:blipFill>
          <a:blip r:embed="rId6"/>
          <a:stretch>
            <a:fillRect/>
          </a:stretch>
        </p:blipFill>
        <p:spPr>
          <a:xfrm>
            <a:off x="912582" y="5310795"/>
            <a:ext cx="598012" cy="642694"/>
          </a:xfrm>
          <a:prstGeom prst="rect">
            <a:avLst/>
          </a:prstGeom>
        </p:spPr>
      </p:pic>
      <p:sp>
        <p:nvSpPr>
          <p:cNvPr id="37" name="文字方塊 36">
            <a:extLst>
              <a:ext uri="{FF2B5EF4-FFF2-40B4-BE49-F238E27FC236}">
                <a16:creationId xmlns:a16="http://schemas.microsoft.com/office/drawing/2014/main" id="{9D70FBD8-F7C4-442B-BCA4-5A17295877D7}"/>
              </a:ext>
            </a:extLst>
          </p:cNvPr>
          <p:cNvSpPr txBox="1"/>
          <p:nvPr/>
        </p:nvSpPr>
        <p:spPr>
          <a:xfrm>
            <a:off x="4591051" y="4529621"/>
            <a:ext cx="954615"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組內變異</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2217416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R Squared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決定係數</a:t>
            </a:r>
            <a:endPar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模型對數據的解釋力，表示在自變數和依變數之間的線性關係中，模型能夠解釋的數據變異性的比例。</a:t>
            </a:r>
          </a:p>
        </p:txBody>
      </p:sp>
      <p:sp>
        <p:nvSpPr>
          <p:cNvPr id="2" name="文字方塊 1">
            <a:extLst>
              <a:ext uri="{FF2B5EF4-FFF2-40B4-BE49-F238E27FC236}">
                <a16:creationId xmlns:a16="http://schemas.microsoft.com/office/drawing/2014/main" id="{10AAAA40-29E2-2750-79B2-BA4D248024E7}"/>
              </a:ext>
            </a:extLst>
          </p:cNvPr>
          <p:cNvSpPr txBox="1"/>
          <p:nvPr/>
        </p:nvSpPr>
        <p:spPr>
          <a:xfrm>
            <a:off x="390524" y="1340768"/>
            <a:ext cx="5633468" cy="3416320"/>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平方（</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R²</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），或稱決定係數，或是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Goodness of fit</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(GOF)</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是衡量線性回歸模型解釋數據變異程度的統計指標。它表示模型所捕捉到的因變數的變異量占總變異量的比例。</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平方的值範圍</a:t>
            </a:r>
            <a:r>
              <a:rPr kumimoji="0" lang="zh-TW" altLang="en-US" sz="1200" b="0" i="0" u="none" strike="noStrike" kern="1200" cap="none" spc="0" normalizeH="0" baseline="0" noProof="0" dirty="0">
                <a:ln>
                  <a:noFill/>
                </a:ln>
                <a:solidFill>
                  <a:srgbClr val="249DCE">
                    <a:lumMod val="75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從</a:t>
            </a:r>
            <a:r>
              <a:rPr kumimoji="0" lang="en-US" altLang="zh-TW" sz="1200" b="0" i="0" u="none" strike="noStrike" kern="1200" cap="none" spc="0" normalizeH="0" baseline="0" noProof="0" dirty="0">
                <a:ln>
                  <a:noFill/>
                </a:ln>
                <a:solidFill>
                  <a:srgbClr val="249DCE">
                    <a:lumMod val="75000"/>
                  </a:srgbClr>
                </a:solidFill>
                <a:effectLst/>
                <a:highlight>
                  <a:srgbClr val="FFFFFF"/>
                </a:highlight>
                <a:uLnTx/>
                <a:uFillTx/>
                <a:latin typeface="微軟正黑體" panose="020B0604030504040204" pitchFamily="34" charset="-120"/>
                <a:ea typeface="微軟正黑體" panose="020B0604030504040204" pitchFamily="34" charset="-120"/>
                <a:cs typeface="+mn-cs"/>
              </a:rPr>
              <a:t>0</a:t>
            </a:r>
            <a:r>
              <a:rPr kumimoji="0" lang="zh-TW" altLang="en-US" sz="1200" b="0" i="0" u="none" strike="noStrike" kern="1200" cap="none" spc="0" normalizeH="0" baseline="0" noProof="0" dirty="0">
                <a:ln>
                  <a:noFill/>
                </a:ln>
                <a:solidFill>
                  <a:srgbClr val="249DCE">
                    <a:lumMod val="75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到</a:t>
            </a:r>
            <a:r>
              <a:rPr kumimoji="0" lang="en-US" altLang="zh-TW" sz="1200" b="0" i="0" u="none" strike="noStrike" kern="1200" cap="none" spc="0" normalizeH="0" baseline="0" noProof="0" dirty="0">
                <a:ln>
                  <a:noFill/>
                </a:ln>
                <a:solidFill>
                  <a:srgbClr val="249DCE">
                    <a:lumMod val="75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。值越接近</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1</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，表示模型解釋的變異量越大，意味著模型的預測能力越強。一個</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平方值為</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0</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則意味著模型根本不解釋任何變異。</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注意事項</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對異常值敏感</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R²</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）對數據中的異常值較為敏感。異常值可能會導致 （</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R²</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誤差增大，因此它可能高估或低估模型的實際預測能力。</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僅限於線性關係</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R²</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）主要用於評估線性回歸模型的擬合效果，並不適用於評估非線性模型或更複雜的關係。</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15362" name="Picture 2" descr="R-Squared in One Picture - DataScienceCentral.com">
            <a:extLst>
              <a:ext uri="{FF2B5EF4-FFF2-40B4-BE49-F238E27FC236}">
                <a16:creationId xmlns:a16="http://schemas.microsoft.com/office/drawing/2014/main" id="{8CC67B6A-5448-7146-E7C2-57F80FC4B8A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r="9887"/>
          <a:stretch/>
        </p:blipFill>
        <p:spPr bwMode="auto">
          <a:xfrm>
            <a:off x="5940081" y="1598054"/>
            <a:ext cx="5871916" cy="3661891"/>
          </a:xfrm>
          <a:prstGeom prst="rect">
            <a:avLst/>
          </a:prstGeom>
          <a:noFill/>
          <a:extLst>
            <a:ext uri="{909E8E84-426E-40DD-AFC4-6F175D3DCCD1}">
              <a14:hiddenFill xmlns:a14="http://schemas.microsoft.com/office/drawing/2010/main">
                <a:solidFill>
                  <a:srgbClr val="FFFFFF"/>
                </a:solidFill>
              </a14:hiddenFill>
            </a:ext>
          </a:extLst>
        </p:spPr>
      </p:pic>
      <p:pic>
        <p:nvPicPr>
          <p:cNvPr id="10" name="圖片 9">
            <a:extLst>
              <a:ext uri="{FF2B5EF4-FFF2-40B4-BE49-F238E27FC236}">
                <a16:creationId xmlns:a16="http://schemas.microsoft.com/office/drawing/2014/main" id="{9867AB8A-840F-2E27-8240-CB21194A9AC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1622563" y="4784020"/>
            <a:ext cx="3485321" cy="981780"/>
          </a:xfrm>
          <a:prstGeom prst="rect">
            <a:avLst/>
          </a:prstGeom>
        </p:spPr>
      </p:pic>
      <p:sp>
        <p:nvSpPr>
          <p:cNvPr id="11" name="矩形: 圓角 10">
            <a:extLst>
              <a:ext uri="{FF2B5EF4-FFF2-40B4-BE49-F238E27FC236}">
                <a16:creationId xmlns:a16="http://schemas.microsoft.com/office/drawing/2014/main" id="{F4061AB6-4BB0-470B-ACD8-FBC3D658F096}"/>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spTree>
    <p:extLst>
      <p:ext uri="{BB962C8B-B14F-4D97-AF65-F5344CB8AC3E}">
        <p14:creationId xmlns:p14="http://schemas.microsoft.com/office/powerpoint/2010/main" val="40181652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Adjusted R Squared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調整決定係數</a:t>
            </a:r>
            <a:endPar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模型對數據的解釋力，表示在自變數和依變數之間的線性關係中，模型能夠解釋的數據變異性的比例。</a:t>
            </a:r>
          </a:p>
        </p:txBody>
      </p:sp>
      <p:sp>
        <p:nvSpPr>
          <p:cNvPr id="2" name="文字方塊 1">
            <a:extLst>
              <a:ext uri="{FF2B5EF4-FFF2-40B4-BE49-F238E27FC236}">
                <a16:creationId xmlns:a16="http://schemas.microsoft.com/office/drawing/2014/main" id="{10AAAA40-29E2-2750-79B2-BA4D248024E7}"/>
              </a:ext>
            </a:extLst>
          </p:cNvPr>
          <p:cNvSpPr txBox="1"/>
          <p:nvPr/>
        </p:nvSpPr>
        <p:spPr>
          <a:xfrm>
            <a:off x="390524" y="1340768"/>
            <a:ext cx="5633468" cy="124649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調整決定係數（</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Adjusted R Squared</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）是決定係數（</a:t>
            </a:r>
            <a:r>
              <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R Squared</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的一種改良形式，用於衡量線性回歸模型的解釋能力，特別是當模型中包含多個解釋變量時。與普通的決定係數相比，調整決定係數在模型中加入新的變量時會考慮到自由度的損失，因此它會對模型中變量的數量進行懲罰。</a:t>
            </a:r>
          </a:p>
        </p:txBody>
      </p:sp>
      <p:pic>
        <p:nvPicPr>
          <p:cNvPr id="8" name="圖片 7">
            <a:extLst>
              <a:ext uri="{FF2B5EF4-FFF2-40B4-BE49-F238E27FC236}">
                <a16:creationId xmlns:a16="http://schemas.microsoft.com/office/drawing/2014/main" id="{79F3F129-FDC6-9560-FE9D-ABC0AAE339E7}"/>
              </a:ext>
            </a:extLst>
          </p:cNvPr>
          <p:cNvPicPr>
            <a:picLocks noChangeAspect="1"/>
          </p:cNvPicPr>
          <p:nvPr/>
        </p:nvPicPr>
        <p:blipFill rotWithShape="1">
          <a:blip r:embed="rId2"/>
          <a:srcRect r="53094"/>
          <a:stretch/>
        </p:blipFill>
        <p:spPr>
          <a:xfrm>
            <a:off x="522013" y="2852936"/>
            <a:ext cx="3595118" cy="755375"/>
          </a:xfrm>
          <a:prstGeom prst="rect">
            <a:avLst/>
          </a:prstGeom>
        </p:spPr>
      </p:pic>
      <p:pic>
        <p:nvPicPr>
          <p:cNvPr id="11" name="圖片 10">
            <a:extLst>
              <a:ext uri="{FF2B5EF4-FFF2-40B4-BE49-F238E27FC236}">
                <a16:creationId xmlns:a16="http://schemas.microsoft.com/office/drawing/2014/main" id="{50CDD15C-A48F-BC35-3B05-DF01E21E4DF2}"/>
              </a:ext>
            </a:extLst>
          </p:cNvPr>
          <p:cNvPicPr>
            <a:picLocks noChangeAspect="1"/>
          </p:cNvPicPr>
          <p:nvPr/>
        </p:nvPicPr>
        <p:blipFill>
          <a:blip r:embed="rId3"/>
          <a:stretch>
            <a:fillRect/>
          </a:stretch>
        </p:blipFill>
        <p:spPr>
          <a:xfrm>
            <a:off x="522013" y="3789040"/>
            <a:ext cx="3315163" cy="428685"/>
          </a:xfrm>
          <a:prstGeom prst="rect">
            <a:avLst/>
          </a:prstGeom>
        </p:spPr>
      </p:pic>
      <p:pic>
        <p:nvPicPr>
          <p:cNvPr id="14" name="圖片 13">
            <a:extLst>
              <a:ext uri="{FF2B5EF4-FFF2-40B4-BE49-F238E27FC236}">
                <a16:creationId xmlns:a16="http://schemas.microsoft.com/office/drawing/2014/main" id="{5D8526C3-8ED6-9AA8-9898-4B86D73F77E4}"/>
              </a:ext>
            </a:extLst>
          </p:cNvPr>
          <p:cNvPicPr>
            <a:picLocks noChangeAspect="1"/>
          </p:cNvPicPr>
          <p:nvPr/>
        </p:nvPicPr>
        <p:blipFill rotWithShape="1">
          <a:blip r:embed="rId2"/>
          <a:srcRect l="62789"/>
          <a:stretch/>
        </p:blipFill>
        <p:spPr>
          <a:xfrm>
            <a:off x="3931187" y="2942326"/>
            <a:ext cx="2308267" cy="611359"/>
          </a:xfrm>
          <a:prstGeom prst="rect">
            <a:avLst/>
          </a:prstGeom>
        </p:spPr>
      </p:pic>
      <p:sp>
        <p:nvSpPr>
          <p:cNvPr id="16" name="文字方塊 15">
            <a:extLst>
              <a:ext uri="{FF2B5EF4-FFF2-40B4-BE49-F238E27FC236}">
                <a16:creationId xmlns:a16="http://schemas.microsoft.com/office/drawing/2014/main" id="{6B88CD0C-9C1C-5EBA-5202-1428B16C031C}"/>
              </a:ext>
            </a:extLst>
          </p:cNvPr>
          <p:cNvSpPr txBox="1"/>
          <p:nvPr/>
        </p:nvSpPr>
        <p:spPr>
          <a:xfrm>
            <a:off x="449004" y="4259954"/>
            <a:ext cx="6109062"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37572"/>
                </a:solidFill>
                <a:effectLst/>
                <a:highlight>
                  <a:srgbClr val="FFFFFF"/>
                </a:highlight>
                <a:uLnTx/>
                <a:uFillTx/>
                <a:latin typeface="Arial" panose="020B0604020202020204" pitchFamily="34" charset="0"/>
                <a:ea typeface="新細明體" panose="02020500000000000000" pitchFamily="18" charset="-120"/>
                <a:cs typeface="+mn-cs"/>
              </a:rPr>
              <a:t>This is because of Ordinary Least Squares: </a:t>
            </a:r>
            <a:r>
              <a:rPr kumimoji="0" lang="zh-TW" altLang="en-US" sz="1200" b="0" i="0" u="none" strike="noStrike" kern="1200" cap="none" spc="0" normalizeH="0" baseline="0" noProof="0" dirty="0">
                <a:ln>
                  <a:noFill/>
                </a:ln>
                <a:solidFill>
                  <a:srgbClr val="737572"/>
                </a:solidFill>
                <a:effectLst/>
                <a:highlight>
                  <a:srgbClr val="FFFFFF"/>
                </a:highlight>
                <a:uLnTx/>
                <a:uFillTx/>
                <a:latin typeface="新細明體" panose="02020500000000000000" pitchFamily="18" charset="-120"/>
                <a:ea typeface="新細明體" panose="02020500000000000000" pitchFamily="18" charset="-120"/>
                <a:cs typeface="+mn-cs"/>
              </a:rPr>
              <a:t>𝑆𝑆</a:t>
            </a:r>
            <a:r>
              <a:rPr kumimoji="0" lang="en-US" altLang="zh-TW" sz="1200" b="0" i="0" u="none" strike="noStrike" kern="1200" cap="none" spc="0" normalizeH="0" baseline="0" noProof="0" dirty="0">
                <a:ln>
                  <a:noFill/>
                </a:ln>
                <a:solidFill>
                  <a:srgbClr val="737572"/>
                </a:solidFill>
                <a:effectLst/>
                <a:highlight>
                  <a:srgbClr val="FFFFFF"/>
                </a:highlight>
                <a:uLnTx/>
                <a:uFillTx/>
                <a:latin typeface="新細明體" panose="02020500000000000000" pitchFamily="18" charset="-120"/>
                <a:ea typeface="新細明體" panose="02020500000000000000" pitchFamily="18" charset="-120"/>
                <a:cs typeface="+mn-cs"/>
              </a:rPr>
              <a:t>R </a:t>
            </a:r>
            <a:r>
              <a:rPr kumimoji="0" lang="en-US" altLang="zh-TW" sz="1200" b="0" i="0" u="none" strike="noStrike" kern="1200" cap="none" spc="0" normalizeH="0" baseline="0" noProof="0" dirty="0">
                <a:ln>
                  <a:noFill/>
                </a:ln>
                <a:solidFill>
                  <a:srgbClr val="737572"/>
                </a:solidFill>
                <a:effectLst/>
                <a:highlight>
                  <a:srgbClr val="FFFFFF"/>
                </a:highlight>
                <a:uLnTx/>
                <a:uFillTx/>
                <a:latin typeface="Arial" panose="020B0604020202020204" pitchFamily="34" charset="0"/>
                <a:ea typeface="新細明體" panose="02020500000000000000" pitchFamily="18" charset="-120"/>
                <a:cs typeface="+mn-cs"/>
              </a:rPr>
              <a:t>-&gt; Min</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nvGrpSpPr>
          <p:cNvPr id="23" name="群組 22">
            <a:extLst>
              <a:ext uri="{FF2B5EF4-FFF2-40B4-BE49-F238E27FC236}">
                <a16:creationId xmlns:a16="http://schemas.microsoft.com/office/drawing/2014/main" id="{7CD42998-5B29-E077-D6B6-D959D53F65A7}"/>
              </a:ext>
            </a:extLst>
          </p:cNvPr>
          <p:cNvGrpSpPr/>
          <p:nvPr/>
        </p:nvGrpSpPr>
        <p:grpSpPr>
          <a:xfrm>
            <a:off x="6566640" y="2357096"/>
            <a:ext cx="5444740" cy="3292571"/>
            <a:chOff x="6333464" y="2276872"/>
            <a:chExt cx="5444740" cy="3292571"/>
          </a:xfrm>
        </p:grpSpPr>
        <p:pic>
          <p:nvPicPr>
            <p:cNvPr id="4" name="圖片 3">
              <a:extLst>
                <a:ext uri="{FF2B5EF4-FFF2-40B4-BE49-F238E27FC236}">
                  <a16:creationId xmlns:a16="http://schemas.microsoft.com/office/drawing/2014/main" id="{7339F0A2-A84B-7907-13D4-67230948E6F0}"/>
                </a:ext>
              </a:extLst>
            </p:cNvPr>
            <p:cNvPicPr>
              <a:picLocks noChangeAspect="1"/>
            </p:cNvPicPr>
            <p:nvPr/>
          </p:nvPicPr>
          <p:blipFill>
            <a:blip r:embed="rId4"/>
            <a:stretch>
              <a:fillRect/>
            </a:stretch>
          </p:blipFill>
          <p:spPr>
            <a:xfrm>
              <a:off x="6333464" y="2276872"/>
              <a:ext cx="5444740" cy="3292571"/>
            </a:xfrm>
            <a:prstGeom prst="rect">
              <a:avLst/>
            </a:prstGeom>
          </p:spPr>
        </p:pic>
        <p:pic>
          <p:nvPicPr>
            <p:cNvPr id="18" name="圖片 17">
              <a:extLst>
                <a:ext uri="{FF2B5EF4-FFF2-40B4-BE49-F238E27FC236}">
                  <a16:creationId xmlns:a16="http://schemas.microsoft.com/office/drawing/2014/main" id="{6FDB7C8C-2E3D-1F0B-DB3F-DDE4862862DC}"/>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saturation sat="300000"/>
                      </a14:imgEffect>
                    </a14:imgLayer>
                  </a14:imgProps>
                </a:ext>
              </a:extLst>
            </a:blip>
            <a:stretch>
              <a:fillRect/>
            </a:stretch>
          </p:blipFill>
          <p:spPr>
            <a:xfrm>
              <a:off x="9037449" y="4295908"/>
              <a:ext cx="504618" cy="285220"/>
            </a:xfrm>
            <a:prstGeom prst="rect">
              <a:avLst/>
            </a:prstGeom>
          </p:spPr>
        </p:pic>
        <p:pic>
          <p:nvPicPr>
            <p:cNvPr id="20" name="圖片 19">
              <a:extLst>
                <a:ext uri="{FF2B5EF4-FFF2-40B4-BE49-F238E27FC236}">
                  <a16:creationId xmlns:a16="http://schemas.microsoft.com/office/drawing/2014/main" id="{237E1184-FD55-0CA0-836A-86831B5D888E}"/>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Effect>
                        <a14:saturation sat="200000"/>
                      </a14:imgEffect>
                    </a14:imgLayer>
                  </a14:imgProps>
                </a:ext>
              </a:extLst>
            </a:blip>
            <a:stretch>
              <a:fillRect/>
            </a:stretch>
          </p:blipFill>
          <p:spPr>
            <a:xfrm>
              <a:off x="9250905" y="4941168"/>
              <a:ext cx="582324" cy="285220"/>
            </a:xfrm>
            <a:prstGeom prst="rect">
              <a:avLst/>
            </a:prstGeom>
          </p:spPr>
        </p:pic>
      </p:grpSp>
      <p:pic>
        <p:nvPicPr>
          <p:cNvPr id="22" name="圖片 21">
            <a:extLst>
              <a:ext uri="{FF2B5EF4-FFF2-40B4-BE49-F238E27FC236}">
                <a16:creationId xmlns:a16="http://schemas.microsoft.com/office/drawing/2014/main" id="{EFA0E8B8-02F6-69E9-D0C0-041AAD163332}"/>
              </a:ext>
            </a:extLst>
          </p:cNvPr>
          <p:cNvPicPr>
            <a:picLocks noChangeAspect="1"/>
          </p:cNvPicPr>
          <p:nvPr/>
        </p:nvPicPr>
        <p:blipFill>
          <a:blip r:embed="rId9"/>
          <a:stretch>
            <a:fillRect/>
          </a:stretch>
        </p:blipFill>
        <p:spPr>
          <a:xfrm>
            <a:off x="1055440" y="4725144"/>
            <a:ext cx="4420217" cy="1390844"/>
          </a:xfrm>
          <a:prstGeom prst="rect">
            <a:avLst/>
          </a:prstGeom>
        </p:spPr>
      </p:pic>
      <p:cxnSp>
        <p:nvCxnSpPr>
          <p:cNvPr id="25" name="接點: 肘形 24">
            <a:extLst>
              <a:ext uri="{FF2B5EF4-FFF2-40B4-BE49-F238E27FC236}">
                <a16:creationId xmlns:a16="http://schemas.microsoft.com/office/drawing/2014/main" id="{033A11E3-2324-AFFB-BA92-4BBF6B7C6189}"/>
              </a:ext>
            </a:extLst>
          </p:cNvPr>
          <p:cNvCxnSpPr>
            <a:stCxn id="22" idx="3"/>
            <a:endCxn id="4" idx="1"/>
          </p:cNvCxnSpPr>
          <p:nvPr/>
        </p:nvCxnSpPr>
        <p:spPr>
          <a:xfrm flipV="1">
            <a:off x="5475657" y="4003382"/>
            <a:ext cx="1090983" cy="1417184"/>
          </a:xfrm>
          <a:prstGeom prst="bentConnector3">
            <a:avLst>
              <a:gd name="adj1" fmla="val 69956"/>
            </a:avLst>
          </a:prstGeom>
          <a:ln w="28575">
            <a:solidFill>
              <a:srgbClr val="44ABF8"/>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6" name="圖片 25">
            <a:extLst>
              <a:ext uri="{FF2B5EF4-FFF2-40B4-BE49-F238E27FC236}">
                <a16:creationId xmlns:a16="http://schemas.microsoft.com/office/drawing/2014/main" id="{AD0E0B85-3140-BD65-AD91-0DED67BB808C}"/>
              </a:ext>
            </a:extLst>
          </p:cNvPr>
          <p:cNvPicPr>
            <a:picLocks noChangeAspect="1"/>
          </p:cNvPicPr>
          <p:nvPr/>
        </p:nvPicPr>
        <p:blipFill>
          <a:blip r:embed="rId10"/>
          <a:stretch>
            <a:fillRect/>
          </a:stretch>
        </p:blipFill>
        <p:spPr>
          <a:xfrm>
            <a:off x="4087841" y="3492378"/>
            <a:ext cx="1907573" cy="537344"/>
          </a:xfrm>
          <a:prstGeom prst="rect">
            <a:avLst/>
          </a:prstGeom>
        </p:spPr>
      </p:pic>
      <p:sp>
        <p:nvSpPr>
          <p:cNvPr id="17" name="矩形: 圓角 16">
            <a:extLst>
              <a:ext uri="{FF2B5EF4-FFF2-40B4-BE49-F238E27FC236}">
                <a16:creationId xmlns:a16="http://schemas.microsoft.com/office/drawing/2014/main" id="{EA5BDDB9-196E-473F-8695-7B14B32DF8D6}"/>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9" name="矩形: 圓角 18">
            <a:extLst>
              <a:ext uri="{FF2B5EF4-FFF2-40B4-BE49-F238E27FC236}">
                <a16:creationId xmlns:a16="http://schemas.microsoft.com/office/drawing/2014/main" id="{490B94B4-5AC6-4762-BB9E-29FDC9FF1FED}"/>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spTree>
    <p:extLst>
      <p:ext uri="{BB962C8B-B14F-4D97-AF65-F5344CB8AC3E}">
        <p14:creationId xmlns:p14="http://schemas.microsoft.com/office/powerpoint/2010/main" val="14524332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群組 21">
            <a:extLst>
              <a:ext uri="{FF2B5EF4-FFF2-40B4-BE49-F238E27FC236}">
                <a16:creationId xmlns:a16="http://schemas.microsoft.com/office/drawing/2014/main" id="{3C9A309D-8239-4911-BAC2-EE6FDE377BE3}"/>
              </a:ext>
            </a:extLst>
          </p:cNvPr>
          <p:cNvGrpSpPr/>
          <p:nvPr/>
        </p:nvGrpSpPr>
        <p:grpSpPr>
          <a:xfrm>
            <a:off x="5124090" y="1725285"/>
            <a:ext cx="4873925" cy="3060888"/>
            <a:chOff x="5068887" y="2203980"/>
            <a:chExt cx="5412846" cy="3206809"/>
          </a:xfrm>
        </p:grpSpPr>
        <p:pic>
          <p:nvPicPr>
            <p:cNvPr id="1032" name="Picture 8" descr="ANOVA">
              <a:extLst>
                <a:ext uri="{FF2B5EF4-FFF2-40B4-BE49-F238E27FC236}">
                  <a16:creationId xmlns:a16="http://schemas.microsoft.com/office/drawing/2014/main" id="{AD4197D5-BCE4-4211-9D2A-AD63C0786E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1755" y="3714750"/>
              <a:ext cx="4489978" cy="6403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OVA">
              <a:extLst>
                <a:ext uri="{FF2B5EF4-FFF2-40B4-BE49-F238E27FC236}">
                  <a16:creationId xmlns:a16="http://schemas.microsoft.com/office/drawing/2014/main" id="{CE16FB0D-E10A-48D8-841B-1BA589FC3D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8887" y="2203980"/>
              <a:ext cx="4447646" cy="6267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NOVA">
              <a:extLst>
                <a:ext uri="{FF2B5EF4-FFF2-40B4-BE49-F238E27FC236}">
                  <a16:creationId xmlns:a16="http://schemas.microsoft.com/office/drawing/2014/main" id="{5872D243-541B-46E4-8D29-471CC4986A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7522" y="2913063"/>
              <a:ext cx="3971618" cy="668338"/>
            </a:xfrm>
            <a:prstGeom prst="rect">
              <a:avLst/>
            </a:prstGeom>
            <a:noFill/>
            <a:extLst>
              <a:ext uri="{909E8E84-426E-40DD-AFC4-6F175D3DCCD1}">
                <a14:hiddenFill xmlns:a14="http://schemas.microsoft.com/office/drawing/2010/main">
                  <a:solidFill>
                    <a:srgbClr val="FFFFFF"/>
                  </a:solidFill>
                </a14:hiddenFill>
              </a:ext>
            </a:extLst>
          </p:spPr>
        </p:pic>
        <p:pic>
          <p:nvPicPr>
            <p:cNvPr id="21" name="圖片 20">
              <a:extLst>
                <a:ext uri="{FF2B5EF4-FFF2-40B4-BE49-F238E27FC236}">
                  <a16:creationId xmlns:a16="http://schemas.microsoft.com/office/drawing/2014/main" id="{AA7EC079-9E99-48CA-9D8E-9946C0DFD397}"/>
                </a:ext>
              </a:extLst>
            </p:cNvPr>
            <p:cNvPicPr>
              <a:picLocks noChangeAspect="1"/>
            </p:cNvPicPr>
            <p:nvPr/>
          </p:nvPicPr>
          <p:blipFill rotWithShape="1">
            <a:blip r:embed="rId5"/>
            <a:srcRect b="50723"/>
            <a:stretch/>
          </p:blipFill>
          <p:spPr>
            <a:xfrm>
              <a:off x="5872692" y="4542367"/>
              <a:ext cx="2864908" cy="452967"/>
            </a:xfrm>
            <a:prstGeom prst="rect">
              <a:avLst/>
            </a:prstGeom>
          </p:spPr>
        </p:pic>
        <p:pic>
          <p:nvPicPr>
            <p:cNvPr id="26" name="圖片 25">
              <a:extLst>
                <a:ext uri="{FF2B5EF4-FFF2-40B4-BE49-F238E27FC236}">
                  <a16:creationId xmlns:a16="http://schemas.microsoft.com/office/drawing/2014/main" id="{AC2F69CA-7E1F-4F14-B521-280E02BDE8EC}"/>
                </a:ext>
              </a:extLst>
            </p:cNvPr>
            <p:cNvPicPr>
              <a:picLocks noChangeAspect="1"/>
            </p:cNvPicPr>
            <p:nvPr/>
          </p:nvPicPr>
          <p:blipFill rotWithShape="1">
            <a:blip r:embed="rId5"/>
            <a:srcRect t="53883"/>
            <a:stretch/>
          </p:blipFill>
          <p:spPr>
            <a:xfrm>
              <a:off x="5931960" y="4986867"/>
              <a:ext cx="2864908" cy="423922"/>
            </a:xfrm>
            <a:prstGeom prst="rect">
              <a:avLst/>
            </a:prstGeom>
          </p:spPr>
        </p:pic>
      </p:gr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ANOVA</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變異數分析</a:t>
            </a:r>
            <a:endPar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Analysis of Variance</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3" name="矩形: 圓角 12">
            <a:extLst>
              <a:ext uri="{FF2B5EF4-FFF2-40B4-BE49-F238E27FC236}">
                <a16:creationId xmlns:a16="http://schemas.microsoft.com/office/drawing/2014/main" id="{48264BDA-835B-4527-A52D-1860EC0425A1}"/>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pic>
        <p:nvPicPr>
          <p:cNvPr id="20" name="圖片 19">
            <a:extLst>
              <a:ext uri="{FF2B5EF4-FFF2-40B4-BE49-F238E27FC236}">
                <a16:creationId xmlns:a16="http://schemas.microsoft.com/office/drawing/2014/main" id="{F8656D20-0725-45BA-ADDF-D93FAA159650}"/>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916086" y="2595366"/>
            <a:ext cx="3969182" cy="2313327"/>
          </a:xfrm>
          <a:prstGeom prst="rect">
            <a:avLst/>
          </a:prstGeom>
        </p:spPr>
      </p:pic>
      <p:pic>
        <p:nvPicPr>
          <p:cNvPr id="1034" name="Picture 10" descr="ANOVA">
            <a:extLst>
              <a:ext uri="{FF2B5EF4-FFF2-40B4-BE49-F238E27FC236}">
                <a16:creationId xmlns:a16="http://schemas.microsoft.com/office/drawing/2014/main" id="{9E68FD63-0498-4244-8BE4-47344F79550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7302" y="5008811"/>
            <a:ext cx="4246563" cy="1318961"/>
          </a:xfrm>
          <a:prstGeom prst="rect">
            <a:avLst/>
          </a:prstGeom>
          <a:noFill/>
          <a:extLst>
            <a:ext uri="{909E8E84-426E-40DD-AFC4-6F175D3DCCD1}">
              <a14:hiddenFill xmlns:a14="http://schemas.microsoft.com/office/drawing/2010/main">
                <a:solidFill>
                  <a:srgbClr val="FFFFFF"/>
                </a:solidFill>
              </a14:hiddenFill>
            </a:ext>
          </a:extLst>
        </p:spPr>
      </p:pic>
      <p:sp>
        <p:nvSpPr>
          <p:cNvPr id="18" name="文字方塊 17">
            <a:extLst>
              <a:ext uri="{FF2B5EF4-FFF2-40B4-BE49-F238E27FC236}">
                <a16:creationId xmlns:a16="http://schemas.microsoft.com/office/drawing/2014/main" id="{0C8D408D-B6D1-46AC-8D28-B2BB372F122E}"/>
              </a:ext>
            </a:extLst>
          </p:cNvPr>
          <p:cNvSpPr txBox="1"/>
          <p:nvPr/>
        </p:nvSpPr>
        <p:spPr>
          <a:xfrm>
            <a:off x="390524" y="1340768"/>
            <a:ext cx="5633468" cy="1738938"/>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方差分析（</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ANOVA</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）在有三個或更多組時使用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檢定來統計評估均值的相等性</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TW"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變異數分析驗之前提假設：</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G </a:t>
            </a:r>
            <a:r>
              <a:rPr kumimoji="0" lang="zh-TW"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組母群體均為常態分布，且各組變異數相同。</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zh-TW"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從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G</a:t>
            </a:r>
            <a:r>
              <a:rPr kumimoji="0" lang="zh-TW"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組中抽出的觀察值為獨立，不相互影響。</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cxnSp>
        <p:nvCxnSpPr>
          <p:cNvPr id="29" name="直線接點 28">
            <a:extLst>
              <a:ext uri="{FF2B5EF4-FFF2-40B4-BE49-F238E27FC236}">
                <a16:creationId xmlns:a16="http://schemas.microsoft.com/office/drawing/2014/main" id="{2BCBE9DE-BB89-43C5-AEF7-A73594D01440}"/>
              </a:ext>
            </a:extLst>
          </p:cNvPr>
          <p:cNvCxnSpPr/>
          <p:nvPr/>
        </p:nvCxnSpPr>
        <p:spPr>
          <a:xfrm>
            <a:off x="821267" y="4419600"/>
            <a:ext cx="4360333" cy="0"/>
          </a:xfrm>
          <a:prstGeom prst="line">
            <a:avLst/>
          </a:prstGeom>
          <a:ln w="38100">
            <a:solidFill>
              <a:schemeClr val="accent6">
                <a:lumMod val="1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7D780408-0635-41D7-8493-741A7F8AF30A}"/>
              </a:ext>
            </a:extLst>
          </p:cNvPr>
          <p:cNvSpPr/>
          <p:nvPr/>
        </p:nvSpPr>
        <p:spPr>
          <a:xfrm>
            <a:off x="5867879" y="5274587"/>
            <a:ext cx="6096000" cy="1015663"/>
          </a:xfrm>
          <a:prstGeom prst="rect">
            <a:avLst/>
          </a:prstGeom>
          <a:solidFill>
            <a:srgbClr val="FFC000"/>
          </a:solid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組內離均差平方和</a:t>
            </a:r>
            <a:r>
              <a:rPr kumimoji="0" lang="en-US" altLang="zh-TW"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(SSW)</a:t>
            </a:r>
            <a:r>
              <a:rPr kumimoji="0" lang="zh-TW" altLang="en-US"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亦稱「機差平方和」</a:t>
            </a:r>
            <a:r>
              <a:rPr kumimoji="0" lang="en-US" altLang="zh-TW"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(error sum of squares, SSE)</a:t>
            </a:r>
            <a:endParaRPr kumimoji="0" lang="zh-TW" altLang="en-US" sz="12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F</a:t>
            </a:r>
            <a:r>
              <a:rPr kumimoji="0" lang="en-US" altLang="zh-TW" sz="1200" b="0" i="0" u="none" strike="noStrike" kern="1200" cap="none" spc="0" normalizeH="0" baseline="-25000" noProof="0" dirty="0">
                <a:ln>
                  <a:noFill/>
                </a:ln>
                <a:solidFill>
                  <a:srgbClr val="0070C0"/>
                </a:solidFill>
                <a:effectLst/>
                <a:uLnTx/>
                <a:uFillTx/>
                <a:latin typeface="Georgia" panose="02040502050405020303" pitchFamily="18" charset="0"/>
                <a:ea typeface="新細明體" panose="02020500000000000000" pitchFamily="18" charset="-120"/>
                <a:cs typeface="+mn-cs"/>
              </a:rPr>
              <a:t>2,12</a:t>
            </a:r>
            <a:r>
              <a:rPr kumimoji="0" lang="en-US" altLang="zh-TW" sz="1200" b="0" i="0" u="none" strike="noStrike" kern="1200" cap="none" spc="0" normalizeH="0" baseline="-25000" noProof="0" dirty="0">
                <a:ln>
                  <a:noFill/>
                </a:ln>
                <a:solidFill>
                  <a:srgbClr val="000000"/>
                </a:solidFill>
                <a:effectLst/>
                <a:uLnTx/>
                <a:uFillTx/>
                <a:latin typeface="Georgia" panose="02040502050405020303" pitchFamily="18" charset="0"/>
                <a:ea typeface="新細明體" panose="02020500000000000000" pitchFamily="18" charset="-120"/>
                <a:cs typeface="+mn-cs"/>
              </a:rPr>
              <a:t>, .95</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 </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 3.89</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，表示：檢定母群體組數 </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G =3 </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且取樣本總數 </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N =15 </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之變異數分析，要求顯著水準 </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α = .05 </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時，</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F</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值 之臨界值；</a:t>
            </a:r>
            <a:br>
              <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b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當</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F</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值 </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&gt; 3.89</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，可判定拒絕「各組母群體平均數完全相同 </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(H0)</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」之虛無假設。</a:t>
            </a:r>
            <a:endPar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endParaRPr>
          </a:p>
        </p:txBody>
      </p:sp>
      <p:sp>
        <p:nvSpPr>
          <p:cNvPr id="31" name="文字方塊 30">
            <a:extLst>
              <a:ext uri="{FF2B5EF4-FFF2-40B4-BE49-F238E27FC236}">
                <a16:creationId xmlns:a16="http://schemas.microsoft.com/office/drawing/2014/main" id="{A32C5477-F10D-4566-8201-F867C3466E0B}"/>
              </a:ext>
            </a:extLst>
          </p:cNvPr>
          <p:cNvSpPr txBox="1"/>
          <p:nvPr/>
        </p:nvSpPr>
        <p:spPr>
          <a:xfrm>
            <a:off x="319976" y="4497397"/>
            <a:ext cx="214513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H0 </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a:t>
            </a:r>
            <a:r>
              <a:rPr kumimoji="0" lang="zh-TW" altLang="en-US"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 組</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1</a:t>
            </a:r>
            <a:r>
              <a:rPr kumimoji="0" lang="zh-TW" altLang="en-US"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 和 組</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2</a:t>
            </a:r>
            <a:r>
              <a:rPr kumimoji="0" lang="zh-TW" altLang="en-US"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沒差別 </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a:t>
            </a:r>
            <a:r>
              <a:rPr kumimoji="0" lang="zh-TW" altLang="en-US"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虛無假設</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H1 </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a:t>
            </a:r>
            <a:r>
              <a:rPr kumimoji="0" lang="zh-TW" altLang="en-US"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 組</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1</a:t>
            </a:r>
            <a:r>
              <a:rPr kumimoji="0" lang="zh-TW" altLang="en-US"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 和 組</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2</a:t>
            </a:r>
            <a:r>
              <a:rPr kumimoji="0" lang="zh-TW" altLang="en-US"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有差別 </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a:t>
            </a:r>
            <a:r>
              <a:rPr kumimoji="0" lang="zh-TW" altLang="en-US"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對立假設</a:t>
            </a:r>
            <a:r>
              <a:rPr kumimoji="0" lang="en-US" altLang="zh-TW" sz="1000" b="1" i="0" u="none" strike="noStrike" kern="1200" cap="none" spc="0" normalizeH="0" baseline="0" noProof="0" dirty="0">
                <a:ln>
                  <a:noFill/>
                </a:ln>
                <a:solidFill>
                  <a:srgbClr val="C00000"/>
                </a:solidFill>
                <a:effectLst/>
                <a:uLnTx/>
                <a:uFillTx/>
                <a:latin typeface="Century Gothic" panose="020F0302020204030204"/>
                <a:ea typeface="新細明體" panose="02020500000000000000" pitchFamily="18" charset="-120"/>
                <a:cs typeface="+mn-cs"/>
              </a:rPr>
              <a:t>)</a:t>
            </a:r>
          </a:p>
        </p:txBody>
      </p:sp>
      <p:pic>
        <p:nvPicPr>
          <p:cNvPr id="1038" name="Picture 14" descr="F-table - Statistics By Jim">
            <a:extLst>
              <a:ext uri="{FF2B5EF4-FFF2-40B4-BE49-F238E27FC236}">
                <a16:creationId xmlns:a16="http://schemas.microsoft.com/office/drawing/2014/main" id="{B8D4AFBA-0121-43C4-B061-C4BDA0F38B6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50083" y="3737632"/>
            <a:ext cx="2176732" cy="1451155"/>
          </a:xfrm>
          <a:prstGeom prst="rect">
            <a:avLst/>
          </a:prstGeom>
          <a:noFill/>
          <a:extLst>
            <a:ext uri="{909E8E84-426E-40DD-AFC4-6F175D3DCCD1}">
              <a14:hiddenFill xmlns:a14="http://schemas.microsoft.com/office/drawing/2010/main">
                <a:solidFill>
                  <a:srgbClr val="FFFFFF"/>
                </a:solidFill>
              </a14:hiddenFill>
            </a:ext>
          </a:extLst>
        </p:spPr>
      </p:pic>
      <p:sp>
        <p:nvSpPr>
          <p:cNvPr id="41" name="矩形: 圓角 40">
            <a:extLst>
              <a:ext uri="{FF2B5EF4-FFF2-40B4-BE49-F238E27FC236}">
                <a16:creationId xmlns:a16="http://schemas.microsoft.com/office/drawing/2014/main" id="{DEFA1466-AB0B-43CE-A1E1-E070EDA71BF5}"/>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1733005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5049B9-D8F9-EFC4-02DA-7F045F7A2881}"/>
              </a:ext>
            </a:extLst>
          </p:cNvPr>
          <p:cNvSpPr>
            <a:spLocks noGrp="1"/>
          </p:cNvSpPr>
          <p:nvPr>
            <p:ph type="title"/>
          </p:nvPr>
        </p:nvSpPr>
        <p:spPr/>
        <p:txBody>
          <a:bodyPr/>
          <a:lstStyle/>
          <a:p>
            <a:r>
              <a:rPr lang="zh-TW" altLang="en-US" sz="3200" b="1" spc="0" dirty="0">
                <a:solidFill>
                  <a:schemeClr val="accent6">
                    <a:lumMod val="10000"/>
                  </a:schemeClr>
                </a:solidFill>
                <a:latin typeface="微軟正黑體" panose="020B0604030504040204" pitchFamily="34" charset="-120"/>
                <a:ea typeface="微軟正黑體" panose="020B0604030504040204" pitchFamily="34" charset="-120"/>
              </a:rPr>
              <a:t>程式開發習慣</a:t>
            </a:r>
          </a:p>
        </p:txBody>
      </p:sp>
      <p:sp>
        <p:nvSpPr>
          <p:cNvPr id="4" name="標題 1">
            <a:extLst>
              <a:ext uri="{FF2B5EF4-FFF2-40B4-BE49-F238E27FC236}">
                <a16:creationId xmlns:a16="http://schemas.microsoft.com/office/drawing/2014/main" id="{391362C6-E82A-2ED6-2BCB-5FC9B4D71FDD}"/>
              </a:ext>
            </a:extLst>
          </p:cNvPr>
          <p:cNvSpPr txBox="1">
            <a:spLocks/>
          </p:cNvSpPr>
          <p:nvPr/>
        </p:nvSpPr>
        <p:spPr bwMode="auto">
          <a:xfrm>
            <a:off x="582062" y="901888"/>
            <a:ext cx="10826260" cy="385730"/>
          </a:xfrm>
          <a:prstGeom prst="rect">
            <a:avLst/>
          </a:prstGeom>
          <a:solidFill>
            <a:schemeClr val="accent1">
              <a:lumMod val="20000"/>
              <a:lumOff val="80000"/>
            </a:schemeClr>
          </a:solidFill>
          <a:ln>
            <a:noFill/>
          </a:ln>
        </p:spPr>
        <p:txBody>
          <a:bodyPr vert="horz" wrap="square" lIns="45720" tIns="22860" rIns="45720" bIns="22860" numCol="1" anchor="ctr" anchorCtr="0" compatLnSpc="1">
            <a:prstTxWarp prst="textNoShape">
              <a:avLst/>
            </a:prstTxWarp>
          </a:bodyPr>
          <a:lstStyle>
            <a:lvl1pPr algn="l" defTabSz="1827213" rtl="0" eaLnBrk="0" fontAlgn="base" hangingPunct="0">
              <a:lnSpc>
                <a:spcPct val="90000"/>
              </a:lnSpc>
              <a:spcBef>
                <a:spcPct val="0"/>
              </a:spcBef>
              <a:spcAft>
                <a:spcPct val="0"/>
              </a:spcAft>
              <a:defRPr sz="6000" kern="1200" spc="3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1827213" rtl="0" eaLnBrk="0" fontAlgn="base" hangingPunct="0">
              <a:lnSpc>
                <a:spcPct val="90000"/>
              </a:lnSpc>
              <a:spcBef>
                <a:spcPct val="0"/>
              </a:spcBef>
              <a:spcAft>
                <a:spcPct val="0"/>
              </a:spcAft>
              <a:defRPr sz="6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4572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9144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13716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1828800" algn="l" defTabSz="1827213" rtl="0" fontAlgn="base">
              <a:lnSpc>
                <a:spcPct val="90000"/>
              </a:lnSpc>
              <a:spcBef>
                <a:spcPct val="0"/>
              </a:spcBef>
              <a:spcAft>
                <a:spcPct val="0"/>
              </a:spcAft>
              <a:defRPr sz="6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1600" b="1" i="0" u="sng" strike="noStrike" kern="1200" cap="none" spc="150" normalizeH="0" baseline="0" noProof="0" dirty="0">
                <a:ln>
                  <a:noFill/>
                </a:ln>
                <a:solidFill>
                  <a:srgbClr val="5FBD73">
                    <a:lumMod val="75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關於資料科學，你必須知道的幾件事</a:t>
            </a:r>
            <a:endParaRPr kumimoji="0" lang="en-US" altLang="zh-TW" sz="1600" b="1" i="0" u="sng" strike="noStrike" kern="1200" cap="none" spc="150" normalizeH="0" baseline="0" noProof="0" dirty="0">
              <a:ln>
                <a:noFill/>
              </a:ln>
              <a:solidFill>
                <a:srgbClr val="5FBD73">
                  <a:lumMod val="75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5" name="Rectangle 3">
            <a:extLst>
              <a:ext uri="{FF2B5EF4-FFF2-40B4-BE49-F238E27FC236}">
                <a16:creationId xmlns:a16="http://schemas.microsoft.com/office/drawing/2014/main" id="{095DADA8-198E-43FD-BF30-C0B4B0EDA41A}"/>
              </a:ext>
            </a:extLst>
          </p:cNvPr>
          <p:cNvSpPr txBox="1">
            <a:spLocks/>
          </p:cNvSpPr>
          <p:nvPr/>
        </p:nvSpPr>
        <p:spPr bwMode="auto">
          <a:xfrm>
            <a:off x="463528" y="1595836"/>
            <a:ext cx="10885527" cy="4278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能用虛擬環境就用 </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=&gt;</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docker </a:t>
            </a: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能 </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remote access </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就不要 </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local </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編譯</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可以 </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multi threading </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就用</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Copilot </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能用 </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tab</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 就 </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tab</a:t>
            </a: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Coding style </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插件能用就用</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en-US" altLang="zh-TW" sz="1400" b="0" i="0" u="none" strike="noStrike" kern="1200" cap="none" spc="0" normalizeH="0" baseline="0" noProof="0" dirty="0" err="1">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Vscode</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設定自動存檔</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Debug mode </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必學</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常用測試 </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pattern </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記得寫成測試腳本然後整進</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CICD</a:t>
            </a: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Git version control </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一定要會</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Issue tracking </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做自己的績效量化</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有空把產品設計用 </a:t>
            </a:r>
            <a:r>
              <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UML</a:t>
            </a:r>
            <a:r>
              <a:rPr kumimoji="0" lang="zh-TW" altLang="en-US"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 畫出來，容易理解</a:t>
            </a:r>
            <a:endParaRPr kumimoji="0" lang="en-US" altLang="zh-TW" sz="14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35" name="Rectangle 2">
            <a:extLst>
              <a:ext uri="{FF2B5EF4-FFF2-40B4-BE49-F238E27FC236}">
                <a16:creationId xmlns:a16="http://schemas.microsoft.com/office/drawing/2014/main" id="{C3EC3253-DCA3-4CF7-B854-795EE477B33B}"/>
              </a:ext>
            </a:extLst>
          </p:cNvPr>
          <p:cNvSpPr>
            <a:spLocks noChangeArrowheads="1"/>
          </p:cNvSpPr>
          <p:nvPr/>
        </p:nvSpPr>
        <p:spPr bwMode="auto">
          <a:xfrm>
            <a:off x="0" y="0"/>
            <a:ext cx="4368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36" name="Rectangle 3">
            <a:extLst>
              <a:ext uri="{FF2B5EF4-FFF2-40B4-BE49-F238E27FC236}">
                <a16:creationId xmlns:a16="http://schemas.microsoft.com/office/drawing/2014/main" id="{99A9BBCC-D6EA-40DB-9EC4-704F4266E5A1}"/>
              </a:ext>
            </a:extLst>
          </p:cNvPr>
          <p:cNvSpPr>
            <a:spLocks noChangeArrowheads="1"/>
          </p:cNvSpPr>
          <p:nvPr/>
        </p:nvSpPr>
        <p:spPr bwMode="auto">
          <a:xfrm>
            <a:off x="0" y="0"/>
            <a:ext cx="48641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zh-TW" altLang="zh-TW" sz="1800" b="0" i="0" u="none" strike="noStrike" kern="1200" cap="none" spc="0" normalizeH="0" baseline="0" noProof="0">
                <a:ln>
                  <a:noFill/>
                </a:ln>
                <a:solidFill>
                  <a:srgbClr val="000000"/>
                </a:solidFill>
                <a:effectLst/>
                <a:uLnTx/>
                <a:uFillTx/>
                <a:latin typeface="Arial" panose="020B0604020202020204" pitchFamily="34" charset="0"/>
                <a:ea typeface="Inter"/>
                <a:cs typeface="+mn-cs"/>
              </a:rPr>
            </a:br>
            <a:endParaRPr kumimoji="0" lang="zh-TW" altLang="zh-TW" sz="1800" b="0" i="0" u="none" strike="noStrike" kern="1200" cap="none" spc="0" normalizeH="0" baseline="0" noProof="0">
              <a:ln>
                <a:noFill/>
              </a:ln>
              <a:solidFill>
                <a:srgbClr val="737572"/>
              </a:solidFill>
              <a:effectLst/>
              <a:uLnTx/>
              <a:uFillTx/>
              <a:latin typeface="Arial" panose="020B0604020202020204" pitchFamily="34" charset="0"/>
              <a:ea typeface="新細明體" panose="02020500000000000000" pitchFamily="18" charset="-120"/>
              <a:cs typeface="+mn-cs"/>
            </a:endParaRPr>
          </a:p>
        </p:txBody>
      </p:sp>
    </p:spTree>
    <p:extLst>
      <p:ext uri="{BB962C8B-B14F-4D97-AF65-F5344CB8AC3E}">
        <p14:creationId xmlns:p14="http://schemas.microsoft.com/office/powerpoint/2010/main" val="32162703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Assumptions of Linear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線性回歸的假設前提，與機器學習套模仔的差別就看這了，特別重要</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2" name="文字方塊 1">
            <a:extLst>
              <a:ext uri="{FF2B5EF4-FFF2-40B4-BE49-F238E27FC236}">
                <a16:creationId xmlns:a16="http://schemas.microsoft.com/office/drawing/2014/main" id="{10AAAA40-29E2-2750-79B2-BA4D248024E7}"/>
              </a:ext>
            </a:extLst>
          </p:cNvPr>
          <p:cNvSpPr txBox="1"/>
          <p:nvPr/>
        </p:nvSpPr>
        <p:spPr>
          <a:xfrm>
            <a:off x="390524" y="1340768"/>
            <a:ext cx="5633468" cy="4201150"/>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前提假設</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線性關係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(Linearity)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目標變量 </a:t>
            </a:r>
            <a:r>
              <a:rPr kumimoji="0" lang="en-US" altLang="zh-TW" sz="1200" b="0" i="1"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與每一個預測變量 </a:t>
            </a:r>
            <a:r>
              <a:rPr kumimoji="0" lang="en-US" altLang="zh-TW" sz="1200" b="0" i="1"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X</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之間存在線性關係。換句話說，</a:t>
            </a:r>
            <a:r>
              <a:rPr kumimoji="0" lang="en-US" altLang="zh-TW" sz="1200" b="0" i="1"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可以通過將 </a:t>
            </a:r>
            <a:r>
              <a:rPr kumimoji="0" lang="en-US" altLang="zh-TW" sz="1200" b="0" i="1"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X</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們相加（每個乘以一個常數）來預測。這就像用直尺在紙上畫點然後拉直線一樣簡單。</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同質性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(Homoscedasticity)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隨著預測變量 </a:t>
            </a:r>
            <a:r>
              <a:rPr kumimoji="0" lang="en-US" altLang="zh-TW" sz="1200" b="0" i="1"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X</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的改變，目標變量 </a:t>
            </a:r>
            <a:r>
              <a:rPr kumimoji="0" lang="en-US" altLang="zh-TW" sz="1200" b="0" i="1"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的變異（散佈的寬度）是恆定的。想像一下，不管我們擲多遠的骰子，擲到每一個數字的機率都是一樣的。</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多變量正態性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(Multivariate Normality)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回歸分析中的誤差（實際觀察值與預測值之間的差異）應該呈正態分佈。大多數的誤差應該集中在零附近，只有少數是大的正數或負數。</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獨立性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(Independence)</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假設每一次的觀察（或數據點）都是獨立的，不會互相影響。就像你每次擲骰子，前一次的結果不會影響下一次。</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無多重共線性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(Lack of Multicollinearity)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模型中的預測變量彼此之間不應該是高度相關的。如果你有兩個幾乎一樣的預測變量，那麼就很難分辨它們對 </a:t>
            </a:r>
            <a:r>
              <a:rPr kumimoji="0" lang="en-US" altLang="zh-TW" sz="1200" b="0" i="1"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Y</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 的影響是獨立的還是相互影響的。</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TW" altLang="en-US"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異常值檢查 </a:t>
            </a: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(The Outlier Check)</a:t>
            </a: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這不是一個假設，但檢查異常值是重要的“額外”步驟。異常值可能會扭曲整個模型的結果，就像一個非常重的乘客坐在看起來均衡的鞦韆的一端，失去平衡。</a:t>
            </a:r>
          </a:p>
        </p:txBody>
      </p:sp>
      <p:pic>
        <p:nvPicPr>
          <p:cNvPr id="6" name="圖片 5">
            <a:extLst>
              <a:ext uri="{FF2B5EF4-FFF2-40B4-BE49-F238E27FC236}">
                <a16:creationId xmlns:a16="http://schemas.microsoft.com/office/drawing/2014/main" id="{EE765FB0-6769-4052-76D0-35A2209F39A7}"/>
              </a:ext>
            </a:extLst>
          </p:cNvPr>
          <p:cNvPicPr>
            <a:picLocks noChangeAspect="1"/>
          </p:cNvPicPr>
          <p:nvPr/>
        </p:nvPicPr>
        <p:blipFill>
          <a:blip r:embed="rId2"/>
          <a:stretch>
            <a:fillRect/>
          </a:stretch>
        </p:blipFill>
        <p:spPr>
          <a:xfrm>
            <a:off x="6744072" y="1711325"/>
            <a:ext cx="1872208" cy="1229417"/>
          </a:xfrm>
          <a:prstGeom prst="rect">
            <a:avLst/>
          </a:prstGeom>
        </p:spPr>
      </p:pic>
      <p:pic>
        <p:nvPicPr>
          <p:cNvPr id="10" name="圖片 9">
            <a:extLst>
              <a:ext uri="{FF2B5EF4-FFF2-40B4-BE49-F238E27FC236}">
                <a16:creationId xmlns:a16="http://schemas.microsoft.com/office/drawing/2014/main" id="{F929A17D-12D9-4B9F-7AE0-4585B86F3929}"/>
              </a:ext>
            </a:extLst>
          </p:cNvPr>
          <p:cNvPicPr>
            <a:picLocks noChangeAspect="1"/>
          </p:cNvPicPr>
          <p:nvPr/>
        </p:nvPicPr>
        <p:blipFill>
          <a:blip r:embed="rId3"/>
          <a:stretch>
            <a:fillRect/>
          </a:stretch>
        </p:blipFill>
        <p:spPr>
          <a:xfrm>
            <a:off x="6744072" y="3177814"/>
            <a:ext cx="1872208" cy="1192571"/>
          </a:xfrm>
          <a:prstGeom prst="rect">
            <a:avLst/>
          </a:prstGeom>
        </p:spPr>
      </p:pic>
      <p:pic>
        <p:nvPicPr>
          <p:cNvPr id="13" name="圖片 12">
            <a:extLst>
              <a:ext uri="{FF2B5EF4-FFF2-40B4-BE49-F238E27FC236}">
                <a16:creationId xmlns:a16="http://schemas.microsoft.com/office/drawing/2014/main" id="{5F5A883C-8DFD-E863-4A9C-114BB22B79A8}"/>
              </a:ext>
            </a:extLst>
          </p:cNvPr>
          <p:cNvPicPr>
            <a:picLocks noChangeAspect="1"/>
          </p:cNvPicPr>
          <p:nvPr/>
        </p:nvPicPr>
        <p:blipFill>
          <a:blip r:embed="rId4"/>
          <a:stretch>
            <a:fillRect/>
          </a:stretch>
        </p:blipFill>
        <p:spPr>
          <a:xfrm>
            <a:off x="6672064" y="4607457"/>
            <a:ext cx="1873397" cy="1229417"/>
          </a:xfrm>
          <a:prstGeom prst="rect">
            <a:avLst/>
          </a:prstGeom>
        </p:spPr>
      </p:pic>
      <p:pic>
        <p:nvPicPr>
          <p:cNvPr id="17" name="圖片 16">
            <a:extLst>
              <a:ext uri="{FF2B5EF4-FFF2-40B4-BE49-F238E27FC236}">
                <a16:creationId xmlns:a16="http://schemas.microsoft.com/office/drawing/2014/main" id="{5227471E-5AEF-ECD0-4BB7-2E8AD9F73102}"/>
              </a:ext>
            </a:extLst>
          </p:cNvPr>
          <p:cNvPicPr>
            <a:picLocks noChangeAspect="1"/>
          </p:cNvPicPr>
          <p:nvPr/>
        </p:nvPicPr>
        <p:blipFill>
          <a:blip r:embed="rId5"/>
          <a:stretch>
            <a:fillRect/>
          </a:stretch>
        </p:blipFill>
        <p:spPr>
          <a:xfrm>
            <a:off x="9264352" y="1772816"/>
            <a:ext cx="2145728" cy="1069603"/>
          </a:xfrm>
          <a:prstGeom prst="rect">
            <a:avLst/>
          </a:prstGeom>
        </p:spPr>
      </p:pic>
      <p:pic>
        <p:nvPicPr>
          <p:cNvPr id="21" name="圖片 20">
            <a:extLst>
              <a:ext uri="{FF2B5EF4-FFF2-40B4-BE49-F238E27FC236}">
                <a16:creationId xmlns:a16="http://schemas.microsoft.com/office/drawing/2014/main" id="{F1E8EB10-F40B-A2D0-DF51-366E18DF9F39}"/>
              </a:ext>
            </a:extLst>
          </p:cNvPr>
          <p:cNvPicPr>
            <a:picLocks noChangeAspect="1"/>
          </p:cNvPicPr>
          <p:nvPr/>
        </p:nvPicPr>
        <p:blipFill>
          <a:blip r:embed="rId6"/>
          <a:stretch>
            <a:fillRect/>
          </a:stretch>
        </p:blipFill>
        <p:spPr>
          <a:xfrm>
            <a:off x="9324133" y="3212976"/>
            <a:ext cx="1956443" cy="648072"/>
          </a:xfrm>
          <a:prstGeom prst="rect">
            <a:avLst/>
          </a:prstGeom>
        </p:spPr>
      </p:pic>
      <p:pic>
        <p:nvPicPr>
          <p:cNvPr id="27" name="圖片 26">
            <a:extLst>
              <a:ext uri="{FF2B5EF4-FFF2-40B4-BE49-F238E27FC236}">
                <a16:creationId xmlns:a16="http://schemas.microsoft.com/office/drawing/2014/main" id="{E8F017D1-8FBD-1610-4DCC-FD5551FA5307}"/>
              </a:ext>
            </a:extLst>
          </p:cNvPr>
          <p:cNvPicPr>
            <a:picLocks noChangeAspect="1"/>
          </p:cNvPicPr>
          <p:nvPr/>
        </p:nvPicPr>
        <p:blipFill>
          <a:blip r:embed="rId7"/>
          <a:stretch>
            <a:fillRect/>
          </a:stretch>
        </p:blipFill>
        <p:spPr>
          <a:xfrm>
            <a:off x="9336360" y="4620840"/>
            <a:ext cx="1800200" cy="1112416"/>
          </a:xfrm>
          <a:prstGeom prst="rect">
            <a:avLst/>
          </a:prstGeom>
        </p:spPr>
      </p:pic>
      <p:sp>
        <p:nvSpPr>
          <p:cNvPr id="11" name="矩形: 圓角 10">
            <a:extLst>
              <a:ext uri="{FF2B5EF4-FFF2-40B4-BE49-F238E27FC236}">
                <a16:creationId xmlns:a16="http://schemas.microsoft.com/office/drawing/2014/main" id="{0C1FA20C-49D9-4370-8218-BCCA9E3ADBCA}"/>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7D06F536-8C47-4D9B-B618-53350717E5F0}"/>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spTree>
    <p:extLst>
      <p:ext uri="{BB962C8B-B14F-4D97-AF65-F5344CB8AC3E}">
        <p14:creationId xmlns:p14="http://schemas.microsoft.com/office/powerpoint/2010/main" val="17666105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242424"/>
                </a:solidFill>
                <a:effectLst/>
                <a:highlight>
                  <a:srgbClr val="FFFFFF"/>
                </a:highlight>
                <a:uLnTx/>
                <a:uFillTx/>
                <a:latin typeface="sohne"/>
                <a:ea typeface="新細明體" panose="02020500000000000000" pitchFamily="18" charset="-120"/>
                <a:cs typeface="+mn-cs"/>
              </a:rPr>
              <a:t>Feature Scaling: When Should You Use Standardization and Normalization</a:t>
            </a:r>
            <a:endPar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hlinkClick r:id="rId2"/>
              </a:rPr>
              <a:t>https://python.plainenglish.io/feature-scaling-when-should-you-use-standardization-and-normalization-ea2eabb4a1d5</a:t>
            </a:r>
            <a:endPar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7514714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defRPr/>
            </a:pPr>
            <a:r>
              <a:rPr kumimoji="0" lang="en-US" altLang="zh-TW" sz="320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Lasso &amp; Ridge Regression </a:t>
            </a:r>
            <a:r>
              <a:rPr lang="en-US" altLang="zh-TW" sz="3200" spc="0" dirty="0">
                <a:solidFill>
                  <a:srgbClr val="D8D8D8">
                    <a:lumMod val="10000"/>
                  </a:srgbClr>
                </a:solidFill>
                <a:latin typeface="微軟正黑體" panose="020B0604030504040204" pitchFamily="34" charset="-120"/>
                <a:ea typeface="微軟正黑體" panose="020B0604030504040204" pitchFamily="34" charset="-120"/>
              </a:rPr>
              <a:t>introduction</a:t>
            </a:r>
            <a:r>
              <a:rPr kumimoji="0" lang="en-US" altLang="zh-TW" sz="320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 </a:t>
            </a:r>
          </a:p>
        </p:txBody>
      </p:sp>
      <p:cxnSp>
        <p:nvCxnSpPr>
          <p:cNvPr id="4" name="直線接點 3">
            <a:extLst>
              <a:ext uri="{FF2B5EF4-FFF2-40B4-BE49-F238E27FC236}">
                <a16:creationId xmlns:a16="http://schemas.microsoft.com/office/drawing/2014/main" id="{D30CCBB5-96B9-4177-B44C-9E795D2A1BD1}"/>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5" name="標題 1">
            <a:extLst>
              <a:ext uri="{FF2B5EF4-FFF2-40B4-BE49-F238E27FC236}">
                <a16:creationId xmlns:a16="http://schemas.microsoft.com/office/drawing/2014/main" id="{D38607F6-AF85-4B31-A139-BDE92FBDDEB0}"/>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37539816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0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Regularization</a:t>
            </a:r>
            <a:endPar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a:pP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Over Fitting </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的主因是由於學習後的數學模型過度貼近 </a:t>
            </a: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Training Data , </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導致用 </a:t>
            </a: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Testing Data </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測試時</a:t>
            </a: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 </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一點微小的誤差都會產生巨大的影響</a:t>
            </a:r>
          </a:p>
        </p:txBody>
      </p:sp>
      <p:sp>
        <p:nvSpPr>
          <p:cNvPr id="2" name="文字方塊 1">
            <a:extLst>
              <a:ext uri="{FF2B5EF4-FFF2-40B4-BE49-F238E27FC236}">
                <a16:creationId xmlns:a16="http://schemas.microsoft.com/office/drawing/2014/main" id="{10AAAA40-29E2-2750-79B2-BA4D248024E7}"/>
              </a:ext>
            </a:extLst>
          </p:cNvPr>
          <p:cNvSpPr txBox="1"/>
          <p:nvPr/>
        </p:nvSpPr>
        <p:spPr>
          <a:xfrm>
            <a:off x="416403" y="1349395"/>
            <a:ext cx="5633468" cy="216982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含限制條件的損失函數</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Lasso Regression for Regularization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srgbClr val="737572"/>
              </a:solidFill>
              <a:effectLst/>
              <a:highlight>
                <a:srgbClr val="FFFFFF"/>
              </a:highligh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srgbClr val="737572"/>
              </a:solidFill>
              <a:effectLst/>
              <a:highlight>
                <a:srgbClr val="FFFFFF"/>
              </a:highligh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srgbClr val="737572"/>
              </a:solidFill>
              <a:effectLst/>
              <a:highlight>
                <a:srgbClr val="FFFFFF"/>
              </a:highligh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Ridge Regression  for Regularization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srgbClr val="737572"/>
              </a:solidFill>
              <a:effectLst/>
              <a:highlight>
                <a:srgbClr val="FFFFFF"/>
              </a:highlight>
              <a:uLnTx/>
              <a:uFillTx/>
              <a:latin typeface="Century Gothic" panose="020F0302020204030204"/>
              <a:ea typeface="新細明體" panose="02020500000000000000" pitchFamily="18" charset="-120"/>
              <a:cs typeface="+mn-cs"/>
            </a:endParaRPr>
          </a:p>
        </p:txBody>
      </p:sp>
      <p:sp>
        <p:nvSpPr>
          <p:cNvPr id="11" name="矩形: 圓角 10">
            <a:extLst>
              <a:ext uri="{FF2B5EF4-FFF2-40B4-BE49-F238E27FC236}">
                <a16:creationId xmlns:a16="http://schemas.microsoft.com/office/drawing/2014/main" id="{0C1FA20C-49D9-4370-8218-BCCA9E3ADBCA}"/>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7D06F536-8C47-4D9B-B618-53350717E5F0}"/>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pic>
        <p:nvPicPr>
          <p:cNvPr id="3074" name="Picture 2" descr="https://images.datacamp.com/image/upload/v1648205671/image17_ryqgum.png">
            <a:extLst>
              <a:ext uri="{FF2B5EF4-FFF2-40B4-BE49-F238E27FC236}">
                <a16:creationId xmlns:a16="http://schemas.microsoft.com/office/drawing/2014/main" id="{AD0EFEA4-5EA0-4CB7-8A77-B94E19A9C4F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005157" y="2303524"/>
            <a:ext cx="2952750" cy="5429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images.datacamp.com/image/upload/v1648205671/image13_ftroyj.png">
            <a:extLst>
              <a:ext uri="{FF2B5EF4-FFF2-40B4-BE49-F238E27FC236}">
                <a16:creationId xmlns:a16="http://schemas.microsoft.com/office/drawing/2014/main" id="{46B39F8A-4AA9-4DD2-B772-3C38FF849B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7379" y="3317848"/>
            <a:ext cx="3171825" cy="619125"/>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3E2357E2-726C-47B8-A2B8-442AEEB0BA87}"/>
              </a:ext>
            </a:extLst>
          </p:cNvPr>
          <p:cNvSpPr/>
          <p:nvPr/>
        </p:nvSpPr>
        <p:spPr>
          <a:xfrm>
            <a:off x="3295291" y="2286000"/>
            <a:ext cx="681486" cy="52621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0" name="矩形 19">
            <a:extLst>
              <a:ext uri="{FF2B5EF4-FFF2-40B4-BE49-F238E27FC236}">
                <a16:creationId xmlns:a16="http://schemas.microsoft.com/office/drawing/2014/main" id="{2CA94DD5-77CC-45F0-B0B2-F8E3F18525E0}"/>
              </a:ext>
            </a:extLst>
          </p:cNvPr>
          <p:cNvSpPr/>
          <p:nvPr/>
        </p:nvSpPr>
        <p:spPr>
          <a:xfrm>
            <a:off x="3338421" y="3355676"/>
            <a:ext cx="681486" cy="52621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19" name="圖片 18">
            <a:extLst>
              <a:ext uri="{FF2B5EF4-FFF2-40B4-BE49-F238E27FC236}">
                <a16:creationId xmlns:a16="http://schemas.microsoft.com/office/drawing/2014/main" id="{A2FE85C0-9C49-45B6-BFFB-99E428240E66}"/>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4170299" y="2334886"/>
            <a:ext cx="1709079" cy="416940"/>
          </a:xfrm>
          <a:prstGeom prst="rect">
            <a:avLst/>
          </a:prstGeom>
        </p:spPr>
      </p:pic>
      <p:pic>
        <p:nvPicPr>
          <p:cNvPr id="22" name="圖片 21">
            <a:extLst>
              <a:ext uri="{FF2B5EF4-FFF2-40B4-BE49-F238E27FC236}">
                <a16:creationId xmlns:a16="http://schemas.microsoft.com/office/drawing/2014/main" id="{F0B1A0F6-F1EC-4B68-A717-9B5948A6A8A8}"/>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Lst>
          </a:blip>
          <a:stretch>
            <a:fillRect/>
          </a:stretch>
        </p:blipFill>
        <p:spPr>
          <a:xfrm>
            <a:off x="4161675" y="3429575"/>
            <a:ext cx="1756046" cy="401382"/>
          </a:xfrm>
          <a:prstGeom prst="rect">
            <a:avLst/>
          </a:prstGeom>
        </p:spPr>
      </p:pic>
      <p:sp>
        <p:nvSpPr>
          <p:cNvPr id="28" name="文字方塊 27">
            <a:extLst>
              <a:ext uri="{FF2B5EF4-FFF2-40B4-BE49-F238E27FC236}">
                <a16:creationId xmlns:a16="http://schemas.microsoft.com/office/drawing/2014/main" id="{2002EB0F-3940-47AD-807F-7282B232A951}"/>
              </a:ext>
            </a:extLst>
          </p:cNvPr>
          <p:cNvSpPr txBox="1"/>
          <p:nvPr/>
        </p:nvSpPr>
        <p:spPr>
          <a:xfrm>
            <a:off x="3177120" y="3936953"/>
            <a:ext cx="1200147"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Penalty term</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31" name="文字方塊 30">
            <a:extLst>
              <a:ext uri="{FF2B5EF4-FFF2-40B4-BE49-F238E27FC236}">
                <a16:creationId xmlns:a16="http://schemas.microsoft.com/office/drawing/2014/main" id="{31F577F2-3905-4A06-8E0B-904F3C83F83E}"/>
              </a:ext>
            </a:extLst>
          </p:cNvPr>
          <p:cNvSpPr txBox="1"/>
          <p:nvPr/>
        </p:nvSpPr>
        <p:spPr>
          <a:xfrm>
            <a:off x="3473454" y="2040419"/>
            <a:ext cx="1200147"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Penalty term</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grpSp>
        <p:nvGrpSpPr>
          <p:cNvPr id="42" name="群組 41">
            <a:extLst>
              <a:ext uri="{FF2B5EF4-FFF2-40B4-BE49-F238E27FC236}">
                <a16:creationId xmlns:a16="http://schemas.microsoft.com/office/drawing/2014/main" id="{1BB60FA6-71CA-4E9E-B714-3F9E1EF1D5EE}"/>
              </a:ext>
            </a:extLst>
          </p:cNvPr>
          <p:cNvGrpSpPr/>
          <p:nvPr/>
        </p:nvGrpSpPr>
        <p:grpSpPr>
          <a:xfrm>
            <a:off x="6383868" y="1625602"/>
            <a:ext cx="5657110" cy="4054354"/>
            <a:chOff x="5339752" y="1529545"/>
            <a:chExt cx="6659593" cy="4821635"/>
          </a:xfrm>
        </p:grpSpPr>
        <p:pic>
          <p:nvPicPr>
            <p:cNvPr id="3078" name="Picture 6" descr="Ridge and Lasso Regression - Comparative Study | FavTutor">
              <a:extLst>
                <a:ext uri="{FF2B5EF4-FFF2-40B4-BE49-F238E27FC236}">
                  <a16:creationId xmlns:a16="http://schemas.microsoft.com/office/drawing/2014/main" id="{8FCF98ED-147C-43C7-B962-FB2E7FF8AF2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9752" y="1529545"/>
              <a:ext cx="6659593" cy="4756851"/>
            </a:xfrm>
            <a:prstGeom prst="rect">
              <a:avLst/>
            </a:prstGeom>
            <a:noFill/>
            <a:extLst>
              <a:ext uri="{909E8E84-426E-40DD-AFC4-6F175D3DCCD1}">
                <a14:hiddenFill xmlns:a14="http://schemas.microsoft.com/office/drawing/2010/main">
                  <a:solidFill>
                    <a:srgbClr val="FFFFFF"/>
                  </a:solidFill>
                </a14:hiddenFill>
              </a:ext>
            </a:extLst>
          </p:spPr>
        </p:pic>
        <p:sp>
          <p:nvSpPr>
            <p:cNvPr id="24" name="矩形 23">
              <a:extLst>
                <a:ext uri="{FF2B5EF4-FFF2-40B4-BE49-F238E27FC236}">
                  <a16:creationId xmlns:a16="http://schemas.microsoft.com/office/drawing/2014/main" id="{00A393DD-7C37-4B9F-BDD9-C2FACB6322E2}"/>
                </a:ext>
              </a:extLst>
            </p:cNvPr>
            <p:cNvSpPr/>
            <p:nvPr/>
          </p:nvSpPr>
          <p:spPr>
            <a:xfrm>
              <a:off x="9432142" y="5869002"/>
              <a:ext cx="1515318" cy="48217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L2 norm</a:t>
              </a:r>
            </a:p>
          </p:txBody>
        </p:sp>
        <p:sp>
          <p:nvSpPr>
            <p:cNvPr id="23" name="矩形 22">
              <a:extLst>
                <a:ext uri="{FF2B5EF4-FFF2-40B4-BE49-F238E27FC236}">
                  <a16:creationId xmlns:a16="http://schemas.microsoft.com/office/drawing/2014/main" id="{0F3687ED-BE27-487C-A89C-E3E7EFC2ED07}"/>
                </a:ext>
              </a:extLst>
            </p:cNvPr>
            <p:cNvSpPr/>
            <p:nvPr/>
          </p:nvSpPr>
          <p:spPr>
            <a:xfrm>
              <a:off x="6300182" y="5843601"/>
              <a:ext cx="1474901" cy="48217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L1 norm</a:t>
              </a:r>
            </a:p>
          </p:txBody>
        </p:sp>
      </p:grpSp>
    </p:spTree>
    <p:extLst>
      <p:ext uri="{BB962C8B-B14F-4D97-AF65-F5344CB8AC3E}">
        <p14:creationId xmlns:p14="http://schemas.microsoft.com/office/powerpoint/2010/main" val="18994135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a:defRPr/>
            </a:pPr>
            <a:r>
              <a:rPr lang="en-US" altLang="zh-TW" dirty="0"/>
              <a:t>Lagrange Multiplier</a:t>
            </a:r>
            <a:endPar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a:pP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Over Fitting </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的主因是由於學習後的數學模型過度貼近 </a:t>
            </a: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Training Data , </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導致用 </a:t>
            </a: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Testing Data </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測試時</a:t>
            </a: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 </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一點微小的誤差都會產生巨大的影響</a:t>
            </a:r>
          </a:p>
        </p:txBody>
      </p:sp>
      <p:sp>
        <p:nvSpPr>
          <p:cNvPr id="2" name="文字方塊 1">
            <a:extLst>
              <a:ext uri="{FF2B5EF4-FFF2-40B4-BE49-F238E27FC236}">
                <a16:creationId xmlns:a16="http://schemas.microsoft.com/office/drawing/2014/main" id="{10AAAA40-29E2-2750-79B2-BA4D248024E7}"/>
              </a:ext>
            </a:extLst>
          </p:cNvPr>
          <p:cNvSpPr txBox="1"/>
          <p:nvPr/>
        </p:nvSpPr>
        <p:spPr>
          <a:xfrm>
            <a:off x="416403" y="1349395"/>
            <a:ext cx="5633468" cy="1061829"/>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含限制條件的損失函數</a:t>
            </a:r>
            <a:endParaRPr kumimoji="0" lang="en-US" altLang="zh-TW" sz="1800" b="1" i="0" u="none" strike="noStrike" kern="1200" cap="none" spc="0" normalizeH="0" baseline="0" noProof="0" dirty="0">
              <a:ln>
                <a:noFill/>
              </a:ln>
              <a:solidFill>
                <a:srgbClr val="737572"/>
              </a:solidFill>
              <a:effectLst/>
              <a:highlight>
                <a:srgbClr val="FFFFFF"/>
              </a:highligh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Ridge Regression  for Regularization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srgbClr val="737572"/>
              </a:solidFill>
              <a:effectLst/>
              <a:highlight>
                <a:srgbClr val="FFFFFF"/>
              </a:highlight>
              <a:uLnTx/>
              <a:uFillTx/>
              <a:latin typeface="Century Gothic" panose="020F0302020204030204"/>
              <a:ea typeface="新細明體" panose="02020500000000000000" pitchFamily="18" charset="-120"/>
              <a:cs typeface="+mn-cs"/>
            </a:endParaRPr>
          </a:p>
        </p:txBody>
      </p:sp>
      <p:sp>
        <p:nvSpPr>
          <p:cNvPr id="11" name="矩形: 圓角 10">
            <a:extLst>
              <a:ext uri="{FF2B5EF4-FFF2-40B4-BE49-F238E27FC236}">
                <a16:creationId xmlns:a16="http://schemas.microsoft.com/office/drawing/2014/main" id="{0C1FA20C-49D9-4370-8218-BCCA9E3ADBCA}"/>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7D06F536-8C47-4D9B-B618-53350717E5F0}"/>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pic>
        <p:nvPicPr>
          <p:cNvPr id="3076" name="Picture 4" descr="https://images.datacamp.com/image/upload/v1648205671/image13_ftroyj.png">
            <a:extLst>
              <a:ext uri="{FF2B5EF4-FFF2-40B4-BE49-F238E27FC236}">
                <a16:creationId xmlns:a16="http://schemas.microsoft.com/office/drawing/2014/main" id="{46B39F8A-4AA9-4DD2-B772-3C38FF849B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379" y="2188295"/>
            <a:ext cx="3171825" cy="619125"/>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a:extLst>
              <a:ext uri="{FF2B5EF4-FFF2-40B4-BE49-F238E27FC236}">
                <a16:creationId xmlns:a16="http://schemas.microsoft.com/office/drawing/2014/main" id="{2CA94DD5-77CC-45F0-B0B2-F8E3F18525E0}"/>
              </a:ext>
            </a:extLst>
          </p:cNvPr>
          <p:cNvSpPr/>
          <p:nvPr/>
        </p:nvSpPr>
        <p:spPr>
          <a:xfrm>
            <a:off x="3338421" y="2226123"/>
            <a:ext cx="681486" cy="52621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22" name="圖片 21">
            <a:extLst>
              <a:ext uri="{FF2B5EF4-FFF2-40B4-BE49-F238E27FC236}">
                <a16:creationId xmlns:a16="http://schemas.microsoft.com/office/drawing/2014/main" id="{F0B1A0F6-F1EC-4B68-A717-9B5948A6A8A8}"/>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161675" y="2300022"/>
            <a:ext cx="1756046" cy="401382"/>
          </a:xfrm>
          <a:prstGeom prst="rect">
            <a:avLst/>
          </a:prstGeom>
        </p:spPr>
      </p:pic>
      <p:sp>
        <p:nvSpPr>
          <p:cNvPr id="28" name="文字方塊 27">
            <a:extLst>
              <a:ext uri="{FF2B5EF4-FFF2-40B4-BE49-F238E27FC236}">
                <a16:creationId xmlns:a16="http://schemas.microsoft.com/office/drawing/2014/main" id="{2002EB0F-3940-47AD-807F-7282B232A951}"/>
              </a:ext>
            </a:extLst>
          </p:cNvPr>
          <p:cNvSpPr txBox="1"/>
          <p:nvPr/>
        </p:nvSpPr>
        <p:spPr>
          <a:xfrm>
            <a:off x="3177120" y="2807400"/>
            <a:ext cx="1200147"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rPr>
              <a:t>Penalty term</a:t>
            </a:r>
            <a:endParaRPr kumimoji="0" lang="zh-TW" altLang="en-US" sz="12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pic>
        <p:nvPicPr>
          <p:cNvPr id="25" name="圖片 24">
            <a:extLst>
              <a:ext uri="{FF2B5EF4-FFF2-40B4-BE49-F238E27FC236}">
                <a16:creationId xmlns:a16="http://schemas.microsoft.com/office/drawing/2014/main" id="{476B438E-2AF6-44B1-8071-BED6F996C44F}"/>
              </a:ext>
            </a:extLst>
          </p:cNvPr>
          <p:cNvPicPr>
            <a:picLocks noChangeAspect="1"/>
          </p:cNvPicPr>
          <p:nvPr/>
        </p:nvPicPr>
        <p:blipFill>
          <a:blip r:embed="rId5"/>
          <a:stretch>
            <a:fillRect/>
          </a:stretch>
        </p:blipFill>
        <p:spPr>
          <a:xfrm>
            <a:off x="1873778" y="3206902"/>
            <a:ext cx="2630488" cy="1945125"/>
          </a:xfrm>
          <a:prstGeom prst="rect">
            <a:avLst/>
          </a:prstGeom>
        </p:spPr>
      </p:pic>
      <p:pic>
        <p:nvPicPr>
          <p:cNvPr id="3082" name="Picture 10" descr="https://explained.ai/regularization/images/ESL_reg.png">
            <a:extLst>
              <a:ext uri="{FF2B5EF4-FFF2-40B4-BE49-F238E27FC236}">
                <a16:creationId xmlns:a16="http://schemas.microsoft.com/office/drawing/2014/main" id="{D80A5D71-1A6A-4D6C-B3F3-6721031B12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971" y="3241736"/>
            <a:ext cx="1601047"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接點: 肘形 32">
            <a:extLst>
              <a:ext uri="{FF2B5EF4-FFF2-40B4-BE49-F238E27FC236}">
                <a16:creationId xmlns:a16="http://schemas.microsoft.com/office/drawing/2014/main" id="{5B47078C-9F4D-4E83-ABD2-5A81EAD2652F}"/>
              </a:ext>
            </a:extLst>
          </p:cNvPr>
          <p:cNvCxnSpPr>
            <a:cxnSpLocks/>
          </p:cNvCxnSpPr>
          <p:nvPr/>
        </p:nvCxnSpPr>
        <p:spPr>
          <a:xfrm>
            <a:off x="1684866" y="3665070"/>
            <a:ext cx="2023534" cy="228600"/>
          </a:xfrm>
          <a:prstGeom prst="bentConnector3">
            <a:avLst>
              <a:gd name="adj1" fmla="val 100210"/>
            </a:avLst>
          </a:prstGeom>
          <a:ln>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45" name="接點: 肘形 44">
            <a:extLst>
              <a:ext uri="{FF2B5EF4-FFF2-40B4-BE49-F238E27FC236}">
                <a16:creationId xmlns:a16="http://schemas.microsoft.com/office/drawing/2014/main" id="{2FC534E7-7EAB-4E8D-9A7E-49C9F13BD236}"/>
              </a:ext>
            </a:extLst>
          </p:cNvPr>
          <p:cNvCxnSpPr>
            <a:cxnSpLocks/>
          </p:cNvCxnSpPr>
          <p:nvPr/>
        </p:nvCxnSpPr>
        <p:spPr>
          <a:xfrm flipV="1">
            <a:off x="931333" y="4096870"/>
            <a:ext cx="2243667" cy="643468"/>
          </a:xfrm>
          <a:prstGeom prst="bentConnector3">
            <a:avLst>
              <a:gd name="adj1" fmla="val 100189"/>
            </a:avLst>
          </a:prstGeom>
          <a:ln>
            <a:headEnd type="oval" w="med" len="med"/>
            <a:tailEnd type="triangle" w="med" len="med"/>
          </a:ln>
        </p:spPr>
        <p:style>
          <a:lnRef idx="1">
            <a:schemeClr val="dk1"/>
          </a:lnRef>
          <a:fillRef idx="0">
            <a:schemeClr val="dk1"/>
          </a:fillRef>
          <a:effectRef idx="0">
            <a:schemeClr val="dk1"/>
          </a:effectRef>
          <a:fontRef idx="minor">
            <a:schemeClr val="tx1"/>
          </a:fontRef>
        </p:style>
      </p:cxnSp>
      <p:pic>
        <p:nvPicPr>
          <p:cNvPr id="3084" name="Picture 12" descr="https://explained.ai/regularization/images/lagrange-animation.gif">
            <a:extLst>
              <a:ext uri="{FF2B5EF4-FFF2-40B4-BE49-F238E27FC236}">
                <a16:creationId xmlns:a16="http://schemas.microsoft.com/office/drawing/2014/main" id="{FFD682FA-6A8B-4EC7-B649-D2FAA5127BBB}"/>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4262968" y="3250203"/>
            <a:ext cx="2523614" cy="1862667"/>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a:extLst>
              <a:ext uri="{FF2B5EF4-FFF2-40B4-BE49-F238E27FC236}">
                <a16:creationId xmlns:a16="http://schemas.microsoft.com/office/drawing/2014/main" id="{33E3BD0D-BCCA-4413-83FC-9C0D96248CFC}"/>
              </a:ext>
            </a:extLst>
          </p:cNvPr>
          <p:cNvPicPr>
            <a:picLocks noChangeAspect="1"/>
          </p:cNvPicPr>
          <p:nvPr/>
        </p:nvPicPr>
        <p:blipFill rotWithShape="1">
          <a:blip r:embed="rId8"/>
          <a:srcRect t="1119"/>
          <a:stretch/>
        </p:blipFill>
        <p:spPr>
          <a:xfrm>
            <a:off x="7302048" y="1963271"/>
            <a:ext cx="3791479" cy="3636004"/>
          </a:xfrm>
          <a:prstGeom prst="rect">
            <a:avLst/>
          </a:prstGeom>
        </p:spPr>
      </p:pic>
      <p:pic>
        <p:nvPicPr>
          <p:cNvPr id="6" name="圖片 5">
            <a:extLst>
              <a:ext uri="{FF2B5EF4-FFF2-40B4-BE49-F238E27FC236}">
                <a16:creationId xmlns:a16="http://schemas.microsoft.com/office/drawing/2014/main" id="{6000B81C-7EB9-4C41-8655-346F72F30CE7}"/>
              </a:ext>
            </a:extLst>
          </p:cNvPr>
          <p:cNvPicPr>
            <a:picLocks noChangeAspect="1"/>
          </p:cNvPicPr>
          <p:nvPr/>
        </p:nvPicPr>
        <p:blipFill>
          <a:blip r:embed="rId9">
            <a:grayscl/>
            <a:extLst>
              <a:ext uri="{BEBA8EAE-BF5A-486C-A8C5-ECC9F3942E4B}">
                <a14:imgProps xmlns:a14="http://schemas.microsoft.com/office/drawing/2010/main">
                  <a14:imgLayer r:embed="rId10">
                    <a14:imgEffect>
                      <a14:sharpenSoften amount="50000"/>
                    </a14:imgEffect>
                  </a14:imgLayer>
                </a14:imgProps>
              </a:ext>
            </a:extLst>
          </a:blip>
          <a:stretch>
            <a:fillRect/>
          </a:stretch>
        </p:blipFill>
        <p:spPr>
          <a:xfrm>
            <a:off x="9847718" y="5349687"/>
            <a:ext cx="246540" cy="308176"/>
          </a:xfrm>
          <a:prstGeom prst="rect">
            <a:avLst/>
          </a:prstGeom>
        </p:spPr>
      </p:pic>
      <p:sp>
        <p:nvSpPr>
          <p:cNvPr id="8" name="矩形 7">
            <a:extLst>
              <a:ext uri="{FF2B5EF4-FFF2-40B4-BE49-F238E27FC236}">
                <a16:creationId xmlns:a16="http://schemas.microsoft.com/office/drawing/2014/main" id="{7E366948-45BE-4552-98EE-AB53F682D121}"/>
              </a:ext>
            </a:extLst>
          </p:cNvPr>
          <p:cNvSpPr/>
          <p:nvPr/>
        </p:nvSpPr>
        <p:spPr>
          <a:xfrm>
            <a:off x="206188" y="5532148"/>
            <a:ext cx="6849036" cy="646331"/>
          </a:xfrm>
          <a:prstGeom prst="rect">
            <a:avLst/>
          </a:prstGeom>
          <a:solidFill>
            <a:srgbClr val="FFC000"/>
          </a:solidFill>
        </p:spPr>
        <p:txBody>
          <a:bodyPr wrap="square">
            <a:spAutoFit/>
          </a:bodyPr>
          <a:lstStyle/>
          <a:p>
            <a:r>
              <a:rPr lang="en-US" altLang="zh-TW" sz="1200" b="1" dirty="0">
                <a:solidFill>
                  <a:schemeClr val="accent6">
                    <a:lumMod val="10000"/>
                  </a:schemeClr>
                </a:solidFill>
              </a:rPr>
              <a:t>λ=0</a:t>
            </a:r>
            <a:r>
              <a:rPr lang="zh-TW" altLang="en-US" sz="1200" dirty="0">
                <a:solidFill>
                  <a:schemeClr val="accent6">
                    <a:lumMod val="10000"/>
                  </a:schemeClr>
                </a:solidFill>
              </a:rPr>
              <a:t>：表示重定義的損失函數</a:t>
            </a:r>
            <a:r>
              <a:rPr lang="en-US" altLang="zh-TW" sz="1200" dirty="0" err="1">
                <a:solidFill>
                  <a:schemeClr val="accent6">
                    <a:lumMod val="10000"/>
                  </a:schemeClr>
                </a:solidFill>
              </a:rPr>
              <a:t>LRe</a:t>
            </a:r>
            <a:r>
              <a:rPr lang="en-US" altLang="zh-TW" sz="1200" dirty="0">
                <a:solidFill>
                  <a:schemeClr val="accent6">
                    <a:lumMod val="10000"/>
                  </a:schemeClr>
                </a:solidFill>
              </a:rPr>
              <a:t> = </a:t>
            </a:r>
            <a:r>
              <a:rPr lang="zh-TW" altLang="en-US" sz="1200" dirty="0">
                <a:solidFill>
                  <a:schemeClr val="accent6">
                    <a:lumMod val="10000"/>
                  </a:schemeClr>
                </a:solidFill>
              </a:rPr>
              <a:t>原本的無限制損失函數</a:t>
            </a:r>
            <a:r>
              <a:rPr lang="en-US" altLang="zh-TW" sz="1200" dirty="0">
                <a:solidFill>
                  <a:schemeClr val="accent6">
                    <a:lumMod val="10000"/>
                  </a:schemeClr>
                </a:solidFill>
              </a:rPr>
              <a:t>L</a:t>
            </a:r>
            <a:r>
              <a:rPr lang="zh-TW" altLang="en-US" sz="1200" dirty="0">
                <a:solidFill>
                  <a:schemeClr val="accent6">
                    <a:lumMod val="10000"/>
                  </a:schemeClr>
                </a:solidFill>
              </a:rPr>
              <a:t>， 易產生</a:t>
            </a:r>
            <a:r>
              <a:rPr lang="en-US" altLang="zh-TW" sz="1200" dirty="0">
                <a:solidFill>
                  <a:schemeClr val="accent6">
                    <a:lumMod val="10000"/>
                  </a:schemeClr>
                </a:solidFill>
              </a:rPr>
              <a:t>Over Fitting</a:t>
            </a:r>
            <a:r>
              <a:rPr lang="zh-TW" altLang="en-US" sz="1200" dirty="0">
                <a:solidFill>
                  <a:schemeClr val="accent6">
                    <a:lumMod val="10000"/>
                  </a:schemeClr>
                </a:solidFill>
              </a:rPr>
              <a:t>。 </a:t>
            </a:r>
            <a:endParaRPr lang="en-US" altLang="zh-TW" sz="1200" dirty="0">
              <a:solidFill>
                <a:schemeClr val="accent6">
                  <a:lumMod val="10000"/>
                </a:schemeClr>
              </a:solidFill>
            </a:endParaRPr>
          </a:p>
          <a:p>
            <a:r>
              <a:rPr lang="en-US" altLang="zh-TW" sz="1200" b="1" dirty="0">
                <a:solidFill>
                  <a:schemeClr val="accent6">
                    <a:lumMod val="10000"/>
                  </a:schemeClr>
                </a:solidFill>
              </a:rPr>
              <a:t>λ&gt;0</a:t>
            </a:r>
            <a:r>
              <a:rPr lang="zh-TW" altLang="en-US" sz="1200" dirty="0">
                <a:solidFill>
                  <a:schemeClr val="accent6">
                    <a:lumMod val="10000"/>
                  </a:schemeClr>
                </a:solidFill>
              </a:rPr>
              <a:t>：當</a:t>
            </a:r>
            <a:r>
              <a:rPr lang="en-US" altLang="zh-TW" sz="1200" dirty="0">
                <a:solidFill>
                  <a:schemeClr val="accent6">
                    <a:lumMod val="10000"/>
                  </a:schemeClr>
                </a:solidFill>
              </a:rPr>
              <a:t>λ</a:t>
            </a:r>
            <a:r>
              <a:rPr lang="zh-TW" altLang="en-US" sz="1200" dirty="0">
                <a:solidFill>
                  <a:schemeClr val="accent6">
                    <a:lumMod val="10000"/>
                  </a:schemeClr>
                </a:solidFill>
              </a:rPr>
              <a:t>愈大，表示對參數的限縮愈大 </a:t>
            </a:r>
            <a:r>
              <a:rPr lang="en-US" altLang="zh-TW" sz="1200" dirty="0">
                <a:solidFill>
                  <a:schemeClr val="accent6">
                    <a:lumMod val="10000"/>
                  </a:schemeClr>
                </a:solidFill>
              </a:rPr>
              <a:t>(</a:t>
            </a:r>
            <a:r>
              <a:rPr lang="zh-TW" altLang="en-US" sz="1200" dirty="0">
                <a:solidFill>
                  <a:schemeClr val="accent6">
                    <a:lumMod val="10000"/>
                  </a:schemeClr>
                </a:solidFill>
              </a:rPr>
              <a:t>即：參數要愈小，才能 得到小的</a:t>
            </a:r>
            <a:r>
              <a:rPr lang="en-US" altLang="zh-TW" sz="1200" dirty="0">
                <a:solidFill>
                  <a:schemeClr val="accent6">
                    <a:lumMod val="10000"/>
                  </a:schemeClr>
                </a:solidFill>
              </a:rPr>
              <a:t>L)</a:t>
            </a:r>
            <a:r>
              <a:rPr lang="zh-TW" altLang="en-US" sz="1200" dirty="0">
                <a:solidFill>
                  <a:schemeClr val="accent6">
                    <a:lumMod val="10000"/>
                  </a:schemeClr>
                </a:solidFill>
              </a:rPr>
              <a:t>。然而</a:t>
            </a:r>
            <a:r>
              <a:rPr lang="en-US" altLang="zh-TW" sz="1200" dirty="0">
                <a:solidFill>
                  <a:schemeClr val="accent6">
                    <a:lumMod val="10000"/>
                  </a:schemeClr>
                </a:solidFill>
              </a:rPr>
              <a:t>λ</a:t>
            </a:r>
            <a:r>
              <a:rPr lang="zh-TW" altLang="en-US" sz="1200" dirty="0">
                <a:solidFill>
                  <a:schemeClr val="accent6">
                    <a:lumMod val="10000"/>
                  </a:schemeClr>
                </a:solidFill>
              </a:rPr>
              <a:t>過大會使得訓練後的數學模型無法適當表示 訓練資料，更無法表示測試資料，易產生</a:t>
            </a:r>
            <a:r>
              <a:rPr lang="en-US" altLang="zh-TW" sz="1200" dirty="0">
                <a:solidFill>
                  <a:schemeClr val="accent6">
                    <a:lumMod val="10000"/>
                  </a:schemeClr>
                </a:solidFill>
              </a:rPr>
              <a:t>Under Fitting</a:t>
            </a:r>
            <a:r>
              <a:rPr lang="zh-TW" altLang="en-US" sz="1200" dirty="0">
                <a:solidFill>
                  <a:schemeClr val="accent6">
                    <a:lumMod val="10000"/>
                  </a:schemeClr>
                </a:solidFill>
              </a:rPr>
              <a:t>。 </a:t>
            </a:r>
          </a:p>
        </p:txBody>
      </p:sp>
      <p:sp>
        <p:nvSpPr>
          <p:cNvPr id="10" name="矩形 9">
            <a:extLst>
              <a:ext uri="{FF2B5EF4-FFF2-40B4-BE49-F238E27FC236}">
                <a16:creationId xmlns:a16="http://schemas.microsoft.com/office/drawing/2014/main" id="{43EE0948-EE02-4396-8507-AB88D8A94E49}"/>
              </a:ext>
            </a:extLst>
          </p:cNvPr>
          <p:cNvSpPr/>
          <p:nvPr/>
        </p:nvSpPr>
        <p:spPr>
          <a:xfrm>
            <a:off x="4966382" y="5126922"/>
            <a:ext cx="1233030" cy="276999"/>
          </a:xfrm>
          <a:prstGeom prst="rect">
            <a:avLst/>
          </a:prstGeom>
        </p:spPr>
        <p:txBody>
          <a:bodyPr wrap="none">
            <a:spAutoFit/>
          </a:bodyPr>
          <a:lstStyle/>
          <a:p>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λ </a:t>
            </a:r>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影響懲罰強度</a:t>
            </a:r>
          </a:p>
        </p:txBody>
      </p:sp>
    </p:spTree>
    <p:extLst>
      <p:ext uri="{BB962C8B-B14F-4D97-AF65-F5344CB8AC3E}">
        <p14:creationId xmlns:p14="http://schemas.microsoft.com/office/powerpoint/2010/main" val="12352516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https://images.datacamp.com/image/upload/v1648205671/image17_ryqgum.png">
            <a:extLst>
              <a:ext uri="{FF2B5EF4-FFF2-40B4-BE49-F238E27FC236}">
                <a16:creationId xmlns:a16="http://schemas.microsoft.com/office/drawing/2014/main" id="{EDB13F68-E39A-4795-B667-6EF80CB7BDD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250690" y="5139857"/>
            <a:ext cx="2952750" cy="542925"/>
          </a:xfrm>
          <a:prstGeom prst="rect">
            <a:avLst/>
          </a:prstGeom>
          <a:noFill/>
          <a:extLst>
            <a:ext uri="{909E8E84-426E-40DD-AFC4-6F175D3DCCD1}">
              <a14:hiddenFill xmlns:a14="http://schemas.microsoft.com/office/drawing/2010/main">
                <a:solidFill>
                  <a:srgbClr val="FFFFFF"/>
                </a:solidFill>
              </a14:hiddenFill>
            </a:ext>
          </a:extLst>
        </p:spPr>
      </p:pic>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Dimension reduction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a:pP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想要控制數學模型的訓練，以避免其過度貼近訓練資料， 則設計損失函數</a:t>
            </a: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L</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時，需要對參數下限制條件</a:t>
            </a:r>
          </a:p>
        </p:txBody>
      </p:sp>
      <p:sp>
        <p:nvSpPr>
          <p:cNvPr id="11" name="矩形: 圓角 10">
            <a:extLst>
              <a:ext uri="{FF2B5EF4-FFF2-40B4-BE49-F238E27FC236}">
                <a16:creationId xmlns:a16="http://schemas.microsoft.com/office/drawing/2014/main" id="{0C1FA20C-49D9-4370-8218-BCCA9E3ADBCA}"/>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7D06F536-8C47-4D9B-B618-53350717E5F0}"/>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pic>
        <p:nvPicPr>
          <p:cNvPr id="27" name="圖片 26">
            <a:extLst>
              <a:ext uri="{FF2B5EF4-FFF2-40B4-BE49-F238E27FC236}">
                <a16:creationId xmlns:a16="http://schemas.microsoft.com/office/drawing/2014/main" id="{31045A04-6EDF-4D5A-B018-8E87595B09A8}"/>
              </a:ext>
            </a:extLst>
          </p:cNvPr>
          <p:cNvPicPr>
            <a:picLocks noChangeAspect="1"/>
          </p:cNvPicPr>
          <p:nvPr/>
        </p:nvPicPr>
        <p:blipFill>
          <a:blip r:embed="rId4"/>
          <a:stretch>
            <a:fillRect/>
          </a:stretch>
        </p:blipFill>
        <p:spPr>
          <a:xfrm>
            <a:off x="6394450" y="2142888"/>
            <a:ext cx="4772927" cy="2945578"/>
          </a:xfrm>
          <a:prstGeom prst="rect">
            <a:avLst/>
          </a:prstGeom>
        </p:spPr>
      </p:pic>
      <p:pic>
        <p:nvPicPr>
          <p:cNvPr id="29" name="圖片 28">
            <a:extLst>
              <a:ext uri="{FF2B5EF4-FFF2-40B4-BE49-F238E27FC236}">
                <a16:creationId xmlns:a16="http://schemas.microsoft.com/office/drawing/2014/main" id="{A2A0BF54-05FE-4E3C-BBB6-EA2C4E36C16B}"/>
              </a:ext>
            </a:extLst>
          </p:cNvPr>
          <p:cNvPicPr>
            <a:picLocks noChangeAspect="1"/>
          </p:cNvPicPr>
          <p:nvPr/>
        </p:nvPicPr>
        <p:blipFill>
          <a:blip r:embed="rId5"/>
          <a:stretch>
            <a:fillRect/>
          </a:stretch>
        </p:blipFill>
        <p:spPr>
          <a:xfrm>
            <a:off x="620182" y="2226733"/>
            <a:ext cx="4568469" cy="2819399"/>
          </a:xfrm>
          <a:prstGeom prst="rect">
            <a:avLst/>
          </a:prstGeom>
        </p:spPr>
      </p:pic>
      <p:sp>
        <p:nvSpPr>
          <p:cNvPr id="4" name="矩形 3">
            <a:extLst>
              <a:ext uri="{FF2B5EF4-FFF2-40B4-BE49-F238E27FC236}">
                <a16:creationId xmlns:a16="http://schemas.microsoft.com/office/drawing/2014/main" id="{24D743FD-ACA7-46E2-BF22-4E3D48F9ABBD}"/>
              </a:ext>
            </a:extLst>
          </p:cNvPr>
          <p:cNvSpPr/>
          <p:nvPr/>
        </p:nvSpPr>
        <p:spPr>
          <a:xfrm>
            <a:off x="6563652" y="1373201"/>
            <a:ext cx="432041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Lasso Regression feature coefficients </a:t>
            </a:r>
          </a:p>
        </p:txBody>
      </p:sp>
      <p:sp>
        <p:nvSpPr>
          <p:cNvPr id="5" name="矩形 4">
            <a:extLst>
              <a:ext uri="{FF2B5EF4-FFF2-40B4-BE49-F238E27FC236}">
                <a16:creationId xmlns:a16="http://schemas.microsoft.com/office/drawing/2014/main" id="{F65892B9-0B91-4962-8CFB-DDBF18F70741}"/>
              </a:ext>
            </a:extLst>
          </p:cNvPr>
          <p:cNvSpPr/>
          <p:nvPr/>
        </p:nvSpPr>
        <p:spPr>
          <a:xfrm>
            <a:off x="819485" y="1364734"/>
            <a:ext cx="436048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Ridge Regression feature coefficients </a:t>
            </a:r>
          </a:p>
        </p:txBody>
      </p:sp>
      <p:pic>
        <p:nvPicPr>
          <p:cNvPr id="32" name="Picture 4" descr="https://images.datacamp.com/image/upload/v1648205671/image13_ftroyj.png">
            <a:extLst>
              <a:ext uri="{FF2B5EF4-FFF2-40B4-BE49-F238E27FC236}">
                <a16:creationId xmlns:a16="http://schemas.microsoft.com/office/drawing/2014/main" id="{3F058EFB-973B-4B12-8BF0-4D9E29305D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98978" y="5146648"/>
            <a:ext cx="3171825" cy="619125"/>
          </a:xfrm>
          <a:prstGeom prst="rect">
            <a:avLst/>
          </a:prstGeom>
          <a:noFill/>
          <a:extLst>
            <a:ext uri="{909E8E84-426E-40DD-AFC4-6F175D3DCCD1}">
              <a14:hiddenFill xmlns:a14="http://schemas.microsoft.com/office/drawing/2010/main">
                <a:solidFill>
                  <a:srgbClr val="FFFFFF"/>
                </a:solidFill>
              </a14:hiddenFill>
            </a:ext>
          </a:extLst>
        </p:spPr>
      </p:pic>
      <p:sp>
        <p:nvSpPr>
          <p:cNvPr id="35" name="矩形 34">
            <a:extLst>
              <a:ext uri="{FF2B5EF4-FFF2-40B4-BE49-F238E27FC236}">
                <a16:creationId xmlns:a16="http://schemas.microsoft.com/office/drawing/2014/main" id="{06153820-31DE-46DB-9299-D701BE155EAE}"/>
              </a:ext>
            </a:extLst>
          </p:cNvPr>
          <p:cNvSpPr/>
          <p:nvPr/>
        </p:nvSpPr>
        <p:spPr>
          <a:xfrm>
            <a:off x="1863147" y="5850321"/>
            <a:ext cx="2150053" cy="276999"/>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err="1">
                <a:ln>
                  <a:noFill/>
                </a:ln>
                <a:solidFill>
                  <a:srgbClr val="000000"/>
                </a:solidFill>
                <a:effectLst/>
                <a:uLnTx/>
                <a:uFillTx/>
                <a:latin typeface="Georgia" panose="02040502050405020303" pitchFamily="18" charset="0"/>
                <a:ea typeface="新細明體" panose="02020500000000000000" pitchFamily="18" charset="-120"/>
                <a:cs typeface="+mn-cs"/>
              </a:rPr>
              <a:t>Lamda</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 </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越大，係數越接近零</a:t>
            </a:r>
            <a:endPar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endParaRPr>
          </a:p>
        </p:txBody>
      </p:sp>
      <p:sp>
        <p:nvSpPr>
          <p:cNvPr id="36" name="矩形 35">
            <a:extLst>
              <a:ext uri="{FF2B5EF4-FFF2-40B4-BE49-F238E27FC236}">
                <a16:creationId xmlns:a16="http://schemas.microsoft.com/office/drawing/2014/main" id="{9CE06399-6489-4765-9503-16F356BC4C89}"/>
              </a:ext>
            </a:extLst>
          </p:cNvPr>
          <p:cNvSpPr/>
          <p:nvPr/>
        </p:nvSpPr>
        <p:spPr>
          <a:xfrm>
            <a:off x="8043814" y="5850321"/>
            <a:ext cx="2150053" cy="461665"/>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err="1">
                <a:ln>
                  <a:noFill/>
                </a:ln>
                <a:solidFill>
                  <a:srgbClr val="000000"/>
                </a:solidFill>
                <a:effectLst/>
                <a:uLnTx/>
                <a:uFillTx/>
                <a:latin typeface="Georgia" panose="02040502050405020303" pitchFamily="18" charset="0"/>
                <a:ea typeface="新細明體" panose="02020500000000000000" pitchFamily="18" charset="-120"/>
                <a:cs typeface="+mn-cs"/>
              </a:rPr>
              <a:t>Lamda</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 </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越大，係數越接近零，懲罰效果明顯</a:t>
            </a:r>
            <a:endPar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endParaRPr>
          </a:p>
        </p:txBody>
      </p:sp>
      <p:sp>
        <p:nvSpPr>
          <p:cNvPr id="2" name="矩形 1">
            <a:extLst>
              <a:ext uri="{FF2B5EF4-FFF2-40B4-BE49-F238E27FC236}">
                <a16:creationId xmlns:a16="http://schemas.microsoft.com/office/drawing/2014/main" id="{1BD323D9-1DF1-4C7B-8057-65D86C88B9C1}"/>
              </a:ext>
            </a:extLst>
          </p:cNvPr>
          <p:cNvSpPr/>
          <p:nvPr/>
        </p:nvSpPr>
        <p:spPr>
          <a:xfrm>
            <a:off x="7738208" y="1666546"/>
            <a:ext cx="2212465" cy="276999"/>
          </a:xfrm>
          <a:prstGeom prst="rect">
            <a:avLst/>
          </a:prstGeom>
        </p:spPr>
        <p:txBody>
          <a:bodyPr wrap="none">
            <a:spAutoFit/>
          </a:bodyPr>
          <a:lstStyle/>
          <a:p>
            <a:r>
              <a:rPr lang="en-US" altLang="zh-TW" sz="1200" dirty="0">
                <a:solidFill>
                  <a:schemeClr val="accent6">
                    <a:lumMod val="10000"/>
                  </a:schemeClr>
                </a:solidFill>
              </a:rPr>
              <a:t>Sparsity(</a:t>
            </a:r>
            <a:r>
              <a:rPr lang="zh-TW" altLang="en-US" sz="1200" dirty="0">
                <a:solidFill>
                  <a:schemeClr val="accent6">
                    <a:lumMod val="10000"/>
                  </a:schemeClr>
                </a:solidFill>
              </a:rPr>
              <a:t>稀疏</a:t>
            </a:r>
            <a:r>
              <a:rPr lang="en-US" altLang="zh-TW" sz="1200" dirty="0">
                <a:solidFill>
                  <a:schemeClr val="accent6">
                    <a:lumMod val="10000"/>
                  </a:schemeClr>
                </a:solidFill>
              </a:rPr>
              <a:t>) regularization</a:t>
            </a:r>
            <a:endParaRPr lang="zh-TW" altLang="en-US" sz="1200" dirty="0">
              <a:solidFill>
                <a:schemeClr val="accent6">
                  <a:lumMod val="10000"/>
                </a:schemeClr>
              </a:solidFill>
            </a:endParaRPr>
          </a:p>
        </p:txBody>
      </p:sp>
      <p:sp>
        <p:nvSpPr>
          <p:cNvPr id="6" name="矩形 5">
            <a:extLst>
              <a:ext uri="{FF2B5EF4-FFF2-40B4-BE49-F238E27FC236}">
                <a16:creationId xmlns:a16="http://schemas.microsoft.com/office/drawing/2014/main" id="{902F13E8-6B78-42DB-B274-179C69B5D7AF}"/>
              </a:ext>
            </a:extLst>
          </p:cNvPr>
          <p:cNvSpPr/>
          <p:nvPr/>
        </p:nvSpPr>
        <p:spPr>
          <a:xfrm>
            <a:off x="1514609" y="1720334"/>
            <a:ext cx="3015569" cy="276999"/>
          </a:xfrm>
          <a:prstGeom prst="rect">
            <a:avLst/>
          </a:prstGeom>
        </p:spPr>
        <p:txBody>
          <a:bodyPr wrap="none">
            <a:spAutoFit/>
          </a:bodyPr>
          <a:lstStyle/>
          <a:p>
            <a:r>
              <a:rPr lang="en-US" altLang="zh-TW" sz="1200" dirty="0">
                <a:solidFill>
                  <a:schemeClr val="accent6">
                    <a:lumMod val="10000"/>
                  </a:schemeClr>
                </a:solidFill>
              </a:rPr>
              <a:t>weight-decay(</a:t>
            </a:r>
            <a:r>
              <a:rPr lang="zh-TW" altLang="en-US" sz="1200" dirty="0">
                <a:solidFill>
                  <a:schemeClr val="accent6">
                    <a:lumMod val="10000"/>
                  </a:schemeClr>
                </a:solidFill>
              </a:rPr>
              <a:t>權重衰減</a:t>
            </a:r>
            <a:r>
              <a:rPr lang="en-US" altLang="zh-TW" sz="1200" dirty="0">
                <a:solidFill>
                  <a:schemeClr val="accent6">
                    <a:lumMod val="10000"/>
                  </a:schemeClr>
                </a:solidFill>
              </a:rPr>
              <a:t>) regularization</a:t>
            </a:r>
            <a:endParaRPr lang="zh-TW" altLang="en-US" sz="1200" dirty="0">
              <a:solidFill>
                <a:schemeClr val="accent6">
                  <a:lumMod val="10000"/>
                </a:schemeClr>
              </a:solidFill>
            </a:endParaRPr>
          </a:p>
        </p:txBody>
      </p:sp>
    </p:spTree>
    <p:extLst>
      <p:ext uri="{BB962C8B-B14F-4D97-AF65-F5344CB8AC3E}">
        <p14:creationId xmlns:p14="http://schemas.microsoft.com/office/powerpoint/2010/main" val="26796719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a:defRPr/>
            </a:pPr>
            <a:r>
              <a:rPr lang="en-US" altLang="zh-TW" sz="3200" dirty="0"/>
              <a:t>L1 Regularization</a:t>
            </a:r>
            <a:r>
              <a:rPr lang="zh-TW" altLang="en-US" sz="3200" dirty="0"/>
              <a:t> </a:t>
            </a:r>
            <a:r>
              <a:rPr lang="en-US" altLang="zh-TW" sz="3200" dirty="0"/>
              <a:t>vs L2 Regularization</a:t>
            </a:r>
            <a:endPar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solidFill>
                  <a:srgbClr val="555555"/>
                </a:solidFill>
                <a:latin typeface="微軟正黑體" panose="020B0604030504040204" pitchFamily="34" charset="-120"/>
                <a:ea typeface="微軟正黑體" panose="020B0604030504040204" pitchFamily="34" charset="-120"/>
              </a:rPr>
              <a:t>兩者有何不同</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11" name="矩形: 圓角 10">
            <a:extLst>
              <a:ext uri="{FF2B5EF4-FFF2-40B4-BE49-F238E27FC236}">
                <a16:creationId xmlns:a16="http://schemas.microsoft.com/office/drawing/2014/main" id="{0C1FA20C-49D9-4370-8218-BCCA9E3ADBCA}"/>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7D06F536-8C47-4D9B-B618-53350717E5F0}"/>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Linear Regression</a:t>
            </a:r>
          </a:p>
        </p:txBody>
      </p:sp>
      <p:pic>
        <p:nvPicPr>
          <p:cNvPr id="34" name="圖片 33">
            <a:extLst>
              <a:ext uri="{FF2B5EF4-FFF2-40B4-BE49-F238E27FC236}">
                <a16:creationId xmlns:a16="http://schemas.microsoft.com/office/drawing/2014/main" id="{292327BF-476A-4906-966F-1C78F40D955F}"/>
              </a:ext>
            </a:extLst>
          </p:cNvPr>
          <p:cNvPicPr>
            <a:picLocks noChangeAspect="1"/>
          </p:cNvPicPr>
          <p:nvPr/>
        </p:nvPicPr>
        <p:blipFill>
          <a:blip r:embed="rId2"/>
          <a:stretch>
            <a:fillRect/>
          </a:stretch>
        </p:blipFill>
        <p:spPr>
          <a:xfrm>
            <a:off x="347132" y="1549400"/>
            <a:ext cx="7125169" cy="4007906"/>
          </a:xfrm>
          <a:prstGeom prst="rect">
            <a:avLst/>
          </a:prstGeom>
        </p:spPr>
      </p:pic>
      <p:pic>
        <p:nvPicPr>
          <p:cNvPr id="4098" name="Picture 2" descr="https://explained.ai/regularization/images/L1L2contour.png">
            <a:extLst>
              <a:ext uri="{FF2B5EF4-FFF2-40B4-BE49-F238E27FC236}">
                <a16:creationId xmlns:a16="http://schemas.microsoft.com/office/drawing/2014/main" id="{21D80E6E-58B0-42D8-AFFC-1A247D1283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7697" y="2514600"/>
            <a:ext cx="3849458" cy="3671888"/>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a:extLst>
              <a:ext uri="{FF2B5EF4-FFF2-40B4-BE49-F238E27FC236}">
                <a16:creationId xmlns:a16="http://schemas.microsoft.com/office/drawing/2014/main" id="{271DE2DF-6210-42D7-B03A-CB89A6C61097}"/>
              </a:ext>
            </a:extLst>
          </p:cNvPr>
          <p:cNvSpPr/>
          <p:nvPr/>
        </p:nvSpPr>
        <p:spPr>
          <a:xfrm>
            <a:off x="694746" y="5291521"/>
            <a:ext cx="6096000" cy="646331"/>
          </a:xfrm>
          <a:prstGeom prst="rect">
            <a:avLst/>
          </a:prstGeom>
          <a:solidFill>
            <a:srgbClr val="FFC000"/>
          </a:solid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L1 norm </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的約束函數是菱形，所以和 </a:t>
            </a:r>
            <a:r>
              <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loss function </a:t>
            </a:r>
            <a:r>
              <a:rPr kumimoji="0" lang="zh-TW" altLang="en-US"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rPr>
              <a:t>交點有機會只有一個，造成會有部分特徵的係數被收斂為零，達到特徵減少的效果，換句話說可以將影響效力不大的特徵濾除，達到降維的效果</a:t>
            </a:r>
            <a:endParaRPr kumimoji="0" lang="en-US" altLang="zh-TW" sz="1200" b="0" i="0" u="none" strike="noStrike" kern="1200" cap="none" spc="0" normalizeH="0" baseline="0" noProof="0" dirty="0">
              <a:ln>
                <a:noFill/>
              </a:ln>
              <a:solidFill>
                <a:srgbClr val="000000"/>
              </a:solidFill>
              <a:effectLst/>
              <a:uLnTx/>
              <a:uFillTx/>
              <a:latin typeface="Georgia" panose="02040502050405020303" pitchFamily="18" charset="0"/>
              <a:ea typeface="新細明體" panose="02020500000000000000" pitchFamily="18" charset="-120"/>
              <a:cs typeface="+mn-cs"/>
            </a:endParaRPr>
          </a:p>
        </p:txBody>
      </p:sp>
    </p:spTree>
    <p:extLst>
      <p:ext uri="{BB962C8B-B14F-4D97-AF65-F5344CB8AC3E}">
        <p14:creationId xmlns:p14="http://schemas.microsoft.com/office/powerpoint/2010/main" val="32305220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Feature Engineering Explained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2"/>
              </a:rPr>
              <a:t>https://builtin.com/articles/feature-engineering</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29618075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defRPr/>
            </a:pPr>
            <a:r>
              <a:rPr kumimoji="0" lang="en-US" altLang="zh-TW" sz="3200" b="0" i="0" u="none" strike="noStrike" kern="1200" cap="none" spc="150" normalizeH="0" baseline="0" noProof="0" dirty="0" err="1">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Polynominal</a:t>
            </a: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 Regression </a:t>
            </a:r>
            <a:r>
              <a:rPr lang="en-US" altLang="zh-TW" sz="3200" dirty="0"/>
              <a:t>introduction</a:t>
            </a:r>
          </a:p>
        </p:txBody>
      </p:sp>
      <p:cxnSp>
        <p:nvCxnSpPr>
          <p:cNvPr id="4" name="直線接點 3">
            <a:extLst>
              <a:ext uri="{FF2B5EF4-FFF2-40B4-BE49-F238E27FC236}">
                <a16:creationId xmlns:a16="http://schemas.microsoft.com/office/drawing/2014/main" id="{A0FA0DB7-CC66-40DE-B26F-047C6FEF7DF4}"/>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5" name="標題 1">
            <a:extLst>
              <a:ext uri="{FF2B5EF4-FFF2-40B4-BE49-F238E27FC236}">
                <a16:creationId xmlns:a16="http://schemas.microsoft.com/office/drawing/2014/main" id="{05FA40D2-B3A5-427E-89B4-E5FDCD6AFDB6}"/>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16040733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情境假設</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3">
            <a:extLst>
              <a:ext uri="{FF2B5EF4-FFF2-40B4-BE49-F238E27FC236}">
                <a16:creationId xmlns:a16="http://schemas.microsoft.com/office/drawing/2014/main" id="{AF1512F7-A8F6-410D-A699-16D06A7A4527}"/>
              </a:ext>
            </a:extLst>
          </p:cNvPr>
          <p:cNvSpPr/>
          <p:nvPr/>
        </p:nvSpPr>
        <p:spPr>
          <a:xfrm>
            <a:off x="479376" y="1484784"/>
            <a:ext cx="932819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你是</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1977</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年後出生的嗎？跨越</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25</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年數據大調查：</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30</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多歲已是收入高峰，此生不會再賺更多</a:t>
            </a:r>
          </a:p>
        </p:txBody>
      </p:sp>
      <p:sp>
        <p:nvSpPr>
          <p:cNvPr id="5" name="矩形 4">
            <a:extLst>
              <a:ext uri="{FF2B5EF4-FFF2-40B4-BE49-F238E27FC236}">
                <a16:creationId xmlns:a16="http://schemas.microsoft.com/office/drawing/2014/main" id="{E0C620CC-6CFB-4A33-AA59-38311DE7CAE1}"/>
              </a:ext>
            </a:extLst>
          </p:cNvPr>
          <p:cNvSpPr/>
          <p:nvPr/>
        </p:nvSpPr>
        <p:spPr>
          <a:xfrm>
            <a:off x="479376" y="2204864"/>
            <a:ext cx="6096000" cy="646331"/>
          </a:xfrm>
          <a:prstGeom prst="rect">
            <a:avLst/>
          </a:prstGeom>
        </p:spPr>
        <p:txBody>
          <a:bodyPr>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該如何預測個人月收入</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有哪些因素會影響收入的多寡？</a:t>
            </a:r>
          </a:p>
        </p:txBody>
      </p:sp>
      <p:pic>
        <p:nvPicPr>
          <p:cNvPr id="17410" name="Picture 2" descr="你是1977年後出生的嗎？跨越25年數據大調查：30多歲已是收入高峰，此生不會再賺更多- 今周刊">
            <a:extLst>
              <a:ext uri="{FF2B5EF4-FFF2-40B4-BE49-F238E27FC236}">
                <a16:creationId xmlns:a16="http://schemas.microsoft.com/office/drawing/2014/main" id="{7214061A-EA7F-448C-8BD2-A1E814535E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0016" y="2132856"/>
            <a:ext cx="5409773" cy="393305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70C06B52-58A3-40BD-A3F1-8FD0E0FC7647}"/>
              </a:ext>
            </a:extLst>
          </p:cNvPr>
          <p:cNvSpPr/>
          <p:nvPr/>
        </p:nvSpPr>
        <p:spPr>
          <a:xfrm>
            <a:off x="9695804" y="6021288"/>
            <a:ext cx="249619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lumMod val="50000"/>
                  </a:srgbClr>
                </a:solidFill>
                <a:effectLst/>
                <a:uLnTx/>
                <a:uFillTx/>
                <a:latin typeface="微軟正黑體修正"/>
                <a:ea typeface="新細明體" panose="02020500000000000000" pitchFamily="18" charset="-120"/>
                <a:cs typeface="+mn-cs"/>
                <a:hlinkClick r:id="rId3">
                  <a:extLst>
                    <a:ext uri="{A12FA001-AC4F-418D-AE19-62706E023703}">
                      <ahyp:hlinkClr xmlns:ahyp="http://schemas.microsoft.com/office/drawing/2018/hyperlinkcolor" val="tx"/>
                    </a:ext>
                  </a:extLst>
                </a:hlinkClick>
              </a:rPr>
              <a:t>中央研究院社會學研究所研究員 </a:t>
            </a:r>
            <a:r>
              <a:rPr kumimoji="0" lang="en-US" altLang="zh-TW" sz="1000" b="1" i="0" u="none" strike="noStrike" kern="1200" cap="none" spc="0" normalizeH="0" baseline="0" noProof="0" dirty="0">
                <a:ln>
                  <a:noFill/>
                </a:ln>
                <a:solidFill>
                  <a:srgbClr val="FFFFFF">
                    <a:lumMod val="50000"/>
                  </a:srgbClr>
                </a:solidFill>
                <a:effectLst/>
                <a:uLnTx/>
                <a:uFillTx/>
                <a:latin typeface="微軟正黑體修正"/>
                <a:ea typeface="新細明體" panose="02020500000000000000" pitchFamily="18" charset="-120"/>
                <a:cs typeface="+mn-cs"/>
                <a:hlinkClick r:id="rId3">
                  <a:extLst>
                    <a:ext uri="{A12FA001-AC4F-418D-AE19-62706E023703}">
                      <ahyp:hlinkClr xmlns:ahyp="http://schemas.microsoft.com/office/drawing/2018/hyperlinkcolor" val="tx"/>
                    </a:ext>
                  </a:extLst>
                </a:hlinkClick>
              </a:rPr>
              <a:t>/ </a:t>
            </a:r>
            <a:r>
              <a:rPr kumimoji="0" lang="zh-TW" altLang="en-US" sz="1000" b="1" i="0" u="none" strike="noStrike" kern="1200" cap="none" spc="0" normalizeH="0" baseline="0" noProof="0" dirty="0">
                <a:ln>
                  <a:noFill/>
                </a:ln>
                <a:solidFill>
                  <a:srgbClr val="FFFFFF">
                    <a:lumMod val="50000"/>
                  </a:srgbClr>
                </a:solidFill>
                <a:effectLst/>
                <a:uLnTx/>
                <a:uFillTx/>
                <a:latin typeface="微軟正黑體修正"/>
                <a:ea typeface="新細明體" panose="02020500000000000000" pitchFamily="18" charset="-120"/>
                <a:cs typeface="+mn-cs"/>
                <a:hlinkClick r:id="rId3">
                  <a:extLst>
                    <a:ext uri="{A12FA001-AC4F-418D-AE19-62706E023703}">
                      <ahyp:hlinkClr xmlns:ahyp="http://schemas.microsoft.com/office/drawing/2018/hyperlinkcolor" val="tx"/>
                    </a:ext>
                  </a:extLst>
                </a:hlinkClick>
              </a:rPr>
              <a:t>林宗弘</a:t>
            </a:r>
            <a:endParaRPr kumimoji="0" lang="zh-TW" altLang="en-US" sz="1000" b="1" i="0" u="none" strike="noStrike" kern="1200" cap="none" spc="0" normalizeH="0" baseline="0" noProof="0" dirty="0">
              <a:ln>
                <a:noFill/>
              </a:ln>
              <a:solidFill>
                <a:srgbClr val="FFFFFF">
                  <a:lumMod val="50000"/>
                </a:srgbClr>
              </a:solidFill>
              <a:effectLst/>
              <a:uLnTx/>
              <a:uFillTx/>
              <a:latin typeface="Century Gothic" panose="020F0302020204030204"/>
              <a:ea typeface="新細明體" panose="02020500000000000000" pitchFamily="18" charset="-120"/>
              <a:cs typeface="+mn-cs"/>
            </a:endParaRPr>
          </a:p>
        </p:txBody>
      </p:sp>
      <p:pic>
        <p:nvPicPr>
          <p:cNvPr id="18" name="Picture 2" descr="Middle age - Free marketing icons">
            <a:extLst>
              <a:ext uri="{FF2B5EF4-FFF2-40B4-BE49-F238E27FC236}">
                <a16:creationId xmlns:a16="http://schemas.microsoft.com/office/drawing/2014/main" id="{B5CEFB0E-58D9-40FE-B556-B4AAC48AE2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9456" y="3789040"/>
            <a:ext cx="720080" cy="72008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Education - Free education icons">
            <a:extLst>
              <a:ext uri="{FF2B5EF4-FFF2-40B4-BE49-F238E27FC236}">
                <a16:creationId xmlns:a16="http://schemas.microsoft.com/office/drawing/2014/main" id="{A6D08392-B15C-452A-92B8-5E28050758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5560" y="3802190"/>
            <a:ext cx="801832" cy="801832"/>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扳手icon图片-扳手icon素材-扳手icon插画-摄图新视界">
            <a:extLst>
              <a:ext uri="{FF2B5EF4-FFF2-40B4-BE49-F238E27FC236}">
                <a16:creationId xmlns:a16="http://schemas.microsoft.com/office/drawing/2014/main" id="{95C93187-6439-435E-98D3-FBCC824387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5680" y="3802190"/>
            <a:ext cx="720080" cy="720080"/>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예수님 일러스트 하느님 성 금요일, 예수 클립 아트, 신자, 예수 예수 PNG 일러스트 및 PSD 이미지 무료 다운로드 - Pngtree">
            <a:extLst>
              <a:ext uri="{FF2B5EF4-FFF2-40B4-BE49-F238E27FC236}">
                <a16:creationId xmlns:a16="http://schemas.microsoft.com/office/drawing/2014/main" id="{C838113A-81C0-4F94-8249-E4332B40AA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1784" y="3802190"/>
            <a:ext cx="743744" cy="743744"/>
          </a:xfrm>
          <a:prstGeom prst="rect">
            <a:avLst/>
          </a:prstGeom>
          <a:noFill/>
          <a:extLst>
            <a:ext uri="{909E8E84-426E-40DD-AFC4-6F175D3DCCD1}">
              <a14:hiddenFill xmlns:a14="http://schemas.microsoft.com/office/drawing/2010/main">
                <a:solidFill>
                  <a:srgbClr val="FFFFFF"/>
                </a:solidFill>
              </a14:hiddenFill>
            </a:ext>
          </a:extLst>
        </p:spPr>
      </p:pic>
      <p:sp>
        <p:nvSpPr>
          <p:cNvPr id="23" name="文字方塊 22">
            <a:extLst>
              <a:ext uri="{FF2B5EF4-FFF2-40B4-BE49-F238E27FC236}">
                <a16:creationId xmlns:a16="http://schemas.microsoft.com/office/drawing/2014/main" id="{0C79809A-823B-42A2-8260-1A56F0C5BDF0}"/>
              </a:ext>
            </a:extLst>
          </p:cNvPr>
          <p:cNvSpPr txBox="1"/>
          <p:nvPr/>
        </p:nvSpPr>
        <p:spPr>
          <a:xfrm>
            <a:off x="1343472" y="4653136"/>
            <a:ext cx="44114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年紀</a:t>
            </a:r>
          </a:p>
        </p:txBody>
      </p:sp>
      <p:sp>
        <p:nvSpPr>
          <p:cNvPr id="24" name="文字方塊 23">
            <a:extLst>
              <a:ext uri="{FF2B5EF4-FFF2-40B4-BE49-F238E27FC236}">
                <a16:creationId xmlns:a16="http://schemas.microsoft.com/office/drawing/2014/main" id="{3465D9B5-0C53-49CB-AAA5-D8756B99AC5A}"/>
              </a:ext>
            </a:extLst>
          </p:cNvPr>
          <p:cNvSpPr txBox="1"/>
          <p:nvPr/>
        </p:nvSpPr>
        <p:spPr>
          <a:xfrm>
            <a:off x="2279576" y="4653136"/>
            <a:ext cx="44114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學歷</a:t>
            </a:r>
          </a:p>
        </p:txBody>
      </p:sp>
      <p:sp>
        <p:nvSpPr>
          <p:cNvPr id="25" name="文字方塊 24">
            <a:extLst>
              <a:ext uri="{FF2B5EF4-FFF2-40B4-BE49-F238E27FC236}">
                <a16:creationId xmlns:a16="http://schemas.microsoft.com/office/drawing/2014/main" id="{ED6F554F-BF04-4FF4-8F7E-C2B1D1AA5A1B}"/>
              </a:ext>
            </a:extLst>
          </p:cNvPr>
          <p:cNvSpPr txBox="1"/>
          <p:nvPr/>
        </p:nvSpPr>
        <p:spPr>
          <a:xfrm>
            <a:off x="3359696" y="4653136"/>
            <a:ext cx="44114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技能</a:t>
            </a:r>
          </a:p>
        </p:txBody>
      </p:sp>
      <p:sp>
        <p:nvSpPr>
          <p:cNvPr id="26" name="文字方塊 25">
            <a:extLst>
              <a:ext uri="{FF2B5EF4-FFF2-40B4-BE49-F238E27FC236}">
                <a16:creationId xmlns:a16="http://schemas.microsoft.com/office/drawing/2014/main" id="{578670EF-7675-401A-ABB8-4FECC58A906B}"/>
              </a:ext>
            </a:extLst>
          </p:cNvPr>
          <p:cNvSpPr txBox="1"/>
          <p:nvPr/>
        </p:nvSpPr>
        <p:spPr>
          <a:xfrm>
            <a:off x="4295800" y="4653136"/>
            <a:ext cx="502061"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投胎</a:t>
            </a:r>
            <a:r>
              <a:rPr kumimoji="0" lang="en-US" altLang="zh-TW"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a:t>
            </a: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140663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2A0B02E6-EC3A-1E8B-1D3F-B0F97763B483}"/>
              </a:ext>
            </a:extLst>
          </p:cNvPr>
          <p:cNvSpPr txBox="1">
            <a:spLocks/>
          </p:cNvSpPr>
          <p:nvPr/>
        </p:nvSpPr>
        <p:spPr>
          <a:xfrm>
            <a:off x="361494" y="234833"/>
            <a:ext cx="11405983" cy="767439"/>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kumimoji="1" lang="zh-TW" altLang="en-US" sz="2800" b="1" i="0" u="none" strike="noStrike" kern="0" cap="none" spc="0" normalizeH="0" baseline="0" dirty="0">
                <a:ln>
                  <a:noFill/>
                </a:ln>
                <a:solidFill>
                  <a:schemeClr val="accent5">
                    <a:lumMod val="50000"/>
                  </a:schemeClr>
                </a:solidFill>
                <a:effectLst/>
                <a:uLnTx/>
                <a:uFillTx/>
                <a:latin typeface="微軟正黑體" panose="020B0604030504040204" pitchFamily="34" charset="-120"/>
                <a:ea typeface="微軟正黑體" panose="020B0604030504040204" pitchFamily="34" charset="-120"/>
                <a:cs typeface="+mj-cs"/>
              </a:defRPr>
            </a:lvl1p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1" lang="zh-TW" altLang="en-US"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rPr>
              <a:t>機器學習要訣</a:t>
            </a:r>
            <a:endParaRPr kumimoji="1" lang="en-US" altLang="zh-TW"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endParaRPr>
          </a:p>
        </p:txBody>
      </p:sp>
      <p:sp>
        <p:nvSpPr>
          <p:cNvPr id="11" name="TextBox 4">
            <a:extLst>
              <a:ext uri="{FF2B5EF4-FFF2-40B4-BE49-F238E27FC236}">
                <a16:creationId xmlns:a16="http://schemas.microsoft.com/office/drawing/2014/main" id="{C4C5E6EA-E658-7D98-0D9F-6DAC8D7B741D}"/>
              </a:ext>
            </a:extLst>
          </p:cNvPr>
          <p:cNvSpPr txBox="1"/>
          <p:nvPr/>
        </p:nvSpPr>
        <p:spPr>
          <a:xfrm>
            <a:off x="712718" y="1535608"/>
            <a:ext cx="5603759" cy="3778086"/>
          </a:xfrm>
          <a:prstGeom prst="rect">
            <a:avLst/>
          </a:prstGeom>
          <a:noFill/>
        </p:spPr>
        <p:txBody>
          <a:bodyPr wrap="square" rtlCol="0">
            <a:spAutoFit/>
          </a:bodyPr>
          <a:lstStyle/>
          <a:p>
            <a:pPr marL="457200" marR="0" lvl="0" indent="-457200" algn="l" defTabSz="913607" rtl="0" eaLnBrk="0" fontAlgn="base" latinLnBrk="0" hangingPunct="0">
              <a:lnSpc>
                <a:spcPct val="150000"/>
              </a:lnSpc>
              <a:spcBef>
                <a:spcPct val="0"/>
              </a:spcBef>
              <a:spcAft>
                <a:spcPct val="0"/>
              </a:spcAft>
              <a:buClrTx/>
              <a:buSzTx/>
              <a:buFontTx/>
              <a:buAutoNum type="arabicPeriod"/>
              <a:tabLst/>
              <a:defRPr/>
            </a:pP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概論</a:t>
            </a:r>
            <a:endPar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457200" marR="0" lvl="0" indent="-457200" algn="l" defTabSz="913607" rtl="0" eaLnBrk="0" fontAlgn="base" latinLnBrk="0" hangingPunct="0">
              <a:lnSpc>
                <a:spcPct val="150000"/>
              </a:lnSpc>
              <a:spcBef>
                <a:spcPct val="0"/>
              </a:spcBef>
              <a:spcAft>
                <a:spcPct val="0"/>
              </a:spcAft>
              <a:buClrTx/>
              <a:buSzTx/>
              <a:buFontTx/>
              <a:buAutoNum type="arabicPeriod"/>
              <a:tabLst/>
              <a:defRPr/>
            </a:pP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數學基礎</a:t>
            </a:r>
            <a:endPar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457200" marR="0" lvl="0" indent="-457200" algn="l" defTabSz="913607" rtl="0" eaLnBrk="0" fontAlgn="base" latinLnBrk="0" hangingPunct="0">
              <a:lnSpc>
                <a:spcPct val="150000"/>
              </a:lnSpc>
              <a:spcBef>
                <a:spcPct val="0"/>
              </a:spcBef>
              <a:spcAft>
                <a:spcPct val="0"/>
              </a:spcAft>
              <a:buClrTx/>
              <a:buSzTx/>
              <a:buFontTx/>
              <a:buAutoNum type="arabicPeriod"/>
              <a:tabLst/>
              <a:defRPr/>
            </a:pP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資料處理</a:t>
            </a:r>
            <a:endPar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457200" marR="0" lvl="0" indent="-457200" algn="l" defTabSz="913607" rtl="0" eaLnBrk="0" fontAlgn="base" latinLnBrk="0" hangingPunct="0">
              <a:lnSpc>
                <a:spcPct val="150000"/>
              </a:lnSpc>
              <a:spcBef>
                <a:spcPct val="0"/>
              </a:spcBef>
              <a:spcAft>
                <a:spcPct val="0"/>
              </a:spcAft>
              <a:buClrTx/>
              <a:buSzTx/>
              <a:buFontTx/>
              <a:buAutoNum type="arabicPeriod"/>
              <a:tabLst/>
              <a:defRPr/>
            </a:pP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模型介紹</a:t>
            </a:r>
            <a:endPar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914400" marR="0" lvl="1" indent="-457200" algn="l" defTabSz="913607"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回歸模型</a:t>
            </a:r>
            <a:endParaRPr kumimoji="0" lang="en-US" altLang="zh-TW" sz="1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914400" marR="0" lvl="1" indent="-457200" algn="l" defTabSz="913607"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分類模型</a:t>
            </a:r>
            <a:endParaRPr kumimoji="0" lang="en-US" altLang="zh-TW" sz="1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914400" marR="0" lvl="1" indent="-457200" algn="l" defTabSz="913607"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聚類與降維</a:t>
            </a:r>
            <a:endParaRPr kumimoji="0" lang="en-US" altLang="zh-TW" sz="1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457200" marR="0" lvl="0" indent="-457200" algn="l" defTabSz="913607" rtl="0" eaLnBrk="0" fontAlgn="base" latinLnBrk="0" hangingPunct="0">
              <a:lnSpc>
                <a:spcPct val="150000"/>
              </a:lnSpc>
              <a:spcBef>
                <a:spcPct val="0"/>
              </a:spcBef>
              <a:spcAft>
                <a:spcPct val="0"/>
              </a:spcAft>
              <a:buClrTx/>
              <a:buSzTx/>
              <a:buFontTx/>
              <a:buAutoNum type="arabicPeriod"/>
              <a:tabLst/>
              <a:defRPr/>
            </a:pP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模型選擇</a:t>
            </a:r>
            <a:r>
              <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&amp;</a:t>
            </a: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參數調教</a:t>
            </a:r>
            <a:endPar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a:p>
            <a:pPr marL="457200" marR="0" lvl="0" indent="-457200" algn="l" defTabSz="913607" rtl="0" eaLnBrk="0" fontAlgn="base" latinLnBrk="0" hangingPunct="0">
              <a:lnSpc>
                <a:spcPct val="150000"/>
              </a:lnSpc>
              <a:spcBef>
                <a:spcPct val="0"/>
              </a:spcBef>
              <a:spcAft>
                <a:spcPct val="0"/>
              </a:spcAft>
              <a:buClrTx/>
              <a:buSzTx/>
              <a:buFontTx/>
              <a:buAutoNum type="arabicPeriod"/>
              <a:tabLst/>
              <a:defRPr/>
            </a:pPr>
            <a:r>
              <a:rPr kumimoji="0" lang="zh-TW" altLang="en-US"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實戰應用</a:t>
            </a:r>
            <a:endParaRPr kumimoji="0" lang="en-US" altLang="zh-TW" sz="20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p:txBody>
      </p:sp>
    </p:spTree>
    <p:extLst>
      <p:ext uri="{BB962C8B-B14F-4D97-AF65-F5344CB8AC3E}">
        <p14:creationId xmlns:p14="http://schemas.microsoft.com/office/powerpoint/2010/main" val="23674482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2862322"/>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多項式回歸是一種回歸分析的形式，用於建立自變數 𝑥 和因變數 𝑦 之間關係的模型，這種關係被模型化為 𝑛 次多項式。相對於線性回歸只考慮自變數的一次方，多項式回歸還將自變數的高次方納入考慮，使模型能更好地捕捉數據中的非線性趨勢。</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常用評估指標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MSE,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RMSE, Root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MAPE, Mean Absolute Percentage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R², Coefficient of Determination</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err="1">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Polynominal</a:t>
            </a: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多項式方程最有名的就是二次曲線 </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就是拋物線方程式啦</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國小教過了</a:t>
            </a: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圓角 10">
            <a:extLst>
              <a:ext uri="{FF2B5EF4-FFF2-40B4-BE49-F238E27FC236}">
                <a16:creationId xmlns:a16="http://schemas.microsoft.com/office/drawing/2014/main" id="{4C469E56-1ADD-4477-BAB1-5C7455D247B4}"/>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Regression</a:t>
            </a:r>
          </a:p>
        </p:txBody>
      </p:sp>
      <p:pic>
        <p:nvPicPr>
          <p:cNvPr id="18434" name="Picture 2" descr="Understanding Polynomial Regression Model - Analytics Vidhya">
            <a:extLst>
              <a:ext uri="{FF2B5EF4-FFF2-40B4-BE49-F238E27FC236}">
                <a16:creationId xmlns:a16="http://schemas.microsoft.com/office/drawing/2014/main" id="{2EEA712C-3F38-4E42-BB1E-10B589A32A3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67408" y="3933056"/>
            <a:ext cx="4610661" cy="2160240"/>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Understanding Polynomial Regression | by Tahera Firdose | Medium">
            <a:extLst>
              <a:ext uri="{FF2B5EF4-FFF2-40B4-BE49-F238E27FC236}">
                <a16:creationId xmlns:a16="http://schemas.microsoft.com/office/drawing/2014/main" id="{2BA51398-1F82-4BB3-9994-788DE46635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8048" y="1988840"/>
            <a:ext cx="4958376" cy="3715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8419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各種多項式函數</a:t>
            </a:r>
            <a:endPar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高中有教過還記得嗎</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牛頓老師在哭泣</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QQ</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11" name="矩形: 圓角 10">
            <a:extLst>
              <a:ext uri="{FF2B5EF4-FFF2-40B4-BE49-F238E27FC236}">
                <a16:creationId xmlns:a16="http://schemas.microsoft.com/office/drawing/2014/main" id="{4C469E56-1ADD-4477-BAB1-5C7455D247B4}"/>
              </a:ext>
            </a:extLst>
          </p:cNvPr>
          <p:cNvSpPr/>
          <p:nvPr/>
        </p:nvSpPr>
        <p:spPr>
          <a:xfrm>
            <a:off x="191344" y="116631"/>
            <a:ext cx="1584176"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Regression</a:t>
            </a:r>
          </a:p>
        </p:txBody>
      </p:sp>
      <p:pic>
        <p:nvPicPr>
          <p:cNvPr id="9" name="Picture 2" descr="以一元及二元函数为例，通过多项式的函数图像观察其拟合性能；以及对用多项式作目标函数进行机器学习时的一些理解。_二元多项式拟合-CSDN博客">
            <a:extLst>
              <a:ext uri="{FF2B5EF4-FFF2-40B4-BE49-F238E27FC236}">
                <a16:creationId xmlns:a16="http://schemas.microsoft.com/office/drawing/2014/main" id="{F8AF3F5F-C5FC-480C-A36E-AB5ADE1A7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384" y="1412776"/>
            <a:ext cx="6096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圖片 1">
            <a:extLst>
              <a:ext uri="{FF2B5EF4-FFF2-40B4-BE49-F238E27FC236}">
                <a16:creationId xmlns:a16="http://schemas.microsoft.com/office/drawing/2014/main" id="{E6583D5E-476A-4E4E-9C24-4F5A246CB61B}"/>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b="14025"/>
          <a:stretch/>
        </p:blipFill>
        <p:spPr>
          <a:xfrm>
            <a:off x="7176120" y="2420888"/>
            <a:ext cx="4239846" cy="1181230"/>
          </a:xfrm>
          <a:prstGeom prst="rect">
            <a:avLst/>
          </a:prstGeom>
        </p:spPr>
      </p:pic>
      <p:sp>
        <p:nvSpPr>
          <p:cNvPr id="12" name="文字方塊 11">
            <a:extLst>
              <a:ext uri="{FF2B5EF4-FFF2-40B4-BE49-F238E27FC236}">
                <a16:creationId xmlns:a16="http://schemas.microsoft.com/office/drawing/2014/main" id="{B9FD6ACD-A3A8-4E79-A2BA-4BCDF9D69012}"/>
              </a:ext>
            </a:extLst>
          </p:cNvPr>
          <p:cNvSpPr txBox="1"/>
          <p:nvPr/>
        </p:nvSpPr>
        <p:spPr>
          <a:xfrm>
            <a:off x="8256240" y="1844824"/>
            <a:ext cx="203132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牛頓力學運動方程</a:t>
            </a:r>
          </a:p>
        </p:txBody>
      </p:sp>
      <p:pic>
        <p:nvPicPr>
          <p:cNvPr id="25602" name="Picture 2" descr="等加速度直線運動の３公式の使い方がわかりません！｜理科｜苦手解決Q&amp;A｜進研ゼミ高校講座">
            <a:extLst>
              <a:ext uri="{FF2B5EF4-FFF2-40B4-BE49-F238E27FC236}">
                <a16:creationId xmlns:a16="http://schemas.microsoft.com/office/drawing/2014/main" id="{96B0E1E2-C5A9-4F25-9AAF-7AE4B655BE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24192" y="3933056"/>
            <a:ext cx="3312368" cy="1826550"/>
          </a:xfrm>
          <a:prstGeom prst="rect">
            <a:avLst/>
          </a:prstGeom>
          <a:noFill/>
          <a:extLst>
            <a:ext uri="{909E8E84-426E-40DD-AFC4-6F175D3DCCD1}">
              <a14:hiddenFill xmlns:a14="http://schemas.microsoft.com/office/drawing/2010/main">
                <a:solidFill>
                  <a:srgbClr val="FFFFFF"/>
                </a:solidFill>
              </a14:hiddenFill>
            </a:ext>
          </a:extLst>
        </p:spPr>
      </p:pic>
      <p:sp>
        <p:nvSpPr>
          <p:cNvPr id="4" name="橢圓 3">
            <a:extLst>
              <a:ext uri="{FF2B5EF4-FFF2-40B4-BE49-F238E27FC236}">
                <a16:creationId xmlns:a16="http://schemas.microsoft.com/office/drawing/2014/main" id="{1B77F208-02ED-4E3D-8B61-778BCE9260B5}"/>
              </a:ext>
            </a:extLst>
          </p:cNvPr>
          <p:cNvSpPr/>
          <p:nvPr/>
        </p:nvSpPr>
        <p:spPr>
          <a:xfrm>
            <a:off x="10416480" y="4077072"/>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4" name="橢圓 13">
            <a:extLst>
              <a:ext uri="{FF2B5EF4-FFF2-40B4-BE49-F238E27FC236}">
                <a16:creationId xmlns:a16="http://schemas.microsoft.com/office/drawing/2014/main" id="{0F01283F-5680-4FE8-B4D7-852F01B1FD7C}"/>
              </a:ext>
            </a:extLst>
          </p:cNvPr>
          <p:cNvSpPr/>
          <p:nvPr/>
        </p:nvSpPr>
        <p:spPr>
          <a:xfrm>
            <a:off x="10416480" y="4725144"/>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6" name="橢圓 15">
            <a:extLst>
              <a:ext uri="{FF2B5EF4-FFF2-40B4-BE49-F238E27FC236}">
                <a16:creationId xmlns:a16="http://schemas.microsoft.com/office/drawing/2014/main" id="{6678B563-9DB0-4482-8AA4-75879DA186BB}"/>
              </a:ext>
            </a:extLst>
          </p:cNvPr>
          <p:cNvSpPr/>
          <p:nvPr/>
        </p:nvSpPr>
        <p:spPr>
          <a:xfrm>
            <a:off x="7248128" y="3501008"/>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7" name="橢圓 16">
            <a:extLst>
              <a:ext uri="{FF2B5EF4-FFF2-40B4-BE49-F238E27FC236}">
                <a16:creationId xmlns:a16="http://schemas.microsoft.com/office/drawing/2014/main" id="{954B9667-975D-48E9-9E47-60D08F84F062}"/>
              </a:ext>
            </a:extLst>
          </p:cNvPr>
          <p:cNvSpPr/>
          <p:nvPr/>
        </p:nvSpPr>
        <p:spPr>
          <a:xfrm>
            <a:off x="8616280" y="3501008"/>
            <a:ext cx="288032" cy="2880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14441076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Overfitting</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參數越多越複雜，越容易過擬合，白話文就是模型學到走火入魔啦</a:t>
            </a: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3" name="Picture 2" descr="Polynomial Regression. This is my third blog in the Machine… | by Animesh  Agarwal | Towards Data Science">
            <a:extLst>
              <a:ext uri="{FF2B5EF4-FFF2-40B4-BE49-F238E27FC236}">
                <a16:creationId xmlns:a16="http://schemas.microsoft.com/office/drawing/2014/main" id="{B7DAC2C1-E52E-48F5-940F-10B7F7BA1C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552" y="1988840"/>
            <a:ext cx="7730256" cy="3781708"/>
          </a:xfrm>
          <a:prstGeom prst="rect">
            <a:avLst/>
          </a:prstGeom>
          <a:noFill/>
          <a:extLst>
            <a:ext uri="{909E8E84-426E-40DD-AFC4-6F175D3DCCD1}">
              <a14:hiddenFill xmlns:a14="http://schemas.microsoft.com/office/drawing/2010/main">
                <a:solidFill>
                  <a:srgbClr val="FFFFFF"/>
                </a:solidFill>
              </a14:hiddenFill>
            </a:ext>
          </a:extLst>
        </p:spPr>
      </p:pic>
      <p:pic>
        <p:nvPicPr>
          <p:cNvPr id="2" name="圖片 1">
            <a:extLst>
              <a:ext uri="{FF2B5EF4-FFF2-40B4-BE49-F238E27FC236}">
                <a16:creationId xmlns:a16="http://schemas.microsoft.com/office/drawing/2014/main" id="{517B7240-3DEA-425A-98E3-CAF9B7B5FBDE}"/>
              </a:ext>
            </a:extLst>
          </p:cNvPr>
          <p:cNvPicPr>
            <a:picLocks noChangeAspect="1"/>
          </p:cNvPicPr>
          <p:nvPr/>
        </p:nvPicPr>
        <p:blipFill>
          <a:blip r:embed="rId3">
            <a:grayscl/>
            <a:extLst>
              <a:ext uri="{BEBA8EAE-BF5A-486C-A8C5-ECC9F3942E4B}">
                <a14:imgProps xmlns:a14="http://schemas.microsoft.com/office/drawing/2010/main">
                  <a14:imgLayer r:embed="rId4">
                    <a14:imgEffect>
                      <a14:sharpenSoften amount="50000"/>
                    </a14:imgEffect>
                    <a14:imgEffect>
                      <a14:saturation sat="200000"/>
                    </a14:imgEffect>
                  </a14:imgLayer>
                </a14:imgProps>
              </a:ext>
            </a:extLst>
          </a:blip>
          <a:stretch>
            <a:fillRect/>
          </a:stretch>
        </p:blipFill>
        <p:spPr>
          <a:xfrm>
            <a:off x="2783632" y="5445224"/>
            <a:ext cx="1171739" cy="304843"/>
          </a:xfrm>
          <a:prstGeom prst="rect">
            <a:avLst/>
          </a:prstGeom>
        </p:spPr>
      </p:pic>
      <p:pic>
        <p:nvPicPr>
          <p:cNvPr id="6" name="圖片 5">
            <a:extLst>
              <a:ext uri="{FF2B5EF4-FFF2-40B4-BE49-F238E27FC236}">
                <a16:creationId xmlns:a16="http://schemas.microsoft.com/office/drawing/2014/main" id="{06B9899E-1436-4B65-9518-DD7187C6215F}"/>
              </a:ext>
            </a:extLst>
          </p:cNvPr>
          <p:cNvPicPr>
            <a:picLocks noChangeAspect="1"/>
          </p:cNvPicPr>
          <p:nvPr/>
        </p:nvPicPr>
        <p:blipFill>
          <a:blip r:embed="rId5">
            <a:grayscl/>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4943872" y="5373216"/>
            <a:ext cx="1876687" cy="362001"/>
          </a:xfrm>
          <a:prstGeom prst="rect">
            <a:avLst/>
          </a:prstGeom>
        </p:spPr>
      </p:pic>
      <p:pic>
        <p:nvPicPr>
          <p:cNvPr id="14" name="圖片 13">
            <a:extLst>
              <a:ext uri="{FF2B5EF4-FFF2-40B4-BE49-F238E27FC236}">
                <a16:creationId xmlns:a16="http://schemas.microsoft.com/office/drawing/2014/main" id="{E3F3B520-462C-4B1D-9D0C-5B8599AF2051}"/>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sharpenSoften amount="50000"/>
                    </a14:imgEffect>
                  </a14:imgLayer>
                </a14:imgProps>
              </a:ext>
            </a:extLst>
          </a:blip>
          <a:srcRect t="-1756" r="23144"/>
          <a:stretch/>
        </p:blipFill>
        <p:spPr>
          <a:xfrm>
            <a:off x="7248128" y="5373216"/>
            <a:ext cx="2547888" cy="300500"/>
          </a:xfrm>
          <a:prstGeom prst="rect">
            <a:avLst/>
          </a:prstGeom>
        </p:spPr>
      </p:pic>
      <p:sp>
        <p:nvSpPr>
          <p:cNvPr id="16" name="Shape 1499">
            <a:extLst>
              <a:ext uri="{FF2B5EF4-FFF2-40B4-BE49-F238E27FC236}">
                <a16:creationId xmlns:a16="http://schemas.microsoft.com/office/drawing/2014/main" id="{0424B3A3-C85F-46D2-AB52-66C879E405A3}"/>
              </a:ext>
            </a:extLst>
          </p:cNvPr>
          <p:cNvSpPr/>
          <p:nvPr/>
        </p:nvSpPr>
        <p:spPr>
          <a:xfrm>
            <a:off x="2207568" y="1844824"/>
            <a:ext cx="2244669" cy="2750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4288" tIns="14288" rIns="14288" bIns="14288" numCol="1" anchor="ctr">
            <a:spAutoFit/>
          </a:bodyPr>
          <a:lstStyle>
            <a:lvl1pPr defTabSz="587022">
              <a:lnSpc>
                <a:spcPct val="80000"/>
              </a:lnSpc>
              <a:defRPr sz="2000" b="1">
                <a:solidFill>
                  <a:srgbClr val="393941"/>
                </a:solidFill>
                <a:latin typeface="Montserrat-SemiBold"/>
                <a:ea typeface="Montserrat-SemiBold"/>
                <a:cs typeface="Montserrat-SemiBold"/>
                <a:sym typeface="Montserrat-SemiBold"/>
              </a:defRPr>
            </a:lvl1pPr>
          </a:lstStyle>
          <a:p>
            <a:pPr marL="0" marR="0" lvl="0" indent="0" algn="ctr" defTabSz="587022" rtl="0" eaLnBrk="1" fontAlgn="auto" latinLnBrk="0" hangingPunct="1">
              <a:lnSpc>
                <a:spcPct val="80000"/>
              </a:lnSpc>
              <a:spcBef>
                <a:spcPts val="0"/>
              </a:spcBef>
              <a:spcAft>
                <a:spcPts val="0"/>
              </a:spcAft>
              <a:buClrTx/>
              <a:buSzTx/>
              <a:buFontTx/>
              <a:buNone/>
              <a:tabLst/>
              <a:defRPr/>
            </a:pPr>
            <a:r>
              <a:rPr kumimoji="0" lang="en-US" altLang="zh-TW" sz="2000" b="1" i="0" u="none" strike="noStrike" kern="0" cap="none" spc="0" normalizeH="0" baseline="0" noProof="0" dirty="0">
                <a:ln>
                  <a:noFill/>
                </a:ln>
                <a:solidFill>
                  <a:srgbClr val="0070C0"/>
                </a:solidFill>
                <a:effectLst/>
                <a:uLnTx/>
                <a:uFillTx/>
                <a:latin typeface="Arial"/>
                <a:ea typeface="微軟正黑體"/>
                <a:sym typeface="Montserrat-SemiBold"/>
              </a:rPr>
              <a:t>Under Fitting</a:t>
            </a:r>
            <a:endParaRPr kumimoji="0" lang="zh-TW" altLang="en-US" sz="2000" b="1" i="0" u="none" strike="noStrike" kern="0" cap="none" spc="0" normalizeH="0" baseline="0" noProof="0" dirty="0">
              <a:ln>
                <a:noFill/>
              </a:ln>
              <a:solidFill>
                <a:srgbClr val="0070C0"/>
              </a:solidFill>
              <a:effectLst/>
              <a:uLnTx/>
              <a:uFillTx/>
              <a:latin typeface="Arial"/>
              <a:ea typeface="微軟正黑體"/>
              <a:sym typeface="Montserrat-SemiBold"/>
            </a:endParaRPr>
          </a:p>
        </p:txBody>
      </p:sp>
      <p:sp>
        <p:nvSpPr>
          <p:cNvPr id="17" name="Shape 1499">
            <a:extLst>
              <a:ext uri="{FF2B5EF4-FFF2-40B4-BE49-F238E27FC236}">
                <a16:creationId xmlns:a16="http://schemas.microsoft.com/office/drawing/2014/main" id="{A5656643-0023-48BA-9C0E-870D8BBAEF91}"/>
              </a:ext>
            </a:extLst>
          </p:cNvPr>
          <p:cNvSpPr/>
          <p:nvPr/>
        </p:nvSpPr>
        <p:spPr>
          <a:xfrm>
            <a:off x="4727848" y="1844824"/>
            <a:ext cx="2244669" cy="2750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4288" tIns="14288" rIns="14288" bIns="14288" numCol="1" anchor="ctr">
            <a:spAutoFit/>
          </a:bodyPr>
          <a:lstStyle>
            <a:lvl1pPr defTabSz="587022">
              <a:lnSpc>
                <a:spcPct val="80000"/>
              </a:lnSpc>
              <a:defRPr sz="2000" b="1">
                <a:solidFill>
                  <a:srgbClr val="393941"/>
                </a:solidFill>
                <a:latin typeface="Montserrat-SemiBold"/>
                <a:ea typeface="Montserrat-SemiBold"/>
                <a:cs typeface="Montserrat-SemiBold"/>
                <a:sym typeface="Montserrat-SemiBold"/>
              </a:defRPr>
            </a:lvl1pPr>
          </a:lstStyle>
          <a:p>
            <a:pPr marL="0" marR="0" lvl="0" indent="0" algn="ctr" defTabSz="587022" rtl="0" eaLnBrk="1" fontAlgn="auto" latinLnBrk="0" hangingPunct="1">
              <a:lnSpc>
                <a:spcPct val="80000"/>
              </a:lnSpc>
              <a:spcBef>
                <a:spcPts val="0"/>
              </a:spcBef>
              <a:spcAft>
                <a:spcPts val="0"/>
              </a:spcAft>
              <a:buClrTx/>
              <a:buSzTx/>
              <a:buFontTx/>
              <a:buNone/>
              <a:tabLst/>
              <a:defRPr/>
            </a:pPr>
            <a:r>
              <a:rPr kumimoji="0" lang="en-US" altLang="zh-TW" sz="2000" b="1" i="0" u="none" strike="noStrike" kern="0" cap="none" spc="0" normalizeH="0" baseline="0" noProof="0" dirty="0">
                <a:ln>
                  <a:noFill/>
                </a:ln>
                <a:solidFill>
                  <a:srgbClr val="0070C0"/>
                </a:solidFill>
                <a:effectLst/>
                <a:uLnTx/>
                <a:uFillTx/>
                <a:latin typeface="Arial"/>
                <a:ea typeface="微軟正黑體"/>
                <a:sym typeface="Montserrat-SemiBold"/>
              </a:rPr>
              <a:t>Just Right</a:t>
            </a:r>
            <a:endParaRPr kumimoji="0" lang="zh-TW" altLang="en-US" sz="2000" b="1" i="0" u="none" strike="noStrike" kern="0" cap="none" spc="0" normalizeH="0" baseline="0" noProof="0" dirty="0">
              <a:ln>
                <a:noFill/>
              </a:ln>
              <a:solidFill>
                <a:srgbClr val="0070C0"/>
              </a:solidFill>
              <a:effectLst/>
              <a:uLnTx/>
              <a:uFillTx/>
              <a:latin typeface="Arial"/>
              <a:ea typeface="微軟正黑體"/>
              <a:sym typeface="Montserrat-SemiBold"/>
            </a:endParaRPr>
          </a:p>
        </p:txBody>
      </p:sp>
      <p:sp>
        <p:nvSpPr>
          <p:cNvPr id="18" name="Shape 1499">
            <a:extLst>
              <a:ext uri="{FF2B5EF4-FFF2-40B4-BE49-F238E27FC236}">
                <a16:creationId xmlns:a16="http://schemas.microsoft.com/office/drawing/2014/main" id="{549AD783-B8B1-40EB-A292-A403A17F3B2F}"/>
              </a:ext>
            </a:extLst>
          </p:cNvPr>
          <p:cNvSpPr/>
          <p:nvPr/>
        </p:nvSpPr>
        <p:spPr>
          <a:xfrm>
            <a:off x="7320136" y="1844824"/>
            <a:ext cx="2244669" cy="2750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4288" tIns="14288" rIns="14288" bIns="14288" numCol="1" anchor="ctr">
            <a:spAutoFit/>
          </a:bodyPr>
          <a:lstStyle>
            <a:lvl1pPr defTabSz="587022">
              <a:lnSpc>
                <a:spcPct val="80000"/>
              </a:lnSpc>
              <a:defRPr sz="2000" b="1">
                <a:solidFill>
                  <a:srgbClr val="393941"/>
                </a:solidFill>
                <a:latin typeface="Montserrat-SemiBold"/>
                <a:ea typeface="Montserrat-SemiBold"/>
                <a:cs typeface="Montserrat-SemiBold"/>
                <a:sym typeface="Montserrat-SemiBold"/>
              </a:defRPr>
            </a:lvl1pPr>
          </a:lstStyle>
          <a:p>
            <a:pPr marL="0" marR="0" lvl="0" indent="0" algn="ctr" defTabSz="587022" rtl="0" eaLnBrk="1" fontAlgn="auto" latinLnBrk="0" hangingPunct="1">
              <a:lnSpc>
                <a:spcPct val="80000"/>
              </a:lnSpc>
              <a:spcBef>
                <a:spcPts val="0"/>
              </a:spcBef>
              <a:spcAft>
                <a:spcPts val="0"/>
              </a:spcAft>
              <a:buClrTx/>
              <a:buSzTx/>
              <a:buFontTx/>
              <a:buNone/>
              <a:tabLst/>
              <a:defRPr/>
            </a:pPr>
            <a:r>
              <a:rPr kumimoji="0" lang="en-US" altLang="zh-TW" sz="2000" b="1" i="0" u="none" strike="noStrike" kern="0" cap="none" spc="0" normalizeH="0" baseline="0" noProof="0" dirty="0">
                <a:ln>
                  <a:noFill/>
                </a:ln>
                <a:solidFill>
                  <a:srgbClr val="0070C0"/>
                </a:solidFill>
                <a:effectLst/>
                <a:uLnTx/>
                <a:uFillTx/>
                <a:latin typeface="Arial"/>
                <a:ea typeface="微軟正黑體"/>
                <a:sym typeface="Montserrat-SemiBold"/>
              </a:rPr>
              <a:t>Over Fitting</a:t>
            </a:r>
            <a:endParaRPr kumimoji="0" lang="zh-TW" altLang="en-US" sz="2000" b="1" i="0" u="none" strike="noStrike" kern="0" cap="none" spc="0" normalizeH="0" baseline="0" noProof="0" dirty="0">
              <a:ln>
                <a:noFill/>
              </a:ln>
              <a:solidFill>
                <a:srgbClr val="0070C0"/>
              </a:solidFill>
              <a:effectLst/>
              <a:uLnTx/>
              <a:uFillTx/>
              <a:latin typeface="Arial"/>
              <a:ea typeface="微軟正黑體"/>
              <a:sym typeface="Montserrat-SemiBold"/>
            </a:endParaRPr>
          </a:p>
        </p:txBody>
      </p:sp>
    </p:spTree>
    <p:extLst>
      <p:ext uri="{BB962C8B-B14F-4D97-AF65-F5344CB8AC3E}">
        <p14:creationId xmlns:p14="http://schemas.microsoft.com/office/powerpoint/2010/main" val="3377574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Bias-Variance Tradeoff</a:t>
            </a:r>
          </a:p>
        </p:txBody>
      </p:sp>
      <p:cxnSp>
        <p:nvCxnSpPr>
          <p:cNvPr id="4" name="直線接點 3">
            <a:extLst>
              <a:ext uri="{FF2B5EF4-FFF2-40B4-BE49-F238E27FC236}">
                <a16:creationId xmlns:a16="http://schemas.microsoft.com/office/drawing/2014/main" id="{2A93E373-998D-4453-804F-848E0E622C1F}"/>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16282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2" name="Picture 6" descr="長槍之王」AK-47突擊步槍連美軍都丟下自己的武器跑去撿| ETtoday軍武新聞| ETtoday新聞雲">
            <a:extLst>
              <a:ext uri="{FF2B5EF4-FFF2-40B4-BE49-F238E27FC236}">
                <a16:creationId xmlns:a16="http://schemas.microsoft.com/office/drawing/2014/main" id="{B095EDB2-9B78-4379-83DF-F4985B975F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210"/>
          <a:stretch/>
        </p:blipFill>
        <p:spPr bwMode="auto">
          <a:xfrm>
            <a:off x="9120336" y="4509120"/>
            <a:ext cx="1584176" cy="968465"/>
          </a:xfrm>
          <a:prstGeom prst="rect">
            <a:avLst/>
          </a:prstGeom>
          <a:noFill/>
          <a:extLst>
            <a:ext uri="{909E8E84-426E-40DD-AFC4-6F175D3DCCD1}">
              <a14:hiddenFill xmlns:a14="http://schemas.microsoft.com/office/drawing/2010/main">
                <a:solidFill>
                  <a:srgbClr val="FFFFFF"/>
                </a:solidFill>
              </a14:hiddenFill>
            </a:ext>
          </a:extLst>
        </p:spPr>
      </p:pic>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Understanding the Bias-Variance Tradeoff</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Error = Bias + Variance</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 name="文字方塊 10">
            <a:extLst>
              <a:ext uri="{FF2B5EF4-FFF2-40B4-BE49-F238E27FC236}">
                <a16:creationId xmlns:a16="http://schemas.microsoft.com/office/drawing/2014/main" id="{3C2A19B3-7EF0-4D66-BB5B-82B052F83AC6}"/>
              </a:ext>
            </a:extLst>
          </p:cNvPr>
          <p:cNvSpPr txBox="1"/>
          <p:nvPr/>
        </p:nvSpPr>
        <p:spPr>
          <a:xfrm>
            <a:off x="390524" y="1340768"/>
            <a:ext cx="5201420" cy="3046988"/>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準：</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Bias</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是根據樣本擬合出的模型的輸出預測結果與樣本真實 結果的差距，即模型準不準？ </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Bias</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造成的</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error -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欠擬合</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穩：</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Variance</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則是“不同的訓練數據集訓練出的模型”的輸出值之 間的差異，即模型的穩不穩？ </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Variance</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造成的</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error -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過擬合</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差異</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Bias</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：誤差，對像是單個模型</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Variance</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Century Gothic" panose="020F0302020204030204"/>
                <a:ea typeface="新細明體" panose="02020500000000000000" pitchFamily="18" charset="-120"/>
                <a:cs typeface="+mn-cs"/>
              </a:rPr>
              <a:t>：變異數，對像是多個模型</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19458" name="Picture 2" descr="Machine Learning Strategies Part 07: Addressing Bias and Variance | by  Mohammad Faizan | Medium">
            <a:extLst>
              <a:ext uri="{FF2B5EF4-FFF2-40B4-BE49-F238E27FC236}">
                <a16:creationId xmlns:a16="http://schemas.microsoft.com/office/drawing/2014/main" id="{AFEA0373-B01C-4180-BB71-B00C269CA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4112" y="1700808"/>
            <a:ext cx="3323447" cy="3024336"/>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A233A8E1-A05E-4DFC-ABED-D20CBE479AE8}"/>
              </a:ext>
            </a:extLst>
          </p:cNvPr>
          <p:cNvSpPr txBox="1"/>
          <p:nvPr/>
        </p:nvSpPr>
        <p:spPr>
          <a:xfrm>
            <a:off x="7032104" y="5589240"/>
            <a:ext cx="3767378" cy="646331"/>
          </a:xfrm>
          <a:prstGeom prst="rect">
            <a:avLst/>
          </a:prstGeom>
          <a:solidFill>
            <a:srgbClr val="FFC000"/>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一般來說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bias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差，實務上好處理，靠調整參數就行。</a:t>
            </a:r>
            <a:endPar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但是遇到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Variance</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差，通常和系統穩定性有關，</a:t>
            </a:r>
            <a:endPar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這時候通常要更換系統零件，或是模型才有辦法解決</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19464" name="Picture 8" descr="SAO靈魂工作室】MARUI M4A1 Carbine 電動槍| 露天市集| 全台最大的網路購物市集">
            <a:extLst>
              <a:ext uri="{FF2B5EF4-FFF2-40B4-BE49-F238E27FC236}">
                <a16:creationId xmlns:a16="http://schemas.microsoft.com/office/drawing/2014/main" id="{6306A587-652B-4C9D-8C56-8D78B6B7DBB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960096" y="4653136"/>
            <a:ext cx="1586369" cy="78128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直線接點 18">
            <a:extLst>
              <a:ext uri="{FF2B5EF4-FFF2-40B4-BE49-F238E27FC236}">
                <a16:creationId xmlns:a16="http://schemas.microsoft.com/office/drawing/2014/main" id="{82911776-3CCC-46F5-B678-4BF39E97094B}"/>
              </a:ext>
            </a:extLst>
          </p:cNvPr>
          <p:cNvCxnSpPr>
            <a:cxnSpLocks/>
          </p:cNvCxnSpPr>
          <p:nvPr/>
        </p:nvCxnSpPr>
        <p:spPr>
          <a:xfrm>
            <a:off x="8832304" y="1916832"/>
            <a:ext cx="0" cy="273630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9466" name="Picture 10" descr="Statistical Process Control - PRETESH BISWAS">
            <a:extLst>
              <a:ext uri="{FF2B5EF4-FFF2-40B4-BE49-F238E27FC236}">
                <a16:creationId xmlns:a16="http://schemas.microsoft.com/office/drawing/2014/main" id="{F8838B14-D732-401C-AA18-59603F0E7B5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467" t="8127"/>
          <a:stretch/>
        </p:blipFill>
        <p:spPr bwMode="auto">
          <a:xfrm>
            <a:off x="2063552" y="4149080"/>
            <a:ext cx="3240360" cy="2065524"/>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4A6656D4-DFF8-4962-A0FB-C40AAC0D63D6}"/>
              </a:ext>
            </a:extLst>
          </p:cNvPr>
          <p:cNvSpPr txBox="1"/>
          <p:nvPr/>
        </p:nvSpPr>
        <p:spPr>
          <a:xfrm>
            <a:off x="767408" y="5517232"/>
            <a:ext cx="158417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High variance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E7E8B92C-6921-4E76-9657-6C3DF3FE126D}"/>
              </a:ext>
            </a:extLst>
          </p:cNvPr>
          <p:cNvSpPr txBox="1"/>
          <p:nvPr/>
        </p:nvSpPr>
        <p:spPr>
          <a:xfrm>
            <a:off x="767408" y="4581128"/>
            <a:ext cx="158417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Low variance</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12" name="直線單箭頭接點 11">
            <a:extLst>
              <a:ext uri="{FF2B5EF4-FFF2-40B4-BE49-F238E27FC236}">
                <a16:creationId xmlns:a16="http://schemas.microsoft.com/office/drawing/2014/main" id="{06697419-645B-4CD0-ACC0-D679A510F4B4}"/>
              </a:ext>
            </a:extLst>
          </p:cNvPr>
          <p:cNvCxnSpPr/>
          <p:nvPr/>
        </p:nvCxnSpPr>
        <p:spPr>
          <a:xfrm>
            <a:off x="1847528" y="6237312"/>
            <a:ext cx="3816424" cy="0"/>
          </a:xfrm>
          <a:prstGeom prst="straightConnector1">
            <a:avLst/>
          </a:prstGeom>
          <a:ln w="38100">
            <a:solidFill>
              <a:schemeClr val="accent6">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DE059398-6E47-4513-8BA5-539B6529DE17}"/>
              </a:ext>
            </a:extLst>
          </p:cNvPr>
          <p:cNvSpPr txBox="1"/>
          <p:nvPr/>
        </p:nvSpPr>
        <p:spPr>
          <a:xfrm>
            <a:off x="5303912" y="5877272"/>
            <a:ext cx="6767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time</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26" name="直線單箭頭接點 25">
            <a:extLst>
              <a:ext uri="{FF2B5EF4-FFF2-40B4-BE49-F238E27FC236}">
                <a16:creationId xmlns:a16="http://schemas.microsoft.com/office/drawing/2014/main" id="{A150BC33-AAB9-4DD4-8645-439FE4FC041C}"/>
              </a:ext>
            </a:extLst>
          </p:cNvPr>
          <p:cNvCxnSpPr>
            <a:cxnSpLocks/>
          </p:cNvCxnSpPr>
          <p:nvPr/>
        </p:nvCxnSpPr>
        <p:spPr>
          <a:xfrm flipV="1">
            <a:off x="1991544" y="4077072"/>
            <a:ext cx="0" cy="2160240"/>
          </a:xfrm>
          <a:prstGeom prst="straightConnector1">
            <a:avLst/>
          </a:prstGeom>
          <a:ln w="38100">
            <a:solidFill>
              <a:schemeClr val="accent6">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65F5AC03-8056-4691-9B6C-30ADF0EDC44A}"/>
              </a:ext>
            </a:extLst>
          </p:cNvPr>
          <p:cNvSpPr txBox="1"/>
          <p:nvPr/>
        </p:nvSpPr>
        <p:spPr>
          <a:xfrm>
            <a:off x="1415480" y="4149080"/>
            <a:ext cx="54373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指標</a:t>
            </a:r>
          </a:p>
        </p:txBody>
      </p:sp>
    </p:spTree>
    <p:extLst>
      <p:ext uri="{BB962C8B-B14F-4D97-AF65-F5344CB8AC3E}">
        <p14:creationId xmlns:p14="http://schemas.microsoft.com/office/powerpoint/2010/main" val="32052369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Bias-Variance Tradeoff Summary</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Error = Bias + Variance</a:t>
            </a: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graphicFrame>
        <p:nvGraphicFramePr>
          <p:cNvPr id="2" name="表格 4">
            <a:extLst>
              <a:ext uri="{FF2B5EF4-FFF2-40B4-BE49-F238E27FC236}">
                <a16:creationId xmlns:a16="http://schemas.microsoft.com/office/drawing/2014/main" id="{CF36A437-1DE9-4C64-8099-13358A8F320E}"/>
              </a:ext>
            </a:extLst>
          </p:cNvPr>
          <p:cNvGraphicFramePr>
            <a:graphicFrameLocks noGrp="1"/>
          </p:cNvGraphicFramePr>
          <p:nvPr/>
        </p:nvGraphicFramePr>
        <p:xfrm>
          <a:off x="335360" y="1268760"/>
          <a:ext cx="7488832" cy="5115879"/>
        </p:xfrm>
        <a:graphic>
          <a:graphicData uri="http://schemas.openxmlformats.org/drawingml/2006/table">
            <a:tbl>
              <a:tblPr firstRow="1" bandRow="1">
                <a:tableStyleId>{2D5ABB26-0587-4C30-8999-92F81FD0307C}</a:tableStyleId>
              </a:tblPr>
              <a:tblGrid>
                <a:gridCol w="1872208">
                  <a:extLst>
                    <a:ext uri="{9D8B030D-6E8A-4147-A177-3AD203B41FA5}">
                      <a16:colId xmlns:a16="http://schemas.microsoft.com/office/drawing/2014/main" val="1842415443"/>
                    </a:ext>
                  </a:extLst>
                </a:gridCol>
                <a:gridCol w="1872208">
                  <a:extLst>
                    <a:ext uri="{9D8B030D-6E8A-4147-A177-3AD203B41FA5}">
                      <a16:colId xmlns:a16="http://schemas.microsoft.com/office/drawing/2014/main" val="2532170115"/>
                    </a:ext>
                  </a:extLst>
                </a:gridCol>
                <a:gridCol w="1872208">
                  <a:extLst>
                    <a:ext uri="{9D8B030D-6E8A-4147-A177-3AD203B41FA5}">
                      <a16:colId xmlns:a16="http://schemas.microsoft.com/office/drawing/2014/main" val="2042037420"/>
                    </a:ext>
                  </a:extLst>
                </a:gridCol>
                <a:gridCol w="1872208">
                  <a:extLst>
                    <a:ext uri="{9D8B030D-6E8A-4147-A177-3AD203B41FA5}">
                      <a16:colId xmlns:a16="http://schemas.microsoft.com/office/drawing/2014/main" val="2330702401"/>
                    </a:ext>
                  </a:extLst>
                </a:gridCol>
              </a:tblGrid>
              <a:tr h="432556">
                <a:tc>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Underfitting</a:t>
                      </a:r>
                    </a:p>
                    <a:p>
                      <a:pPr algn="ctr"/>
                      <a:r>
                        <a:rPr lang="en-US" altLang="zh-TW" sz="1200" b="1" dirty="0">
                          <a:solidFill>
                            <a:srgbClr val="C00000"/>
                          </a:solidFill>
                          <a:latin typeface="微軟正黑體" panose="020B0604030504040204" pitchFamily="34" charset="-120"/>
                          <a:ea typeface="微軟正黑體" panose="020B0604030504040204" pitchFamily="34" charset="-120"/>
                        </a:rPr>
                        <a:t>(</a:t>
                      </a:r>
                      <a:r>
                        <a:rPr lang="zh-TW" altLang="en-US" sz="1200" b="1" dirty="0">
                          <a:solidFill>
                            <a:srgbClr val="C00000"/>
                          </a:solidFill>
                          <a:latin typeface="微軟正黑體" panose="020B0604030504040204" pitchFamily="34" charset="-120"/>
                          <a:ea typeface="微軟正黑體" panose="020B0604030504040204" pitchFamily="34" charset="-120"/>
                        </a:rPr>
                        <a:t>模型太簡單</a:t>
                      </a:r>
                      <a:r>
                        <a:rPr lang="en-US" altLang="zh-TW" sz="1200" b="1" dirty="0">
                          <a:solidFill>
                            <a:srgbClr val="C00000"/>
                          </a:solidFill>
                          <a:latin typeface="微軟正黑體" panose="020B0604030504040204" pitchFamily="34" charset="-120"/>
                          <a:ea typeface="微軟正黑體" panose="020B0604030504040204" pitchFamily="34" charset="-120"/>
                        </a:rPr>
                        <a:t>-</a:t>
                      </a:r>
                      <a:r>
                        <a:rPr lang="zh-TW" altLang="en-US" sz="1200" b="1" dirty="0">
                          <a:solidFill>
                            <a:srgbClr val="C00000"/>
                          </a:solidFill>
                          <a:latin typeface="微軟正黑體" panose="020B0604030504040204" pitchFamily="34" charset="-120"/>
                          <a:ea typeface="微軟正黑體" panose="020B0604030504040204" pitchFamily="34" charset="-120"/>
                        </a:rPr>
                        <a:t>很穩不夠準</a:t>
                      </a:r>
                      <a:r>
                        <a:rPr lang="en-US" altLang="zh-TW" sz="1200" b="1" dirty="0">
                          <a:solidFill>
                            <a:srgbClr val="C00000"/>
                          </a:solidFill>
                          <a:latin typeface="微軟正黑體" panose="020B0604030504040204" pitchFamily="34" charset="-120"/>
                          <a:ea typeface="微軟正黑體" panose="020B0604030504040204" pitchFamily="34" charset="-120"/>
                        </a:rPr>
                        <a:t>)</a:t>
                      </a:r>
                      <a:endParaRPr lang="zh-TW" altLang="en-US" sz="1200" b="1" dirty="0">
                        <a:solidFill>
                          <a:srgbClr val="C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Just right</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Overfitting</a:t>
                      </a:r>
                    </a:p>
                    <a:p>
                      <a:pPr algn="ctr"/>
                      <a:r>
                        <a:rPr lang="en-US" altLang="zh-TW" sz="1200" b="1" dirty="0">
                          <a:solidFill>
                            <a:srgbClr val="C00000"/>
                          </a:solidFill>
                          <a:latin typeface="微軟正黑體" panose="020B0604030504040204" pitchFamily="34" charset="-120"/>
                          <a:ea typeface="微軟正黑體" panose="020B0604030504040204" pitchFamily="34" charset="-120"/>
                        </a:rPr>
                        <a:t>(</a:t>
                      </a:r>
                      <a:r>
                        <a:rPr lang="zh-TW" altLang="en-US" sz="1200" b="1" dirty="0">
                          <a:solidFill>
                            <a:srgbClr val="C00000"/>
                          </a:solidFill>
                          <a:latin typeface="微軟正黑體" panose="020B0604030504040204" pitchFamily="34" charset="-120"/>
                          <a:ea typeface="微軟正黑體" panose="020B0604030504040204" pitchFamily="34" charset="-120"/>
                        </a:rPr>
                        <a:t>模型太複雜</a:t>
                      </a:r>
                      <a:r>
                        <a:rPr lang="en-US" altLang="zh-TW" sz="1200" b="1" dirty="0">
                          <a:solidFill>
                            <a:srgbClr val="C00000"/>
                          </a:solidFill>
                          <a:latin typeface="微軟正黑體" panose="020B0604030504040204" pitchFamily="34" charset="-120"/>
                          <a:ea typeface="微軟正黑體" panose="020B0604030504040204" pitchFamily="34" charset="-120"/>
                        </a:rPr>
                        <a:t>-</a:t>
                      </a:r>
                      <a:r>
                        <a:rPr lang="zh-TW" altLang="en-US" sz="1200" b="1" dirty="0">
                          <a:solidFill>
                            <a:srgbClr val="C00000"/>
                          </a:solidFill>
                          <a:latin typeface="微軟正黑體" panose="020B0604030504040204" pitchFamily="34" charset="-120"/>
                          <a:ea typeface="微軟正黑體" panose="020B0604030504040204" pitchFamily="34" charset="-120"/>
                        </a:rPr>
                        <a:t>很準不夠穩</a:t>
                      </a:r>
                      <a:r>
                        <a:rPr lang="en-US" altLang="zh-TW" sz="1200" b="1" dirty="0">
                          <a:solidFill>
                            <a:srgbClr val="C00000"/>
                          </a:solidFill>
                          <a:latin typeface="微軟正黑體" panose="020B0604030504040204" pitchFamily="34" charset="-120"/>
                          <a:ea typeface="微軟正黑體" panose="020B0604030504040204" pitchFamily="34" charset="-120"/>
                        </a:rPr>
                        <a:t>)</a:t>
                      </a:r>
                      <a:endParaRPr lang="zh-TW" altLang="en-US" sz="1200" b="1" dirty="0">
                        <a:solidFill>
                          <a:srgbClr val="C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5115022"/>
                  </a:ext>
                </a:extLst>
              </a:tr>
              <a:tr h="663252">
                <a:tc>
                  <a:txBody>
                    <a:bodyPr/>
                    <a:lstStyle/>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Symptoms</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172" rtl="0" eaLnBrk="1" fontAlgn="auto" latinLnBrk="0" hangingPunct="1">
                        <a:lnSpc>
                          <a:spcPct val="100000"/>
                        </a:lnSpc>
                        <a:spcBef>
                          <a:spcPts val="0"/>
                        </a:spcBef>
                        <a:spcAft>
                          <a:spcPts val="0"/>
                        </a:spcAft>
                        <a:buClrTx/>
                        <a:buSzTx/>
                        <a:buFontTx/>
                        <a:buNone/>
                        <a:tabLst/>
                        <a:defRPr/>
                      </a:pPr>
                      <a:r>
                        <a:rPr lang="en-US" altLang="zh-TW" sz="1000" b="0" i="0" kern="1200" dirty="0">
                          <a:solidFill>
                            <a:schemeClr val="accent6">
                              <a:lumMod val="10000"/>
                            </a:schemeClr>
                          </a:solidFill>
                          <a:effectLst/>
                          <a:latin typeface="+mn-lt"/>
                          <a:ea typeface="+mn-ea"/>
                          <a:cs typeface="+mn-cs"/>
                        </a:rPr>
                        <a:t>- Training error is </a:t>
                      </a:r>
                      <a:r>
                        <a:rPr lang="en-US" altLang="zh-TW" sz="1000" b="1" i="0" kern="1200" dirty="0">
                          <a:solidFill>
                            <a:schemeClr val="accent6">
                              <a:lumMod val="10000"/>
                            </a:schemeClr>
                          </a:solidFill>
                          <a:effectLst/>
                          <a:latin typeface="+mn-lt"/>
                          <a:ea typeface="+mn-ea"/>
                          <a:cs typeface="+mn-cs"/>
                        </a:rPr>
                        <a:t>higher</a:t>
                      </a:r>
                      <a:r>
                        <a:rPr lang="en-US" altLang="zh-TW" sz="1000" b="0" i="0" kern="1200" dirty="0">
                          <a:solidFill>
                            <a:schemeClr val="accent6">
                              <a:lumMod val="10000"/>
                            </a:schemeClr>
                          </a:solidFill>
                          <a:effectLst/>
                          <a:latin typeface="+mn-lt"/>
                          <a:ea typeface="+mn-ea"/>
                          <a:cs typeface="+mn-cs"/>
                        </a:rPr>
                        <a:t> than expected( often testing error too)</a:t>
                      </a:r>
                      <a:endParaRPr lang="zh-TW" altLang="en-US" sz="1000" b="0" dirty="0">
                        <a:solidFill>
                          <a:schemeClr val="accent6">
                            <a:lumMod val="10000"/>
                          </a:schemeClr>
                        </a:solidFill>
                        <a:latin typeface="微軟正黑體" panose="020B0604030504040204" pitchFamily="34" charset="-120"/>
                        <a:ea typeface="微軟正黑體" panose="020B0604030504040204" pitchFamily="34" charset="-120"/>
                      </a:endParaRPr>
                    </a:p>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Tx/>
                        <a:buChar char="-"/>
                      </a:pPr>
                      <a:r>
                        <a:rPr lang="en-US" altLang="zh-TW" sz="1000" b="0" dirty="0">
                          <a:solidFill>
                            <a:schemeClr val="accent6">
                              <a:lumMod val="10000"/>
                            </a:schemeClr>
                          </a:solidFill>
                          <a:latin typeface="微軟正黑體" panose="020B0604030504040204" pitchFamily="34" charset="-120"/>
                          <a:ea typeface="微軟正黑體" panose="020B0604030504040204" pitchFamily="34" charset="-120"/>
                        </a:rPr>
                        <a:t>Training error much </a:t>
                      </a: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lower</a:t>
                      </a:r>
                      <a:r>
                        <a:rPr lang="en-US" altLang="zh-TW" sz="1000" b="0" dirty="0">
                          <a:solidFill>
                            <a:schemeClr val="accent6">
                              <a:lumMod val="10000"/>
                            </a:schemeClr>
                          </a:solidFill>
                          <a:latin typeface="微軟正黑體" panose="020B0604030504040204" pitchFamily="34" charset="-120"/>
                          <a:ea typeface="微軟正黑體" panose="020B0604030504040204" pitchFamily="34" charset="-120"/>
                        </a:rPr>
                        <a:t> than test error</a:t>
                      </a:r>
                    </a:p>
                    <a:p>
                      <a:pPr marL="171450" indent="-171450">
                        <a:buFontTx/>
                        <a:buChar char="-"/>
                      </a:pPr>
                      <a:r>
                        <a:rPr lang="en-US" altLang="zh-TW" sz="1000" b="0" dirty="0">
                          <a:solidFill>
                            <a:schemeClr val="accent6">
                              <a:lumMod val="10000"/>
                            </a:schemeClr>
                          </a:solidFill>
                          <a:latin typeface="微軟正黑體" panose="020B0604030504040204" pitchFamily="34" charset="-120"/>
                          <a:ea typeface="微軟正黑體" panose="020B0604030504040204" pitchFamily="34" charset="-120"/>
                        </a:rPr>
                        <a:t>Training error lower than the expected error</a:t>
                      </a:r>
                      <a:endParaRPr lang="zh-TW" altLang="en-US" sz="1000" b="0"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4435035"/>
                  </a:ext>
                </a:extLst>
              </a:tr>
              <a:tr h="947989">
                <a:tc>
                  <a:txBody>
                    <a:bodyPr/>
                    <a:lstStyle/>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Regression illustration</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8759909"/>
                  </a:ext>
                </a:extLst>
              </a:tr>
              <a:tr h="1001719">
                <a:tc>
                  <a:txBody>
                    <a:bodyPr/>
                    <a:lstStyle/>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Classification</a:t>
                      </a:r>
                    </a:p>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illustration</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53750364"/>
                  </a:ext>
                </a:extLst>
              </a:tr>
              <a:tr h="1154491">
                <a:tc>
                  <a:txBody>
                    <a:bodyPr/>
                    <a:lstStyle/>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Deep Learning</a:t>
                      </a:r>
                      <a:b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b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illustration</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6842227"/>
                  </a:ext>
                </a:extLst>
              </a:tr>
              <a:tr h="840553">
                <a:tc>
                  <a:txBody>
                    <a:bodyPr/>
                    <a:lstStyle/>
                    <a:p>
                      <a:pPr algn="l"/>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Possible</a:t>
                      </a:r>
                      <a:b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b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remedies</a:t>
                      </a:r>
                      <a:endParaRPr lang="zh-TW" altLang="en-US" sz="12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Tx/>
                        <a:buChar char="-"/>
                      </a:pP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Use more complex model (</a:t>
                      </a:r>
                      <a:r>
                        <a:rPr lang="en-US" altLang="zh-TW" sz="1000" dirty="0" err="1">
                          <a:solidFill>
                            <a:schemeClr val="accent6">
                              <a:lumMod val="10000"/>
                            </a:schemeClr>
                          </a:solidFill>
                          <a:latin typeface="微軟正黑體" panose="020B0604030504040204" pitchFamily="34" charset="-120"/>
                          <a:ea typeface="微軟正黑體" panose="020B0604030504040204" pitchFamily="34" charset="-120"/>
                        </a:rPr>
                        <a:t>e.g</a:t>
                      </a: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 linear to non linear)</a:t>
                      </a:r>
                    </a:p>
                    <a:p>
                      <a:pPr marL="171450" indent="-171450">
                        <a:buFontTx/>
                        <a:buChar char="-"/>
                      </a:pP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Use more feature</a:t>
                      </a:r>
                    </a:p>
                    <a:p>
                      <a:pPr marL="171450" indent="-171450">
                        <a:buFontTx/>
                        <a:buChar char="-"/>
                      </a:pP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Use Boosting</a:t>
                      </a:r>
                      <a:endParaRPr lang="zh-TW" altLang="en-US" sz="10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Tx/>
                        <a:buChar char="-"/>
                      </a:pP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Training and Testing errors are similar and closer to the expected error</a:t>
                      </a:r>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Tx/>
                        <a:buChar char="-"/>
                      </a:pP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Add more training data</a:t>
                      </a:r>
                    </a:p>
                    <a:p>
                      <a:pPr marL="171450" indent="-171450">
                        <a:buFontTx/>
                        <a:buChar char="-"/>
                      </a:pPr>
                      <a:r>
                        <a:rPr lang="en-US" altLang="zh-TW" sz="1000" dirty="0">
                          <a:solidFill>
                            <a:schemeClr val="accent6">
                              <a:lumMod val="10000"/>
                            </a:schemeClr>
                          </a:solidFill>
                          <a:latin typeface="微軟正黑體" panose="020B0604030504040204" pitchFamily="34" charset="-120"/>
                          <a:ea typeface="微軟正黑體" panose="020B0604030504040204" pitchFamily="34" charset="-120"/>
                        </a:rPr>
                        <a:t>Use simpler model</a:t>
                      </a:r>
                    </a:p>
                    <a:p>
                      <a:pPr marL="171450" indent="-171450">
                        <a:buFontTx/>
                        <a:buChar char="-"/>
                      </a:pPr>
                      <a:r>
                        <a:rPr lang="en-US" altLang="zh-TW" sz="1000" b="1" dirty="0">
                          <a:solidFill>
                            <a:schemeClr val="accent6">
                              <a:lumMod val="10000"/>
                            </a:schemeClr>
                          </a:solidFill>
                          <a:latin typeface="微軟正黑體" panose="020B0604030504040204" pitchFamily="34" charset="-120"/>
                          <a:ea typeface="微軟正黑體" panose="020B0604030504040204" pitchFamily="34" charset="-120"/>
                        </a:rPr>
                        <a:t>Use Bagging</a:t>
                      </a:r>
                      <a:endParaRPr lang="zh-TW" altLang="en-US" sz="1000" b="1" dirty="0">
                        <a:solidFill>
                          <a:schemeClr val="accent6">
                            <a:lumMod val="10000"/>
                          </a:schemeClr>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4064374"/>
                  </a:ext>
                </a:extLst>
              </a:tr>
            </a:tbl>
          </a:graphicData>
        </a:graphic>
      </p:graphicFrame>
      <p:pic>
        <p:nvPicPr>
          <p:cNvPr id="6" name="圖片 5">
            <a:extLst>
              <a:ext uri="{FF2B5EF4-FFF2-40B4-BE49-F238E27FC236}">
                <a16:creationId xmlns:a16="http://schemas.microsoft.com/office/drawing/2014/main" id="{17BAC25E-3398-4906-B4E5-515A2453F891}"/>
              </a:ext>
            </a:extLst>
          </p:cNvPr>
          <p:cNvPicPr>
            <a:picLocks noChangeAspect="1"/>
          </p:cNvPicPr>
          <p:nvPr/>
        </p:nvPicPr>
        <p:blipFill rotWithShape="1">
          <a:blip r:embed="rId2"/>
          <a:srcRect r="67057"/>
          <a:stretch/>
        </p:blipFill>
        <p:spPr>
          <a:xfrm>
            <a:off x="2639616" y="2492896"/>
            <a:ext cx="936104" cy="803357"/>
          </a:xfrm>
          <a:prstGeom prst="rect">
            <a:avLst/>
          </a:prstGeom>
        </p:spPr>
      </p:pic>
      <p:pic>
        <p:nvPicPr>
          <p:cNvPr id="17" name="圖片 16">
            <a:extLst>
              <a:ext uri="{FF2B5EF4-FFF2-40B4-BE49-F238E27FC236}">
                <a16:creationId xmlns:a16="http://schemas.microsoft.com/office/drawing/2014/main" id="{7E167AB9-2213-496A-A972-D6661B52D662}"/>
              </a:ext>
            </a:extLst>
          </p:cNvPr>
          <p:cNvPicPr>
            <a:picLocks noChangeAspect="1"/>
          </p:cNvPicPr>
          <p:nvPr/>
        </p:nvPicPr>
        <p:blipFill rotWithShape="1">
          <a:blip r:embed="rId2"/>
          <a:srcRect l="34811" r="33876"/>
          <a:stretch/>
        </p:blipFill>
        <p:spPr>
          <a:xfrm>
            <a:off x="4583832" y="2492896"/>
            <a:ext cx="864096" cy="780155"/>
          </a:xfrm>
          <a:prstGeom prst="rect">
            <a:avLst/>
          </a:prstGeom>
        </p:spPr>
      </p:pic>
      <p:pic>
        <p:nvPicPr>
          <p:cNvPr id="18" name="圖片 17">
            <a:extLst>
              <a:ext uri="{FF2B5EF4-FFF2-40B4-BE49-F238E27FC236}">
                <a16:creationId xmlns:a16="http://schemas.microsoft.com/office/drawing/2014/main" id="{FB1049FE-DBA8-41F6-8692-71C50E4E019A}"/>
              </a:ext>
            </a:extLst>
          </p:cNvPr>
          <p:cNvPicPr>
            <a:picLocks noChangeAspect="1"/>
          </p:cNvPicPr>
          <p:nvPr/>
        </p:nvPicPr>
        <p:blipFill rotWithShape="1">
          <a:blip r:embed="rId2"/>
          <a:srcRect l="69348"/>
          <a:stretch/>
        </p:blipFill>
        <p:spPr>
          <a:xfrm>
            <a:off x="6456040" y="2492896"/>
            <a:ext cx="864096" cy="796988"/>
          </a:xfrm>
          <a:prstGeom prst="rect">
            <a:avLst/>
          </a:prstGeom>
        </p:spPr>
      </p:pic>
      <p:pic>
        <p:nvPicPr>
          <p:cNvPr id="8" name="圖片 7">
            <a:extLst>
              <a:ext uri="{FF2B5EF4-FFF2-40B4-BE49-F238E27FC236}">
                <a16:creationId xmlns:a16="http://schemas.microsoft.com/office/drawing/2014/main" id="{43735CD4-95D5-4620-990F-D8DB788E647A}"/>
              </a:ext>
            </a:extLst>
          </p:cNvPr>
          <p:cNvPicPr>
            <a:picLocks noChangeAspect="1"/>
          </p:cNvPicPr>
          <p:nvPr/>
        </p:nvPicPr>
        <p:blipFill rotWithShape="1">
          <a:blip r:embed="rId3">
            <a:duotone>
              <a:schemeClr val="accent5">
                <a:shade val="45000"/>
                <a:satMod val="135000"/>
              </a:schemeClr>
              <a:prstClr val="white"/>
            </a:duotone>
          </a:blip>
          <a:srcRect r="68423"/>
          <a:stretch/>
        </p:blipFill>
        <p:spPr>
          <a:xfrm>
            <a:off x="2639616" y="3429000"/>
            <a:ext cx="864096" cy="845355"/>
          </a:xfrm>
          <a:prstGeom prst="rect">
            <a:avLst/>
          </a:prstGeom>
        </p:spPr>
      </p:pic>
      <p:pic>
        <p:nvPicPr>
          <p:cNvPr id="20" name="圖片 19">
            <a:extLst>
              <a:ext uri="{FF2B5EF4-FFF2-40B4-BE49-F238E27FC236}">
                <a16:creationId xmlns:a16="http://schemas.microsoft.com/office/drawing/2014/main" id="{B63533A4-33AB-4A9D-976A-654C88B15450}"/>
              </a:ext>
            </a:extLst>
          </p:cNvPr>
          <p:cNvPicPr>
            <a:picLocks noChangeAspect="1"/>
          </p:cNvPicPr>
          <p:nvPr/>
        </p:nvPicPr>
        <p:blipFill rotWithShape="1">
          <a:blip r:embed="rId3">
            <a:duotone>
              <a:schemeClr val="accent5">
                <a:shade val="45000"/>
                <a:satMod val="135000"/>
              </a:schemeClr>
              <a:prstClr val="white"/>
            </a:duotone>
          </a:blip>
          <a:srcRect l="69234"/>
          <a:stretch/>
        </p:blipFill>
        <p:spPr>
          <a:xfrm>
            <a:off x="6456040" y="3429000"/>
            <a:ext cx="864096" cy="867635"/>
          </a:xfrm>
          <a:prstGeom prst="rect">
            <a:avLst/>
          </a:prstGeom>
        </p:spPr>
      </p:pic>
      <p:pic>
        <p:nvPicPr>
          <p:cNvPr id="21" name="圖片 20">
            <a:extLst>
              <a:ext uri="{FF2B5EF4-FFF2-40B4-BE49-F238E27FC236}">
                <a16:creationId xmlns:a16="http://schemas.microsoft.com/office/drawing/2014/main" id="{6A58CBFC-FE3D-45D4-8377-507751EC27F5}"/>
              </a:ext>
            </a:extLst>
          </p:cNvPr>
          <p:cNvPicPr>
            <a:picLocks noChangeAspect="1"/>
          </p:cNvPicPr>
          <p:nvPr/>
        </p:nvPicPr>
        <p:blipFill rotWithShape="1">
          <a:blip r:embed="rId3">
            <a:duotone>
              <a:schemeClr val="accent5">
                <a:shade val="45000"/>
                <a:satMod val="135000"/>
              </a:schemeClr>
              <a:prstClr val="white"/>
            </a:duotone>
          </a:blip>
          <a:srcRect l="34391" r="34085"/>
          <a:stretch/>
        </p:blipFill>
        <p:spPr>
          <a:xfrm>
            <a:off x="4583832" y="3429000"/>
            <a:ext cx="864096" cy="846791"/>
          </a:xfrm>
          <a:prstGeom prst="rect">
            <a:avLst/>
          </a:prstGeom>
        </p:spPr>
      </p:pic>
      <p:pic>
        <p:nvPicPr>
          <p:cNvPr id="10" name="圖片 9">
            <a:extLst>
              <a:ext uri="{FF2B5EF4-FFF2-40B4-BE49-F238E27FC236}">
                <a16:creationId xmlns:a16="http://schemas.microsoft.com/office/drawing/2014/main" id="{DA6FD1E9-D87B-49FE-A4DD-9F61BC81DE75}"/>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r="67903"/>
          <a:stretch/>
        </p:blipFill>
        <p:spPr>
          <a:xfrm>
            <a:off x="2567608" y="4437112"/>
            <a:ext cx="1084867" cy="1017775"/>
          </a:xfrm>
          <a:prstGeom prst="rect">
            <a:avLst/>
          </a:prstGeom>
        </p:spPr>
      </p:pic>
      <p:pic>
        <p:nvPicPr>
          <p:cNvPr id="23" name="圖片 22">
            <a:extLst>
              <a:ext uri="{FF2B5EF4-FFF2-40B4-BE49-F238E27FC236}">
                <a16:creationId xmlns:a16="http://schemas.microsoft.com/office/drawing/2014/main" id="{DCC4A719-C7CF-429F-9FF3-36755A071579}"/>
              </a:ext>
            </a:extLst>
          </p:cNvPr>
          <p:cNvPicPr>
            <a:picLocks noChangeAspect="1"/>
          </p:cNvPicPr>
          <p:nvPr/>
        </p:nvPicPr>
        <p:blipFill rotWithShape="1">
          <a:blip r:embed="rId6"/>
          <a:srcRect l="34534" r="34109"/>
          <a:stretch/>
        </p:blipFill>
        <p:spPr>
          <a:xfrm>
            <a:off x="4367808" y="4437112"/>
            <a:ext cx="1080120" cy="1037266"/>
          </a:xfrm>
          <a:prstGeom prst="rect">
            <a:avLst/>
          </a:prstGeom>
        </p:spPr>
      </p:pic>
      <p:pic>
        <p:nvPicPr>
          <p:cNvPr id="24" name="圖片 23">
            <a:extLst>
              <a:ext uri="{FF2B5EF4-FFF2-40B4-BE49-F238E27FC236}">
                <a16:creationId xmlns:a16="http://schemas.microsoft.com/office/drawing/2014/main" id="{6F144495-8D0F-4554-BCC7-6461533D25ED}"/>
              </a:ext>
            </a:extLst>
          </p:cNvPr>
          <p:cNvPicPr>
            <a:picLocks noChangeAspect="1"/>
          </p:cNvPicPr>
          <p:nvPr/>
        </p:nvPicPr>
        <p:blipFill rotWithShape="1">
          <a:blip r:embed="rId6"/>
          <a:srcRect l="68499"/>
          <a:stretch/>
        </p:blipFill>
        <p:spPr>
          <a:xfrm>
            <a:off x="6312024" y="4437113"/>
            <a:ext cx="1080120" cy="1032504"/>
          </a:xfrm>
          <a:prstGeom prst="rect">
            <a:avLst/>
          </a:prstGeom>
        </p:spPr>
      </p:pic>
      <p:pic>
        <p:nvPicPr>
          <p:cNvPr id="12" name="圖片 11">
            <a:extLst>
              <a:ext uri="{FF2B5EF4-FFF2-40B4-BE49-F238E27FC236}">
                <a16:creationId xmlns:a16="http://schemas.microsoft.com/office/drawing/2014/main" id="{A1F69F5F-608A-4EFC-939F-6A162D6F0993}"/>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Layer>
                </a14:imgProps>
              </a:ext>
            </a:extLst>
          </a:blip>
          <a:stretch>
            <a:fillRect/>
          </a:stretch>
        </p:blipFill>
        <p:spPr>
          <a:xfrm>
            <a:off x="8184232" y="1412776"/>
            <a:ext cx="3524742" cy="4648849"/>
          </a:xfrm>
          <a:prstGeom prst="rect">
            <a:avLst/>
          </a:prstGeom>
        </p:spPr>
      </p:pic>
    </p:spTree>
    <p:extLst>
      <p:ext uri="{BB962C8B-B14F-4D97-AF65-F5344CB8AC3E}">
        <p14:creationId xmlns:p14="http://schemas.microsoft.com/office/powerpoint/2010/main" val="8912434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a:defRPr/>
            </a:pPr>
            <a:r>
              <a:rPr lang="zh-TW" altLang="en-US" sz="3200" b="1" dirty="0">
                <a:solidFill>
                  <a:schemeClr val="accent6">
                    <a:lumMod val="10000"/>
                  </a:schemeClr>
                </a:solidFill>
                <a:latin typeface="微軟正黑體" panose="020B0604030504040204" pitchFamily="34" charset="-120"/>
                <a:ea typeface="微軟正黑體" panose="020B0604030504040204" pitchFamily="34" charset="-120"/>
              </a:rPr>
              <a:t>總結</a:t>
            </a:r>
            <a:r>
              <a:rPr lang="en-US" altLang="zh-TW" sz="3200" b="1" dirty="0">
                <a:solidFill>
                  <a:schemeClr val="accent6">
                    <a:lumMod val="10000"/>
                  </a:schemeClr>
                </a:solidFill>
                <a:latin typeface="微軟正黑體" panose="020B0604030504040204" pitchFamily="34" charset="-120"/>
                <a:ea typeface="微軟正黑體" panose="020B0604030504040204" pitchFamily="34" charset="-120"/>
              </a:rPr>
              <a:t>:</a:t>
            </a:r>
            <a:r>
              <a:rPr lang="zh-TW" altLang="en-US" sz="3200" b="1" dirty="0">
                <a:solidFill>
                  <a:schemeClr val="accent6">
                    <a:lumMod val="10000"/>
                  </a:schemeClr>
                </a:solidFill>
                <a:latin typeface="微軟正黑體" panose="020B0604030504040204" pitchFamily="34" charset="-120"/>
                <a:ea typeface="微軟正黑體" panose="020B0604030504040204" pitchFamily="34" charset="-120"/>
              </a:rPr>
              <a:t> </a:t>
            </a:r>
            <a:r>
              <a:rPr lang="en-US" altLang="zh-TW" sz="3200" b="1" dirty="0">
                <a:solidFill>
                  <a:schemeClr val="accent6">
                    <a:lumMod val="10000"/>
                  </a:schemeClr>
                </a:solidFill>
                <a:latin typeface="微軟正黑體" panose="020B0604030504040204" pitchFamily="34" charset="-120"/>
                <a:ea typeface="微軟正黑體" panose="020B0604030504040204" pitchFamily="34" charset="-120"/>
              </a:rPr>
              <a:t>Overfitting </a:t>
            </a:r>
            <a:r>
              <a:rPr lang="zh-TW" altLang="en-US" sz="3200" b="1" dirty="0">
                <a:solidFill>
                  <a:schemeClr val="accent6">
                    <a:lumMod val="10000"/>
                  </a:schemeClr>
                </a:solidFill>
                <a:latin typeface="微軟正黑體" panose="020B0604030504040204" pitchFamily="34" charset="-120"/>
                <a:ea typeface="微軟正黑體" panose="020B0604030504040204" pitchFamily="34" charset="-120"/>
              </a:rPr>
              <a:t>處理方式如下</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a:pP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儘可能多收集</a:t>
            </a:r>
            <a:r>
              <a:rPr lang="en-US" altLang="zh-TW" sz="1400" b="1" dirty="0">
                <a:solidFill>
                  <a:srgbClr val="D8D8D8">
                    <a:lumMod val="10000"/>
                  </a:srgbClr>
                </a:solidFill>
                <a:latin typeface="微軟正黑體" panose="020B0604030504040204" pitchFamily="34" charset="-120"/>
                <a:ea typeface="微軟正黑體" panose="020B0604030504040204" pitchFamily="34" charset="-120"/>
              </a:rPr>
              <a:t>/</a:t>
            </a:r>
            <a:r>
              <a:rPr lang="zh-TW" altLang="en-US" sz="1400" b="1" dirty="0">
                <a:solidFill>
                  <a:srgbClr val="D8D8D8">
                    <a:lumMod val="10000"/>
                  </a:srgbClr>
                </a:solidFill>
                <a:latin typeface="微軟正黑體" panose="020B0604030504040204" pitchFamily="34" charset="-120"/>
                <a:ea typeface="微軟正黑體" panose="020B0604030504040204" pitchFamily="34" charset="-120"/>
              </a:rPr>
              <a:t>產生訓練資料，以使資料儘可能貼近真實</a:t>
            </a:r>
          </a:p>
        </p:txBody>
      </p:sp>
      <p:sp>
        <p:nvSpPr>
          <p:cNvPr id="11" name="文字方塊 10">
            <a:extLst>
              <a:ext uri="{FF2B5EF4-FFF2-40B4-BE49-F238E27FC236}">
                <a16:creationId xmlns:a16="http://schemas.microsoft.com/office/drawing/2014/main" id="{3C2A19B3-7EF0-4D66-BB5B-82B052F83AC6}"/>
              </a:ext>
            </a:extLst>
          </p:cNvPr>
          <p:cNvSpPr txBox="1"/>
          <p:nvPr/>
        </p:nvSpPr>
        <p:spPr>
          <a:xfrm>
            <a:off x="390524" y="1340768"/>
            <a:ext cx="5201420" cy="1708160"/>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解法</a:t>
            </a:r>
          </a:p>
          <a:p>
            <a:pPr marL="285750" indent="-285750">
              <a:buFont typeface="Arial" panose="020B0604020202020204" pitchFamily="34" charset="0"/>
              <a:buChar char="•"/>
            </a:pPr>
            <a:r>
              <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資料清理</a:t>
            </a:r>
            <a:r>
              <a:rPr lang="en-US"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a:t>
            </a:r>
            <a:r>
              <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刪除 </a:t>
            </a:r>
            <a:r>
              <a:rPr lang="en-US"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(Data Cleaning/Pruning) </a:t>
            </a:r>
          </a:p>
          <a:p>
            <a:pPr marL="285750" indent="-285750">
              <a:buFont typeface="Arial" panose="020B0604020202020204" pitchFamily="34" charset="0"/>
              <a:buChar char="•"/>
            </a:pPr>
            <a:r>
              <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選用簡單的模型 </a:t>
            </a:r>
            <a:r>
              <a:rPr lang="en-US"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(Simple Model) </a:t>
            </a:r>
          </a:p>
          <a:p>
            <a:pPr marL="285750" indent="-285750">
              <a:buFont typeface="Arial" panose="020B0604020202020204" pitchFamily="34" charset="0"/>
              <a:buChar char="•"/>
            </a:pPr>
            <a:r>
              <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增加訓練資料 </a:t>
            </a:r>
            <a:r>
              <a:rPr lang="en-US"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(Data augmentation)</a:t>
            </a:r>
          </a:p>
          <a:p>
            <a:pPr marL="285750" indent="-285750">
              <a:buFont typeface="Arial" panose="020B0604020202020204" pitchFamily="34" charset="0"/>
              <a:buChar char="•"/>
            </a:pPr>
            <a:r>
              <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正規化 </a:t>
            </a:r>
            <a:r>
              <a:rPr lang="en-US" altLang="zh-TW"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rPr>
              <a:t>(Regularization)</a:t>
            </a:r>
            <a:endParaRPr lang="zh-TW" altLang="en-US" sz="1400" dirty="0">
              <a:solidFill>
                <a:schemeClr val="accent6">
                  <a:lumMod val="10000"/>
                </a:schemeClr>
              </a:solidFill>
              <a:highlight>
                <a:srgbClr val="FFFFFF"/>
              </a:highlight>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pic>
        <p:nvPicPr>
          <p:cNvPr id="2" name="圖片 1">
            <a:extLst>
              <a:ext uri="{FF2B5EF4-FFF2-40B4-BE49-F238E27FC236}">
                <a16:creationId xmlns:a16="http://schemas.microsoft.com/office/drawing/2014/main" id="{06D65D6B-CDA0-478B-96C3-B7393C75DF34}"/>
              </a:ext>
            </a:extLst>
          </p:cNvPr>
          <p:cNvPicPr>
            <a:picLocks noChangeAspect="1"/>
          </p:cNvPicPr>
          <p:nvPr/>
        </p:nvPicPr>
        <p:blipFill>
          <a:blip r:embed="rId2"/>
          <a:stretch>
            <a:fillRect/>
          </a:stretch>
        </p:blipFill>
        <p:spPr>
          <a:xfrm>
            <a:off x="4742329" y="2289923"/>
            <a:ext cx="6517341" cy="3666004"/>
          </a:xfrm>
          <a:prstGeom prst="rect">
            <a:avLst/>
          </a:prstGeom>
        </p:spPr>
      </p:pic>
    </p:spTree>
    <p:extLst>
      <p:ext uri="{BB962C8B-B14F-4D97-AF65-F5344CB8AC3E}">
        <p14:creationId xmlns:p14="http://schemas.microsoft.com/office/powerpoint/2010/main" val="3307846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參考資料</a:t>
            </a:r>
          </a:p>
        </p:txBody>
      </p:sp>
      <p:sp>
        <p:nvSpPr>
          <p:cNvPr id="6" name="文字方塊 5">
            <a:extLst>
              <a:ext uri="{FF2B5EF4-FFF2-40B4-BE49-F238E27FC236}">
                <a16:creationId xmlns:a16="http://schemas.microsoft.com/office/drawing/2014/main" id="{0E9F8D39-4B33-7F3A-5A7B-0D990ED89DD6}"/>
              </a:ext>
            </a:extLst>
          </p:cNvPr>
          <p:cNvSpPr txBox="1"/>
          <p:nvPr/>
        </p:nvSpPr>
        <p:spPr>
          <a:xfrm>
            <a:off x="390524" y="1449765"/>
            <a:ext cx="1110607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7292A"/>
                </a:solidFill>
                <a:effectLst/>
                <a:uLnTx/>
                <a:uFillTx/>
                <a:latin typeface="-apple-system"/>
                <a:ea typeface="新細明體" panose="02020500000000000000" pitchFamily="18" charset="-120"/>
                <a:cs typeface="+mn-cs"/>
              </a:rPr>
              <a:t>Feature Engineering Explained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hlinkClick r:id="rId2"/>
              </a:rPr>
              <a:t>https://builtin.com/articles/feature-engineering</a:t>
            </a: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249DCE"/>
              </a:solidFill>
              <a:effectLst/>
              <a:uLnTx/>
              <a:uFillTx/>
              <a:latin typeface="-apple-system"/>
              <a:ea typeface="新細明體" panose="02020500000000000000" pitchFamily="18" charset="-120"/>
              <a:cs typeface="+mn-cs"/>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小結</a:t>
            </a:r>
          </a:p>
        </p:txBody>
      </p:sp>
    </p:spTree>
    <p:extLst>
      <p:ext uri="{BB962C8B-B14F-4D97-AF65-F5344CB8AC3E}">
        <p14:creationId xmlns:p14="http://schemas.microsoft.com/office/powerpoint/2010/main" val="29236789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SVM/SVR</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introduction</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cxnSp>
        <p:nvCxnSpPr>
          <p:cNvPr id="4" name="直線接點 3">
            <a:extLst>
              <a:ext uri="{FF2B5EF4-FFF2-40B4-BE49-F238E27FC236}">
                <a16:creationId xmlns:a16="http://schemas.microsoft.com/office/drawing/2014/main" id="{A2242377-60B9-4A8D-8592-39608B0D8907}"/>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5" name="標題 1">
            <a:extLst>
              <a:ext uri="{FF2B5EF4-FFF2-40B4-BE49-F238E27FC236}">
                <a16:creationId xmlns:a16="http://schemas.microsoft.com/office/drawing/2014/main" id="{D2FF82E5-508B-4FD9-8EA1-AC56A0143FC5}"/>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19064100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452431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核函數</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SVR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通過使用核函數將數據映射到更高維度的特徵空間，來解決非線性問題。常用的核函數包括線性核、多項式核、徑向基函數（</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RBF</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）核等。</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2.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超平面和邊界</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(Hyperplane &amp; Decision Boundary)</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SVR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旨在找到最適合連續空間中數據點的超平面。這是通過將輸入變量映射到高維特徵空間並找到最大化超平面與最近數據點之間距離（邊緣）的超平面，同時最小化預測誤差來實現的。</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3.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損失函數</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SVR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使用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ε-insensitive loss function</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，這意味著預測值與實際值之間的差異在 </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ε </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範圍內時，誤差會被忽略。這有助於模型不受訓練數據中的小波動影響。</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常用評估指標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MSE,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RMSE, Root Mean Squared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MAPE, Mean Absolute Percentage Error,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0D0D0D"/>
                </a:solidFill>
                <a:effectLst/>
                <a:highlight>
                  <a:srgbClr val="FFFFFF"/>
                </a:highlight>
                <a:uLnTx/>
                <a:uFillTx/>
                <a:latin typeface="Söhne"/>
                <a:ea typeface="新細明體" panose="02020500000000000000" pitchFamily="18" charset="-120"/>
                <a:cs typeface="+mn-cs"/>
              </a:rPr>
              <a:t>R², Coefficient of Determination</a:t>
            </a: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Support Vector Regression, SVR</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Intuition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SVR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旨在找到最適合連續空間中數據點的超平面，以近似描述輸入變量和連續目標變量之間的關係，同時最小化預測誤差。</a:t>
            </a:r>
          </a:p>
        </p:txBody>
      </p:sp>
      <p:pic>
        <p:nvPicPr>
          <p:cNvPr id="2" name="圖片 1">
            <a:extLst>
              <a:ext uri="{FF2B5EF4-FFF2-40B4-BE49-F238E27FC236}">
                <a16:creationId xmlns:a16="http://schemas.microsoft.com/office/drawing/2014/main" id="{B0D6653C-D073-4A9E-8CDF-C87C4564FD2E}"/>
              </a:ext>
            </a:extLst>
          </p:cNvPr>
          <p:cNvPicPr>
            <a:picLocks noChangeAspect="1"/>
          </p:cNvPicPr>
          <p:nvPr/>
        </p:nvPicPr>
        <p:blipFill>
          <a:blip r:embed="rId3"/>
          <a:stretch>
            <a:fillRect/>
          </a:stretch>
        </p:blipFill>
        <p:spPr>
          <a:xfrm>
            <a:off x="7334625" y="4355619"/>
            <a:ext cx="3748268" cy="1925006"/>
          </a:xfrm>
          <a:prstGeom prst="rect">
            <a:avLst/>
          </a:prstGeom>
        </p:spPr>
      </p:pic>
      <p:grpSp>
        <p:nvGrpSpPr>
          <p:cNvPr id="5" name="群組 4">
            <a:extLst>
              <a:ext uri="{FF2B5EF4-FFF2-40B4-BE49-F238E27FC236}">
                <a16:creationId xmlns:a16="http://schemas.microsoft.com/office/drawing/2014/main" id="{9E61D0D6-474A-4CF0-805E-132B8F8F7833}"/>
              </a:ext>
            </a:extLst>
          </p:cNvPr>
          <p:cNvGrpSpPr/>
          <p:nvPr/>
        </p:nvGrpSpPr>
        <p:grpSpPr>
          <a:xfrm>
            <a:off x="5962913" y="1556792"/>
            <a:ext cx="5937244" cy="2736269"/>
            <a:chOff x="6023992" y="1550732"/>
            <a:chExt cx="5937244" cy="2736269"/>
          </a:xfrm>
        </p:grpSpPr>
        <p:grpSp>
          <p:nvGrpSpPr>
            <p:cNvPr id="14" name="群組 13">
              <a:extLst>
                <a:ext uri="{FF2B5EF4-FFF2-40B4-BE49-F238E27FC236}">
                  <a16:creationId xmlns:a16="http://schemas.microsoft.com/office/drawing/2014/main" id="{E627B6BF-06D0-4AF6-B778-0BBC6EBCE4C8}"/>
                </a:ext>
              </a:extLst>
            </p:cNvPr>
            <p:cNvGrpSpPr/>
            <p:nvPr/>
          </p:nvGrpSpPr>
          <p:grpSpPr>
            <a:xfrm>
              <a:off x="6023992" y="1550732"/>
              <a:ext cx="3448348" cy="2605078"/>
              <a:chOff x="7799523" y="2931414"/>
              <a:chExt cx="4087677" cy="3088064"/>
            </a:xfrm>
          </p:grpSpPr>
          <p:pic>
            <p:nvPicPr>
              <p:cNvPr id="10" name="圖片 9">
                <a:extLst>
                  <a:ext uri="{FF2B5EF4-FFF2-40B4-BE49-F238E27FC236}">
                    <a16:creationId xmlns:a16="http://schemas.microsoft.com/office/drawing/2014/main" id="{91ACA0BF-7262-4F9E-ADDA-2F5A0A725F8B}"/>
                  </a:ext>
                </a:extLst>
              </p:cNvPr>
              <p:cNvPicPr>
                <a:picLocks noChangeAspect="1"/>
              </p:cNvPicPr>
              <p:nvPr/>
            </p:nvPicPr>
            <p:blipFill>
              <a:blip r:embed="rId4"/>
              <a:stretch>
                <a:fillRect/>
              </a:stretch>
            </p:blipFill>
            <p:spPr>
              <a:xfrm>
                <a:off x="7848036" y="2931414"/>
                <a:ext cx="4039164" cy="3086531"/>
              </a:xfrm>
              <a:prstGeom prst="rect">
                <a:avLst/>
              </a:prstGeom>
            </p:spPr>
          </p:pic>
          <p:sp>
            <p:nvSpPr>
              <p:cNvPr id="17" name="矩形 16">
                <a:extLst>
                  <a:ext uri="{FF2B5EF4-FFF2-40B4-BE49-F238E27FC236}">
                    <a16:creationId xmlns:a16="http://schemas.microsoft.com/office/drawing/2014/main" id="{821D557A-F452-4503-AD7F-88D30D61E67A}"/>
                  </a:ext>
                </a:extLst>
              </p:cNvPr>
              <p:cNvSpPr/>
              <p:nvPr/>
            </p:nvSpPr>
            <p:spPr>
              <a:xfrm>
                <a:off x="7799523" y="5615287"/>
                <a:ext cx="323215" cy="4041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grpSp>
        <p:pic>
          <p:nvPicPr>
            <p:cNvPr id="16" name="圖片 15">
              <a:extLst>
                <a:ext uri="{FF2B5EF4-FFF2-40B4-BE49-F238E27FC236}">
                  <a16:creationId xmlns:a16="http://schemas.microsoft.com/office/drawing/2014/main" id="{B8FFA223-50C7-48E9-B1D8-07894F718AF5}"/>
                </a:ext>
              </a:extLst>
            </p:cNvPr>
            <p:cNvPicPr>
              <a:picLocks noChangeAspect="1"/>
            </p:cNvPicPr>
            <p:nvPr/>
          </p:nvPicPr>
          <p:blipFill>
            <a:blip r:embed="rId5"/>
            <a:stretch>
              <a:fillRect/>
            </a:stretch>
          </p:blipFill>
          <p:spPr>
            <a:xfrm>
              <a:off x="9584696" y="2127731"/>
              <a:ext cx="2376540" cy="1414607"/>
            </a:xfrm>
            <a:prstGeom prst="rect">
              <a:avLst/>
            </a:prstGeom>
          </p:spPr>
        </p:pic>
        <p:sp>
          <p:nvSpPr>
            <p:cNvPr id="18" name="矩形 17">
              <a:extLst>
                <a:ext uri="{FF2B5EF4-FFF2-40B4-BE49-F238E27FC236}">
                  <a16:creationId xmlns:a16="http://schemas.microsoft.com/office/drawing/2014/main" id="{255BA9D2-EAF4-4783-A808-0A1E60FDAE60}"/>
                </a:ext>
              </a:extLst>
            </p:cNvPr>
            <p:cNvSpPr/>
            <p:nvPr/>
          </p:nvSpPr>
          <p:spPr>
            <a:xfrm>
              <a:off x="8770130" y="3219139"/>
              <a:ext cx="1193116"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rPr>
                <a:t>Hyperplane</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20" name="接點: 弧形 19">
              <a:extLst>
                <a:ext uri="{FF2B5EF4-FFF2-40B4-BE49-F238E27FC236}">
                  <a16:creationId xmlns:a16="http://schemas.microsoft.com/office/drawing/2014/main" id="{34D4A3C8-4559-4B70-93D6-F3A190D02E9B}"/>
                </a:ext>
              </a:extLst>
            </p:cNvPr>
            <p:cNvCxnSpPr>
              <a:cxnSpLocks/>
            </p:cNvCxnSpPr>
            <p:nvPr/>
          </p:nvCxnSpPr>
          <p:spPr>
            <a:xfrm>
              <a:off x="8258386" y="2793719"/>
              <a:ext cx="573918" cy="563273"/>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65A37559-947F-4139-BAC8-4F945EE9E000}"/>
                </a:ext>
              </a:extLst>
            </p:cNvPr>
            <p:cNvSpPr/>
            <p:nvPr/>
          </p:nvSpPr>
          <p:spPr>
            <a:xfrm>
              <a:off x="6528048" y="2076086"/>
              <a:ext cx="138602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rPr>
                <a:t>Decision Boundary</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24" name="接點: 弧形 23">
              <a:extLst>
                <a:ext uri="{FF2B5EF4-FFF2-40B4-BE49-F238E27FC236}">
                  <a16:creationId xmlns:a16="http://schemas.microsoft.com/office/drawing/2014/main" id="{026E6ED3-5B4F-488A-9867-4C85811B27A8}"/>
                </a:ext>
              </a:extLst>
            </p:cNvPr>
            <p:cNvCxnSpPr>
              <a:cxnSpLocks/>
              <a:endCxn id="22" idx="2"/>
            </p:cNvCxnSpPr>
            <p:nvPr/>
          </p:nvCxnSpPr>
          <p:spPr>
            <a:xfrm rot="16200000" flipV="1">
              <a:off x="6954929" y="2619215"/>
              <a:ext cx="847361" cy="315102"/>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接點: 弧形 27">
              <a:extLst>
                <a:ext uri="{FF2B5EF4-FFF2-40B4-BE49-F238E27FC236}">
                  <a16:creationId xmlns:a16="http://schemas.microsoft.com/office/drawing/2014/main" id="{2CA4E5CC-B252-4ED2-A57F-80D8A3ABBABA}"/>
                </a:ext>
              </a:extLst>
            </p:cNvPr>
            <p:cNvCxnSpPr>
              <a:cxnSpLocks/>
              <a:endCxn id="22" idx="2"/>
            </p:cNvCxnSpPr>
            <p:nvPr/>
          </p:nvCxnSpPr>
          <p:spPr>
            <a:xfrm rot="5400000" flipH="1" flipV="1">
              <a:off x="6827901" y="2485282"/>
              <a:ext cx="525354" cy="260960"/>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E86B1410-DBA7-4C37-AF39-26BC578C06F6}"/>
                </a:ext>
              </a:extLst>
            </p:cNvPr>
            <p:cNvSpPr/>
            <p:nvPr/>
          </p:nvSpPr>
          <p:spPr>
            <a:xfrm>
              <a:off x="7621826" y="4010002"/>
              <a:ext cx="1193116"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383838"/>
                  </a:solidFill>
                  <a:effectLst/>
                  <a:uLnTx/>
                  <a:uFillTx/>
                  <a:latin typeface="Inter"/>
                  <a:ea typeface="新細明體" panose="02020500000000000000" pitchFamily="18" charset="-120"/>
                  <a:cs typeface="+mn-cs"/>
                </a:rPr>
                <a:t>Support vector</a:t>
              </a:r>
              <a:endPar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cxnSp>
          <p:nvCxnSpPr>
            <p:cNvPr id="38" name="接點: 弧形 37">
              <a:extLst>
                <a:ext uri="{FF2B5EF4-FFF2-40B4-BE49-F238E27FC236}">
                  <a16:creationId xmlns:a16="http://schemas.microsoft.com/office/drawing/2014/main" id="{2007ED74-3481-4A26-859C-26F4CB791706}"/>
                </a:ext>
              </a:extLst>
            </p:cNvPr>
            <p:cNvCxnSpPr>
              <a:cxnSpLocks/>
            </p:cNvCxnSpPr>
            <p:nvPr/>
          </p:nvCxnSpPr>
          <p:spPr>
            <a:xfrm>
              <a:off x="7050102" y="3572285"/>
              <a:ext cx="573918" cy="563273"/>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625C9EED-A333-4F71-83A0-F41BDE952930}"/>
                </a:ext>
              </a:extLst>
            </p:cNvPr>
            <p:cNvSpPr/>
            <p:nvPr/>
          </p:nvSpPr>
          <p:spPr>
            <a:xfrm>
              <a:off x="9544741" y="1635266"/>
              <a:ext cx="2416495"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ε-insensitive loss function</a:t>
              </a:r>
              <a:endParaRPr kumimoji="0" lang="zh-TW" altLang="en-US" sz="1400" b="1"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grpSp>
      <p:sp>
        <p:nvSpPr>
          <p:cNvPr id="9" name="文字方塊 8">
            <a:extLst>
              <a:ext uri="{FF2B5EF4-FFF2-40B4-BE49-F238E27FC236}">
                <a16:creationId xmlns:a16="http://schemas.microsoft.com/office/drawing/2014/main" id="{A91C5921-3242-4B07-89BB-D6575DC63984}"/>
              </a:ext>
            </a:extLst>
          </p:cNvPr>
          <p:cNvSpPr txBox="1"/>
          <p:nvPr/>
        </p:nvSpPr>
        <p:spPr>
          <a:xfrm>
            <a:off x="10551456" y="3690091"/>
            <a:ext cx="160973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1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a:t>
            </a:r>
            <a:r>
              <a:rPr kumimoji="0" lang="en-US" altLang="zh-TW" sz="11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constraints:</a:t>
            </a:r>
            <a:r>
              <a:rPr kumimoji="0" lang="zh-TW" altLang="en-US" sz="11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 約束條件</a:t>
            </a:r>
            <a:endParaRPr kumimoji="0" lang="en-US" altLang="zh-TW" sz="11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Regression (SVR)</a:t>
            </a:r>
          </a:p>
        </p:txBody>
      </p:sp>
    </p:spTree>
    <p:extLst>
      <p:ext uri="{BB962C8B-B14F-4D97-AF65-F5344CB8AC3E}">
        <p14:creationId xmlns:p14="http://schemas.microsoft.com/office/powerpoint/2010/main" val="3843612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E9D64768-9D6C-4350-AD09-C32ED99DDC2C}"/>
              </a:ext>
            </a:extLst>
          </p:cNvPr>
          <p:cNvGraphicFramePr>
            <a:graphicFrameLocks noGrp="1"/>
          </p:cNvGraphicFramePr>
          <p:nvPr/>
        </p:nvGraphicFramePr>
        <p:xfrm>
          <a:off x="1777998" y="957519"/>
          <a:ext cx="8729136" cy="5180412"/>
        </p:xfrm>
        <a:graphic>
          <a:graphicData uri="http://schemas.openxmlformats.org/drawingml/2006/table">
            <a:tbl>
              <a:tblPr/>
              <a:tblGrid>
                <a:gridCol w="1454856">
                  <a:extLst>
                    <a:ext uri="{9D8B030D-6E8A-4147-A177-3AD203B41FA5}">
                      <a16:colId xmlns:a16="http://schemas.microsoft.com/office/drawing/2014/main" val="690746523"/>
                    </a:ext>
                  </a:extLst>
                </a:gridCol>
                <a:gridCol w="1454856">
                  <a:extLst>
                    <a:ext uri="{9D8B030D-6E8A-4147-A177-3AD203B41FA5}">
                      <a16:colId xmlns:a16="http://schemas.microsoft.com/office/drawing/2014/main" val="1972910700"/>
                    </a:ext>
                  </a:extLst>
                </a:gridCol>
                <a:gridCol w="1454856">
                  <a:extLst>
                    <a:ext uri="{9D8B030D-6E8A-4147-A177-3AD203B41FA5}">
                      <a16:colId xmlns:a16="http://schemas.microsoft.com/office/drawing/2014/main" val="2256378099"/>
                    </a:ext>
                  </a:extLst>
                </a:gridCol>
                <a:gridCol w="1454856">
                  <a:extLst>
                    <a:ext uri="{9D8B030D-6E8A-4147-A177-3AD203B41FA5}">
                      <a16:colId xmlns:a16="http://schemas.microsoft.com/office/drawing/2014/main" val="2286796655"/>
                    </a:ext>
                  </a:extLst>
                </a:gridCol>
                <a:gridCol w="1454856">
                  <a:extLst>
                    <a:ext uri="{9D8B030D-6E8A-4147-A177-3AD203B41FA5}">
                      <a16:colId xmlns:a16="http://schemas.microsoft.com/office/drawing/2014/main" val="1170508422"/>
                    </a:ext>
                  </a:extLst>
                </a:gridCol>
                <a:gridCol w="1454856">
                  <a:extLst>
                    <a:ext uri="{9D8B030D-6E8A-4147-A177-3AD203B41FA5}">
                      <a16:colId xmlns:a16="http://schemas.microsoft.com/office/drawing/2014/main" val="893423891"/>
                    </a:ext>
                  </a:extLst>
                </a:gridCol>
              </a:tblGrid>
              <a:tr h="287515">
                <a:tc>
                  <a:txBody>
                    <a:bodyPr/>
                    <a:lstStyle/>
                    <a:p>
                      <a:pPr algn="ctr" fontAlgn="b"/>
                      <a:r>
                        <a:rPr lang="zh-TW" altLang="en-US" sz="2000" b="1" i="0" u="none" strike="noStrike" dirty="0">
                          <a:solidFill>
                            <a:srgbClr val="0D0D0D"/>
                          </a:solidFill>
                          <a:effectLst/>
                          <a:latin typeface="微軟正黑體" panose="020B0604030504040204" pitchFamily="34" charset="-120"/>
                          <a:ea typeface="微軟正黑體" panose="020B0604030504040204" pitchFamily="34" charset="-120"/>
                        </a:rPr>
                        <a:t>大寫</a:t>
                      </a:r>
                    </a:p>
                  </a:txBody>
                  <a:tcPr marL="7634" marR="7634" marT="76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914A"/>
                    </a:solidFill>
                  </a:tcPr>
                </a:tc>
                <a:tc>
                  <a:txBody>
                    <a:bodyPr/>
                    <a:lstStyle/>
                    <a:p>
                      <a:pPr algn="ctr" fontAlgn="b"/>
                      <a:r>
                        <a:rPr lang="zh-TW" altLang="en-US" sz="2000" b="1" i="0" u="none" strike="noStrike" dirty="0">
                          <a:solidFill>
                            <a:srgbClr val="0D0D0D"/>
                          </a:solidFill>
                          <a:effectLst/>
                          <a:latin typeface="微軟正黑體" panose="020B0604030504040204" pitchFamily="34" charset="-120"/>
                          <a:ea typeface="微軟正黑體" panose="020B0604030504040204" pitchFamily="34" charset="-120"/>
                        </a:rPr>
                        <a:t>小寫</a:t>
                      </a:r>
                    </a:p>
                  </a:txBody>
                  <a:tcPr marL="7634" marR="7634" marT="76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914A"/>
                    </a:solidFill>
                  </a:tcPr>
                </a:tc>
                <a:tc>
                  <a:txBody>
                    <a:bodyPr/>
                    <a:lstStyle/>
                    <a:p>
                      <a:pPr algn="ctr" fontAlgn="b"/>
                      <a:r>
                        <a:rPr lang="en-US" sz="2000" b="1" i="0" u="none" strike="noStrike" dirty="0">
                          <a:solidFill>
                            <a:srgbClr val="0D0D0D"/>
                          </a:solidFill>
                          <a:effectLst/>
                          <a:latin typeface="微軟正黑體" panose="020B0604030504040204" pitchFamily="34" charset="-120"/>
                          <a:ea typeface="微軟正黑體" panose="020B0604030504040204" pitchFamily="34" charset="-120"/>
                        </a:rPr>
                        <a:t>English</a:t>
                      </a:r>
                    </a:p>
                  </a:txBody>
                  <a:tcPr marL="7634" marR="7634" marT="76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914A"/>
                    </a:solidFill>
                  </a:tcPr>
                </a:tc>
                <a:tc>
                  <a:txBody>
                    <a:bodyPr/>
                    <a:lstStyle/>
                    <a:p>
                      <a:pPr algn="ctr" fontAlgn="b"/>
                      <a:r>
                        <a:rPr lang="zh-TW" altLang="en-US" sz="2000" b="1" i="0" u="none" strike="noStrike" dirty="0">
                          <a:solidFill>
                            <a:srgbClr val="0D0D0D"/>
                          </a:solidFill>
                          <a:effectLst/>
                          <a:latin typeface="微軟正黑體" panose="020B0604030504040204" pitchFamily="34" charset="-120"/>
                          <a:ea typeface="微軟正黑體" panose="020B0604030504040204" pitchFamily="34" charset="-120"/>
                        </a:rPr>
                        <a:t>發音</a:t>
                      </a:r>
                    </a:p>
                  </a:txBody>
                  <a:tcPr marL="7634" marR="7634" marT="76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914A"/>
                    </a:solidFill>
                  </a:tcPr>
                </a:tc>
                <a:tc>
                  <a:txBody>
                    <a:bodyPr/>
                    <a:lstStyle/>
                    <a:p>
                      <a:pPr algn="ctr" fontAlgn="b"/>
                      <a:r>
                        <a:rPr lang="zh-TW" altLang="en-US" sz="2000" b="1" i="0" u="none" strike="noStrike" dirty="0">
                          <a:solidFill>
                            <a:srgbClr val="0D0D0D"/>
                          </a:solidFill>
                          <a:effectLst/>
                          <a:latin typeface="微軟正黑體" panose="020B0604030504040204" pitchFamily="34" charset="-120"/>
                          <a:ea typeface="微軟正黑體" panose="020B0604030504040204" pitchFamily="34" charset="-120"/>
                        </a:rPr>
                        <a:t>中文名稱</a:t>
                      </a:r>
                    </a:p>
                  </a:txBody>
                  <a:tcPr marL="7634" marR="7634" marT="76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914A"/>
                    </a:solidFill>
                  </a:tcPr>
                </a:tc>
                <a:tc>
                  <a:txBody>
                    <a:bodyPr/>
                    <a:lstStyle/>
                    <a:p>
                      <a:pPr algn="ctr" fontAlgn="b"/>
                      <a:r>
                        <a:rPr lang="zh-TW" altLang="en-US" sz="2000" b="1" i="0" u="none" strike="noStrike" dirty="0">
                          <a:solidFill>
                            <a:srgbClr val="0D0D0D"/>
                          </a:solidFill>
                          <a:effectLst/>
                          <a:latin typeface="微軟正黑體" panose="020B0604030504040204" pitchFamily="34" charset="-120"/>
                          <a:ea typeface="微軟正黑體" panose="020B0604030504040204" pitchFamily="34" charset="-120"/>
                        </a:rPr>
                        <a:t>含義</a:t>
                      </a:r>
                    </a:p>
                  </a:txBody>
                  <a:tcPr marL="7634" marR="7634" marT="76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914A"/>
                    </a:solidFill>
                  </a:tcPr>
                </a:tc>
                <a:extLst>
                  <a:ext uri="{0D108BD9-81ED-4DB2-BD59-A6C34878D82A}">
                    <a16:rowId xmlns:a16="http://schemas.microsoft.com/office/drawing/2014/main" val="3359200009"/>
                  </a:ext>
                </a:extLst>
              </a:tr>
              <a:tr h="203368">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Α</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α</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alpha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a:lf</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阿爾法</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140861788"/>
                  </a:ext>
                </a:extLst>
              </a:tr>
              <a:tr h="203368">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Β</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β</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beta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bet</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貝塔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346558715"/>
                  </a:ext>
                </a:extLst>
              </a:tr>
              <a:tr h="203368">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Γ</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γ</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gamma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ga:m</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伽馬</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22628145"/>
                  </a:ext>
                </a:extLst>
              </a:tr>
              <a:tr h="203368">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Δ</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δ</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delta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delt</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德爾塔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0" i="0" u="none" strike="noStrike">
                          <a:solidFill>
                            <a:srgbClr val="0D0D0D"/>
                          </a:solidFill>
                          <a:effectLst/>
                          <a:latin typeface="微軟正黑體" panose="020B0604030504040204" pitchFamily="34" charset="-120"/>
                          <a:ea typeface="微軟正黑體" panose="020B0604030504040204" pitchFamily="34" charset="-120"/>
                        </a:rPr>
                        <a:t>δ: </a:t>
                      </a: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偏差值</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45531387"/>
                  </a:ext>
                </a:extLst>
              </a:tr>
              <a:tr h="203368">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Ε</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ε</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epsilon</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ep'silon</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伊普西隆</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50481053"/>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Ζ</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ζ</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zeta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zat</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截塔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83078498"/>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Η</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η</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eta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eit</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艾塔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547140008"/>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Θ</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θ</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theta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0" i="0" u="none" strike="noStrike" dirty="0">
                          <a:solidFill>
                            <a:srgbClr val="0D0D0D"/>
                          </a:solidFill>
                          <a:effectLst/>
                          <a:latin typeface="微軟正黑體" panose="020B0604030504040204" pitchFamily="34" charset="-120"/>
                          <a:ea typeface="微軟正黑體" panose="020B0604030504040204" pitchFamily="34" charset="-120"/>
                        </a:rPr>
                        <a:t>θ</a:t>
                      </a: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it</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西塔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236396404"/>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Ι</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ι</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iota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aiot</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約塔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61668731"/>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Κ</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κ</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kappa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kap</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卡帕</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3799427"/>
                  </a:ext>
                </a:extLst>
              </a:tr>
              <a:tr h="203368">
                <a:tc>
                  <a:txBody>
                    <a:bodyPr/>
                    <a:lstStyle/>
                    <a:p>
                      <a:pPr algn="l" fontAlgn="ctr"/>
                      <a:r>
                        <a:rPr lang="zh-TW" altLang="en-US" sz="1200" b="1" i="0" u="none" strike="noStrike">
                          <a:solidFill>
                            <a:srgbClr val="0D0D0D"/>
                          </a:solidFill>
                          <a:effectLst/>
                          <a:latin typeface="微軟正黑體" panose="020B0604030504040204" pitchFamily="34" charset="-120"/>
                          <a:ea typeface="微軟正黑體" panose="020B0604030504040204" pitchFamily="34" charset="-120"/>
                        </a:rPr>
                        <a:t>∧</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λ</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lambda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lambd</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蘭布達</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227732892"/>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Μ</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μ</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a:solidFill>
                            <a:srgbClr val="0D0D0D"/>
                          </a:solidFill>
                          <a:effectLst/>
                          <a:latin typeface="微軟正黑體" panose="020B0604030504040204" pitchFamily="34" charset="-120"/>
                          <a:ea typeface="微軟正黑體" panose="020B0604030504040204" pitchFamily="34" charset="-120"/>
                        </a:rPr>
                        <a:t>mu</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dirty="0" err="1">
                          <a:solidFill>
                            <a:srgbClr val="0D0D0D"/>
                          </a:solidFill>
                          <a:effectLst/>
                          <a:latin typeface="微軟正黑體" panose="020B0604030504040204" pitchFamily="34" charset="-120"/>
                          <a:ea typeface="微軟正黑體" panose="020B0604030504040204" pitchFamily="34" charset="-120"/>
                        </a:rPr>
                        <a:t>mju</a:t>
                      </a:r>
                      <a:endParaRPr lang="en-US" sz="1200" b="0" i="0" u="none" strike="noStrike" dirty="0">
                        <a:solidFill>
                          <a:srgbClr val="0D0D0D"/>
                        </a:solidFill>
                        <a:effectLst/>
                        <a:latin typeface="微軟正黑體" panose="020B0604030504040204" pitchFamily="34" charset="-120"/>
                        <a:ea typeface="微軟正黑體" panose="020B0604030504040204" pitchFamily="34" charset="-120"/>
                      </a:endParaRP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繆</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680363197"/>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Ν</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ν</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nu</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nju</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紐</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27798523"/>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Ξ</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ξ</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xi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ksi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克西</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0" i="0" u="none" strike="noStrike" dirty="0">
                          <a:solidFill>
                            <a:srgbClr val="0D0D0D"/>
                          </a:solidFill>
                          <a:effectLst/>
                          <a:latin typeface="微軟正黑體" panose="020B0604030504040204" pitchFamily="34" charset="-120"/>
                          <a:ea typeface="微軟正黑體" panose="020B0604030504040204" pitchFamily="34" charset="-120"/>
                        </a:rPr>
                        <a:t>ξ: </a:t>
                      </a: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松弛變量</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30187936"/>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Ο</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ο</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omicron</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omik'ron</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奧密克戎</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466314138"/>
                  </a:ext>
                </a:extLst>
              </a:tr>
              <a:tr h="203368">
                <a:tc>
                  <a:txBody>
                    <a:bodyPr/>
                    <a:lstStyle/>
                    <a:p>
                      <a:pPr algn="l" fontAlgn="ctr"/>
                      <a:r>
                        <a:rPr lang="zh-TW" altLang="en-US" sz="1200" b="1" i="0" u="none" strike="noStrike">
                          <a:solidFill>
                            <a:srgbClr val="0D0D0D"/>
                          </a:solidFill>
                          <a:effectLst/>
                          <a:latin typeface="微軟正黑體" panose="020B0604030504040204" pitchFamily="34" charset="-120"/>
                          <a:ea typeface="微軟正黑體" panose="020B0604030504040204" pitchFamily="34" charset="-120"/>
                        </a:rPr>
                        <a:t>∏</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π</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pi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pai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派</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0" i="0" u="none" strike="noStrike" dirty="0">
                          <a:solidFill>
                            <a:srgbClr val="0D0D0D"/>
                          </a:solidFill>
                          <a:effectLst/>
                          <a:latin typeface="微軟正黑體" panose="020B0604030504040204" pitchFamily="34" charset="-120"/>
                          <a:ea typeface="微軟正黑體" panose="020B0604030504040204" pitchFamily="34" charset="-120"/>
                        </a:rPr>
                        <a:t>π: </a:t>
                      </a: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圓周率</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05822706"/>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Ρ</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ρ</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rho</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rou</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肉</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56984720"/>
                  </a:ext>
                </a:extLst>
              </a:tr>
              <a:tr h="203368">
                <a:tc>
                  <a:txBody>
                    <a:bodyPr/>
                    <a:lstStyle/>
                    <a:p>
                      <a:pPr algn="l" fontAlgn="ctr"/>
                      <a:r>
                        <a:rPr lang="zh-TW" altLang="en-US" sz="1200" b="1" i="0" u="none" strike="noStrike">
                          <a:solidFill>
                            <a:srgbClr val="0D0D0D"/>
                          </a:solidFill>
                          <a:effectLst/>
                          <a:latin typeface="微軟正黑體" panose="020B0604030504040204" pitchFamily="34" charset="-120"/>
                          <a:ea typeface="微軟正黑體" panose="020B0604030504040204" pitchFamily="34" charset="-120"/>
                        </a:rPr>
                        <a:t>∑</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σ</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sigma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'sigma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西格瑪</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63848606"/>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Τ</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τ</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tau</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tau</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套</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501290063"/>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Υ</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υ</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upsilon</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jup'silon</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宇普西隆</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9591711"/>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Φ</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φ</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phi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fai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a:solidFill>
                            <a:srgbClr val="0D0D0D"/>
                          </a:solidFill>
                          <a:effectLst/>
                          <a:latin typeface="微軟正黑體" panose="020B0604030504040204" pitchFamily="34" charset="-120"/>
                          <a:ea typeface="微軟正黑體" panose="020B0604030504040204" pitchFamily="34" charset="-120"/>
                        </a:rPr>
                        <a:t>佛愛</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819894189"/>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Χ</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χ</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chi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phai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凱</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51435026"/>
                  </a:ext>
                </a:extLst>
              </a:tr>
              <a:tr h="0">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Ψ</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FF0000"/>
                          </a:solidFill>
                          <a:effectLst/>
                          <a:latin typeface="微軟正黑體" panose="020B0604030504040204" pitchFamily="34" charset="-120"/>
                          <a:ea typeface="微軟正黑體" panose="020B0604030504040204" pitchFamily="34" charset="-120"/>
                        </a:rPr>
                        <a:t>ψ</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psi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psai</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普西</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28602745"/>
                  </a:ext>
                </a:extLst>
              </a:tr>
              <a:tr h="203368">
                <a:tc>
                  <a:txBody>
                    <a:bodyPr/>
                    <a:lstStyle/>
                    <a:p>
                      <a:pPr algn="l" fontAlgn="ctr"/>
                      <a:r>
                        <a:rPr lang="el-GR" sz="1200" b="1" i="0" u="none" strike="noStrike">
                          <a:solidFill>
                            <a:srgbClr val="0D0D0D"/>
                          </a:solidFill>
                          <a:effectLst/>
                          <a:latin typeface="微軟正黑體" panose="020B0604030504040204" pitchFamily="34" charset="-120"/>
                          <a:ea typeface="微軟正黑體" panose="020B0604030504040204" pitchFamily="34" charset="-120"/>
                        </a:rPr>
                        <a:t>Ω</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l-GR" sz="1200" b="1" i="0" u="none" strike="noStrike" dirty="0">
                          <a:solidFill>
                            <a:srgbClr val="0D0D0D"/>
                          </a:solidFill>
                          <a:effectLst/>
                          <a:latin typeface="微軟正黑體" panose="020B0604030504040204" pitchFamily="34" charset="-120"/>
                          <a:ea typeface="微軟正黑體" panose="020B0604030504040204" pitchFamily="34" charset="-120"/>
                        </a:rPr>
                        <a:t>ω</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omega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微軟正黑體" panose="020B0604030504040204" pitchFamily="34" charset="-120"/>
                          <a:ea typeface="微軟正黑體" panose="020B0604030504040204" pitchFamily="34" charset="-120"/>
                        </a:rPr>
                        <a:t>o'miga</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D0D0D"/>
                          </a:solidFill>
                          <a:effectLst/>
                          <a:latin typeface="微軟正黑體" panose="020B0604030504040204" pitchFamily="34" charset="-120"/>
                          <a:ea typeface="微軟正黑體" panose="020B0604030504040204" pitchFamily="34" charset="-120"/>
                        </a:rPr>
                        <a:t>歐米伽</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7634" marR="7634" marT="7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87539834"/>
                  </a:ext>
                </a:extLst>
              </a:tr>
            </a:tbl>
          </a:graphicData>
        </a:graphic>
      </p:graphicFrame>
      <p:sp>
        <p:nvSpPr>
          <p:cNvPr id="7" name="標題 1">
            <a:extLst>
              <a:ext uri="{FF2B5EF4-FFF2-40B4-BE49-F238E27FC236}">
                <a16:creationId xmlns:a16="http://schemas.microsoft.com/office/drawing/2014/main" id="{2770B925-D96E-4D2F-80C0-BBC9066ECF45}"/>
              </a:ext>
            </a:extLst>
          </p:cNvPr>
          <p:cNvSpPr txBox="1">
            <a:spLocks/>
          </p:cNvSpPr>
          <p:nvPr/>
        </p:nvSpPr>
        <p:spPr>
          <a:xfrm>
            <a:off x="361494" y="234833"/>
            <a:ext cx="11405983" cy="767439"/>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kumimoji="1" lang="zh-TW" altLang="en-US" sz="2800" b="1" i="0" u="none" strike="noStrike" kern="0" cap="none" spc="0" normalizeH="0" baseline="0" dirty="0">
                <a:ln>
                  <a:noFill/>
                </a:ln>
                <a:solidFill>
                  <a:schemeClr val="accent5">
                    <a:lumMod val="50000"/>
                  </a:schemeClr>
                </a:solidFill>
                <a:effectLst/>
                <a:uLnTx/>
                <a:uFillTx/>
                <a:latin typeface="微軟正黑體" panose="020B0604030504040204" pitchFamily="34" charset="-120"/>
                <a:ea typeface="微軟正黑體" panose="020B0604030504040204" pitchFamily="34" charset="-120"/>
                <a:cs typeface="+mj-cs"/>
              </a:defRPr>
            </a:lvl1p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1" lang="zh-TW" altLang="en-US"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rPr>
              <a:t>資料科學常用符號 </a:t>
            </a:r>
            <a:r>
              <a:rPr kumimoji="1" lang="en-US" altLang="zh-TW"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rPr>
              <a:t>- </a:t>
            </a:r>
            <a:r>
              <a:rPr kumimoji="1" lang="zh-TW" altLang="en-US"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rPr>
              <a:t>希臘字母表</a:t>
            </a:r>
            <a:endParaRPr kumimoji="1" lang="en-US" altLang="zh-TW" sz="3000" b="0" i="0" u="none" strike="noStrike" kern="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j-cs"/>
            </a:endParaRPr>
          </a:p>
        </p:txBody>
      </p:sp>
    </p:spTree>
    <p:extLst>
      <p:ext uri="{BB962C8B-B14F-4D97-AF65-F5344CB8AC3E}">
        <p14:creationId xmlns:p14="http://schemas.microsoft.com/office/powerpoint/2010/main" val="21907015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3" y="1340768"/>
            <a:ext cx="10674019" cy="969496"/>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支持向量機</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(SVM)</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試圖找到一條</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超平面（在多維空間中），將這兩個類別分開。然後根據要預測的類別，將新點分類為正面或負面超平面的一側。</a:t>
            </a:r>
            <a:endPar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Linear</a:t>
            </a:r>
            <a:r>
              <a:rPr kumimoji="0" lang="zh-TW" altLang="en-US"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vs. Non-Linear Separability</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支持向量機</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(SVM)</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，透過核函數將非線性點提升到高維空間進行線性分割處理，對於非線性資料具有良好的適配性</a:t>
            </a:r>
          </a:p>
        </p:txBody>
      </p:sp>
      <p:grpSp>
        <p:nvGrpSpPr>
          <p:cNvPr id="6" name="群組 5">
            <a:extLst>
              <a:ext uri="{FF2B5EF4-FFF2-40B4-BE49-F238E27FC236}">
                <a16:creationId xmlns:a16="http://schemas.microsoft.com/office/drawing/2014/main" id="{92860695-52D4-47FE-B278-2C0322EF2FC5}"/>
              </a:ext>
            </a:extLst>
          </p:cNvPr>
          <p:cNvGrpSpPr/>
          <p:nvPr/>
        </p:nvGrpSpPr>
        <p:grpSpPr>
          <a:xfrm>
            <a:off x="767408" y="3140968"/>
            <a:ext cx="4989821" cy="1839656"/>
            <a:chOff x="1199456" y="2564904"/>
            <a:chExt cx="4989821" cy="1839656"/>
          </a:xfrm>
        </p:grpSpPr>
        <p:pic>
          <p:nvPicPr>
            <p:cNvPr id="2" name="圖片 1">
              <a:extLst>
                <a:ext uri="{FF2B5EF4-FFF2-40B4-BE49-F238E27FC236}">
                  <a16:creationId xmlns:a16="http://schemas.microsoft.com/office/drawing/2014/main" id="{41EC3016-FB95-43B8-8ECE-BBB1EF2953A3}"/>
                </a:ext>
              </a:extLst>
            </p:cNvPr>
            <p:cNvPicPr>
              <a:picLocks noChangeAspect="1"/>
            </p:cNvPicPr>
            <p:nvPr/>
          </p:nvPicPr>
          <p:blipFill>
            <a:blip r:embed="rId3"/>
            <a:stretch>
              <a:fillRect/>
            </a:stretch>
          </p:blipFill>
          <p:spPr>
            <a:xfrm>
              <a:off x="1199456" y="2636912"/>
              <a:ext cx="2304256" cy="1767648"/>
            </a:xfrm>
            <a:prstGeom prst="rect">
              <a:avLst/>
            </a:prstGeom>
          </p:spPr>
        </p:pic>
        <p:pic>
          <p:nvPicPr>
            <p:cNvPr id="4" name="圖片 3">
              <a:extLst>
                <a:ext uri="{FF2B5EF4-FFF2-40B4-BE49-F238E27FC236}">
                  <a16:creationId xmlns:a16="http://schemas.microsoft.com/office/drawing/2014/main" id="{C3D235A0-26C0-4B3D-B1ED-814362568618}"/>
                </a:ext>
              </a:extLst>
            </p:cNvPr>
            <p:cNvPicPr>
              <a:picLocks noChangeAspect="1"/>
            </p:cNvPicPr>
            <p:nvPr/>
          </p:nvPicPr>
          <p:blipFill>
            <a:blip r:embed="rId4"/>
            <a:stretch>
              <a:fillRect/>
            </a:stretch>
          </p:blipFill>
          <p:spPr>
            <a:xfrm>
              <a:off x="3719736" y="2564904"/>
              <a:ext cx="2469541" cy="1837179"/>
            </a:xfrm>
            <a:prstGeom prst="rect">
              <a:avLst/>
            </a:prstGeom>
          </p:spPr>
        </p:pic>
      </p:grpSp>
      <p:grpSp>
        <p:nvGrpSpPr>
          <p:cNvPr id="16" name="群組 15">
            <a:extLst>
              <a:ext uri="{FF2B5EF4-FFF2-40B4-BE49-F238E27FC236}">
                <a16:creationId xmlns:a16="http://schemas.microsoft.com/office/drawing/2014/main" id="{6DE04305-69E4-48CE-ACCC-F18EE926BECD}"/>
              </a:ext>
            </a:extLst>
          </p:cNvPr>
          <p:cNvGrpSpPr/>
          <p:nvPr/>
        </p:nvGrpSpPr>
        <p:grpSpPr>
          <a:xfrm>
            <a:off x="6816080" y="2924944"/>
            <a:ext cx="4392725" cy="2088232"/>
            <a:chOff x="6816080" y="2924944"/>
            <a:chExt cx="4392725" cy="2088232"/>
          </a:xfrm>
        </p:grpSpPr>
        <p:pic>
          <p:nvPicPr>
            <p:cNvPr id="11" name="圖片 10">
              <a:extLst>
                <a:ext uri="{FF2B5EF4-FFF2-40B4-BE49-F238E27FC236}">
                  <a16:creationId xmlns:a16="http://schemas.microsoft.com/office/drawing/2014/main" id="{9D80AEB6-2D07-4E09-9F03-DCC9A1D4B1D6}"/>
                </a:ext>
              </a:extLst>
            </p:cNvPr>
            <p:cNvPicPr>
              <a:picLocks noChangeAspect="1"/>
            </p:cNvPicPr>
            <p:nvPr/>
          </p:nvPicPr>
          <p:blipFill>
            <a:blip r:embed="rId5"/>
            <a:stretch>
              <a:fillRect/>
            </a:stretch>
          </p:blipFill>
          <p:spPr>
            <a:xfrm>
              <a:off x="6816080" y="2996952"/>
              <a:ext cx="2160240" cy="1996089"/>
            </a:xfrm>
            <a:prstGeom prst="rect">
              <a:avLst/>
            </a:prstGeom>
          </p:spPr>
        </p:pic>
        <p:pic>
          <p:nvPicPr>
            <p:cNvPr id="13" name="圖片 12">
              <a:extLst>
                <a:ext uri="{FF2B5EF4-FFF2-40B4-BE49-F238E27FC236}">
                  <a16:creationId xmlns:a16="http://schemas.microsoft.com/office/drawing/2014/main" id="{09521489-297B-47EA-A40A-5D2C628EDB82}"/>
                </a:ext>
              </a:extLst>
            </p:cNvPr>
            <p:cNvPicPr>
              <a:picLocks noChangeAspect="1"/>
            </p:cNvPicPr>
            <p:nvPr/>
          </p:nvPicPr>
          <p:blipFill>
            <a:blip r:embed="rId6"/>
            <a:stretch>
              <a:fillRect/>
            </a:stretch>
          </p:blipFill>
          <p:spPr>
            <a:xfrm>
              <a:off x="8976320" y="2924944"/>
              <a:ext cx="2232485" cy="2088232"/>
            </a:xfrm>
            <a:prstGeom prst="rect">
              <a:avLst/>
            </a:prstGeom>
          </p:spPr>
        </p:pic>
      </p:grpSp>
      <p:sp>
        <p:nvSpPr>
          <p:cNvPr id="17" name="文字方塊 16">
            <a:extLst>
              <a:ext uri="{FF2B5EF4-FFF2-40B4-BE49-F238E27FC236}">
                <a16:creationId xmlns:a16="http://schemas.microsoft.com/office/drawing/2014/main" id="{1505E09C-9C9C-47AD-A23E-12FADA68F71A}"/>
              </a:ext>
            </a:extLst>
          </p:cNvPr>
          <p:cNvSpPr txBox="1"/>
          <p:nvPr/>
        </p:nvSpPr>
        <p:spPr>
          <a:xfrm>
            <a:off x="2424422" y="5373216"/>
            <a:ext cx="1506566"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線性可分</a:t>
            </a:r>
            <a:endParaRPr kumimoji="0" lang="en-US" altLang="zh-TW" sz="16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Linearly Separable</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4" name="文字方塊 23">
            <a:extLst>
              <a:ext uri="{FF2B5EF4-FFF2-40B4-BE49-F238E27FC236}">
                <a16:creationId xmlns:a16="http://schemas.microsoft.com/office/drawing/2014/main" id="{3518A4E7-1C1F-4E25-8A25-38CB7131F99D}"/>
              </a:ext>
            </a:extLst>
          </p:cNvPr>
          <p:cNvSpPr txBox="1"/>
          <p:nvPr/>
        </p:nvSpPr>
        <p:spPr>
          <a:xfrm>
            <a:off x="8112224" y="5373216"/>
            <a:ext cx="1822358"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非線性可分</a:t>
            </a:r>
            <a:endParaRPr kumimoji="0" lang="en-US" altLang="zh-TW" sz="16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Not Linearly Separable</a:t>
            </a: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8" name="文字方塊 17">
            <a:extLst>
              <a:ext uri="{FF2B5EF4-FFF2-40B4-BE49-F238E27FC236}">
                <a16:creationId xmlns:a16="http://schemas.microsoft.com/office/drawing/2014/main" id="{F738EA4C-C4C8-4256-AF6D-6707F197112E}"/>
              </a:ext>
            </a:extLst>
          </p:cNvPr>
          <p:cNvSpPr txBox="1"/>
          <p:nvPr/>
        </p:nvSpPr>
        <p:spPr>
          <a:xfrm>
            <a:off x="3719736" y="2924944"/>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A</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6" name="文字方塊 25">
            <a:extLst>
              <a:ext uri="{FF2B5EF4-FFF2-40B4-BE49-F238E27FC236}">
                <a16:creationId xmlns:a16="http://schemas.microsoft.com/office/drawing/2014/main" id="{E48A6575-2C49-4DA8-B2BF-8C026876C712}"/>
              </a:ext>
            </a:extLst>
          </p:cNvPr>
          <p:cNvSpPr txBox="1"/>
          <p:nvPr/>
        </p:nvSpPr>
        <p:spPr>
          <a:xfrm>
            <a:off x="5015880" y="4149080"/>
            <a:ext cx="9525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B</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8" name="文字方塊 27">
            <a:extLst>
              <a:ext uri="{FF2B5EF4-FFF2-40B4-BE49-F238E27FC236}">
                <a16:creationId xmlns:a16="http://schemas.microsoft.com/office/drawing/2014/main" id="{28A4C1D3-AF12-46DD-8099-90E31555C7FE}"/>
              </a:ext>
            </a:extLst>
          </p:cNvPr>
          <p:cNvSpPr txBox="1"/>
          <p:nvPr/>
        </p:nvSpPr>
        <p:spPr>
          <a:xfrm>
            <a:off x="8904312" y="2996952"/>
            <a:ext cx="9909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A</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0" name="文字方塊 29">
            <a:extLst>
              <a:ext uri="{FF2B5EF4-FFF2-40B4-BE49-F238E27FC236}">
                <a16:creationId xmlns:a16="http://schemas.microsoft.com/office/drawing/2014/main" id="{59ED00FB-D0B9-45A5-A496-4AEA968D41D4}"/>
              </a:ext>
            </a:extLst>
          </p:cNvPr>
          <p:cNvSpPr txBox="1"/>
          <p:nvPr/>
        </p:nvSpPr>
        <p:spPr>
          <a:xfrm>
            <a:off x="9552384" y="3717032"/>
            <a:ext cx="9525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Class B</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3" name="矩形: 圓角 32">
            <a:extLst>
              <a:ext uri="{FF2B5EF4-FFF2-40B4-BE49-F238E27FC236}">
                <a16:creationId xmlns:a16="http://schemas.microsoft.com/office/drawing/2014/main" id="{1FB7CAA0-7BE3-49C9-8CDF-0D45422D8458}"/>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Support Vector Regression (SVR)</a:t>
            </a:r>
          </a:p>
        </p:txBody>
      </p:sp>
    </p:spTree>
    <p:extLst>
      <p:ext uri="{BB962C8B-B14F-4D97-AF65-F5344CB8AC3E}">
        <p14:creationId xmlns:p14="http://schemas.microsoft.com/office/powerpoint/2010/main" val="40390811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Evaluation criteria</a:t>
            </a:r>
            <a:r>
              <a:rPr kumimoji="0" lang="zh-TW" altLang="en-US"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 </a:t>
            </a: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w/ regression</a:t>
            </a:r>
          </a:p>
        </p:txBody>
      </p:sp>
      <p:cxnSp>
        <p:nvCxnSpPr>
          <p:cNvPr id="4" name="直線接點 3">
            <a:extLst>
              <a:ext uri="{FF2B5EF4-FFF2-40B4-BE49-F238E27FC236}">
                <a16:creationId xmlns:a16="http://schemas.microsoft.com/office/drawing/2014/main" id="{1418464F-FB40-4593-B6EC-5AE99D073B00}"/>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49942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3" y="1340768"/>
            <a:ext cx="10674019" cy="45948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lang="zh-TW" altLang="en-US" b="1" dirty="0">
                <a:solidFill>
                  <a:srgbClr val="249DCE">
                    <a:lumMod val="75000"/>
                  </a:srgbClr>
                </a:solidFill>
                <a:latin typeface="Microsoft JhengHei UI" panose="020B0604030504040204" pitchFamily="34" charset="-120"/>
                <a:ea typeface="Microsoft JhengHei UI" panose="020B0604030504040204" pitchFamily="34" charset="-120"/>
              </a:rPr>
              <a:t>回歸評估</a:t>
            </a: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指標</a:t>
            </a: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defTabSz="914400" eaLnBrk="1" fontAlgn="auto" hangingPunct="1">
              <a:spcBef>
                <a:spcPts val="0"/>
              </a:spcBef>
              <a:spcAft>
                <a:spcPts val="0"/>
              </a:spcAft>
              <a:defRPr/>
            </a:pPr>
            <a:r>
              <a:rPr lang="en-US" altLang="zh-TW" sz="3200" b="1" spc="0" dirty="0">
                <a:solidFill>
                  <a:srgbClr val="737572">
                    <a:lumMod val="50000"/>
                  </a:srgbClr>
                </a:solidFill>
                <a:latin typeface="微軟正黑體" panose="020B0604030504040204" pitchFamily="34" charset="-120"/>
                <a:ea typeface="微軟正黑體" panose="020B0604030504040204" pitchFamily="34" charset="-120"/>
              </a:rPr>
              <a:t>Evaluation criteria</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400" dirty="0">
                <a:solidFill>
                  <a:srgbClr val="1A1A1A"/>
                </a:solidFill>
                <a:latin typeface="微軟正黑體" panose="020B0604030504040204" pitchFamily="34" charset="-120"/>
                <a:ea typeface="微軟正黑體" panose="020B0604030504040204" pitchFamily="34" charset="-120"/>
              </a:rPr>
              <a:t>R² </a:t>
            </a:r>
            <a:r>
              <a:rPr lang="zh-TW" altLang="en-US" sz="1400" dirty="0">
                <a:solidFill>
                  <a:srgbClr val="1A1A1A"/>
                </a:solidFill>
                <a:latin typeface="微軟正黑體" panose="020B0604030504040204" pitchFamily="34" charset="-120"/>
                <a:ea typeface="微軟正黑體" panose="020B0604030504040204" pitchFamily="34" charset="-120"/>
              </a:rPr>
              <a:t>對應於因變數（目標）的變異數可以由自變數（特徵）解釋的程度</a:t>
            </a:r>
            <a:endParaRPr lang="zh-TW" altLang="en-US" sz="1400" dirty="0">
              <a:latin typeface="微軟正黑體" panose="020B0604030504040204" pitchFamily="34" charset="-120"/>
              <a:ea typeface="微軟正黑體" panose="020B0604030504040204" pitchFamily="34" charset="-120"/>
            </a:endParaRPr>
          </a:p>
        </p:txBody>
      </p:sp>
      <p:sp>
        <p:nvSpPr>
          <p:cNvPr id="33" name="矩形: 圓角 32">
            <a:extLst>
              <a:ext uri="{FF2B5EF4-FFF2-40B4-BE49-F238E27FC236}">
                <a16:creationId xmlns:a16="http://schemas.microsoft.com/office/drawing/2014/main" id="{1FB7CAA0-7BE3-49C9-8CDF-0D45422D8458}"/>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Regression </a:t>
            </a:r>
          </a:p>
        </p:txBody>
      </p:sp>
      <p:sp>
        <p:nvSpPr>
          <p:cNvPr id="9" name="矩形: 圓角 8">
            <a:extLst>
              <a:ext uri="{FF2B5EF4-FFF2-40B4-BE49-F238E27FC236}">
                <a16:creationId xmlns:a16="http://schemas.microsoft.com/office/drawing/2014/main" id="{BAD678A3-4C2B-4886-B119-818C7BCF2DD1}"/>
              </a:ext>
            </a:extLst>
          </p:cNvPr>
          <p:cNvSpPr/>
          <p:nvPr/>
        </p:nvSpPr>
        <p:spPr>
          <a:xfrm>
            <a:off x="3296023" y="1909483"/>
            <a:ext cx="2599765" cy="41237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Bias</a:t>
            </a:r>
          </a:p>
        </p:txBody>
      </p:sp>
      <p:sp>
        <p:nvSpPr>
          <p:cNvPr id="12" name="矩形: 圓角 11">
            <a:extLst>
              <a:ext uri="{FF2B5EF4-FFF2-40B4-BE49-F238E27FC236}">
                <a16:creationId xmlns:a16="http://schemas.microsoft.com/office/drawing/2014/main" id="{77487C14-091C-44B3-AA6C-931F09BEC61A}"/>
              </a:ext>
            </a:extLst>
          </p:cNvPr>
          <p:cNvSpPr/>
          <p:nvPr/>
        </p:nvSpPr>
        <p:spPr>
          <a:xfrm>
            <a:off x="499035" y="1909483"/>
            <a:ext cx="2599765" cy="41237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Residual</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cxnSp>
        <p:nvCxnSpPr>
          <p:cNvPr id="5" name="直線接點 4">
            <a:extLst>
              <a:ext uri="{FF2B5EF4-FFF2-40B4-BE49-F238E27FC236}">
                <a16:creationId xmlns:a16="http://schemas.microsoft.com/office/drawing/2014/main" id="{A154F9DD-AD04-40DB-BAD4-AD9CCE629FB5}"/>
              </a:ext>
            </a:extLst>
          </p:cNvPr>
          <p:cNvCxnSpPr>
            <a:cxnSpLocks/>
          </p:cNvCxnSpPr>
          <p:nvPr/>
        </p:nvCxnSpPr>
        <p:spPr>
          <a:xfrm>
            <a:off x="295836" y="3585882"/>
            <a:ext cx="8579223"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4" name="直線接點 13">
            <a:extLst>
              <a:ext uri="{FF2B5EF4-FFF2-40B4-BE49-F238E27FC236}">
                <a16:creationId xmlns:a16="http://schemas.microsoft.com/office/drawing/2014/main" id="{EA15BC01-9C4E-4359-BD34-D9D78F6742A7}"/>
              </a:ext>
            </a:extLst>
          </p:cNvPr>
          <p:cNvCxnSpPr>
            <a:cxnSpLocks/>
          </p:cNvCxnSpPr>
          <p:nvPr/>
        </p:nvCxnSpPr>
        <p:spPr>
          <a:xfrm>
            <a:off x="5994401" y="1838618"/>
            <a:ext cx="0" cy="4421735"/>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6" name="直線接點 15">
            <a:extLst>
              <a:ext uri="{FF2B5EF4-FFF2-40B4-BE49-F238E27FC236}">
                <a16:creationId xmlns:a16="http://schemas.microsoft.com/office/drawing/2014/main" id="{64B403B8-EDA5-435B-B77F-956D2AE4B835}"/>
              </a:ext>
            </a:extLst>
          </p:cNvPr>
          <p:cNvCxnSpPr>
            <a:cxnSpLocks/>
          </p:cNvCxnSpPr>
          <p:nvPr/>
        </p:nvCxnSpPr>
        <p:spPr>
          <a:xfrm>
            <a:off x="3197413" y="1838618"/>
            <a:ext cx="0" cy="4421735"/>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7" name="直線接點 16">
            <a:extLst>
              <a:ext uri="{FF2B5EF4-FFF2-40B4-BE49-F238E27FC236}">
                <a16:creationId xmlns:a16="http://schemas.microsoft.com/office/drawing/2014/main" id="{DF9D71FC-5406-4B5B-AFAF-624DD5D2DDA3}"/>
              </a:ext>
            </a:extLst>
          </p:cNvPr>
          <p:cNvCxnSpPr>
            <a:cxnSpLocks/>
          </p:cNvCxnSpPr>
          <p:nvPr/>
        </p:nvCxnSpPr>
        <p:spPr>
          <a:xfrm>
            <a:off x="8791389" y="1838618"/>
            <a:ext cx="0" cy="4421735"/>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2" name="矩形 1">
            <a:extLst>
              <a:ext uri="{FF2B5EF4-FFF2-40B4-BE49-F238E27FC236}">
                <a16:creationId xmlns:a16="http://schemas.microsoft.com/office/drawing/2014/main" id="{08CCC4DA-A848-40BD-896C-86F2961192DF}"/>
              </a:ext>
            </a:extLst>
          </p:cNvPr>
          <p:cNvSpPr/>
          <p:nvPr/>
        </p:nvSpPr>
        <p:spPr>
          <a:xfrm>
            <a:off x="493059" y="2491299"/>
            <a:ext cx="2599765" cy="1015663"/>
          </a:xfrm>
          <a:prstGeom prst="rect">
            <a:avLst/>
          </a:prstGeom>
        </p:spPr>
        <p:txBody>
          <a:bodyPr wrap="square">
            <a:spAutoFit/>
          </a:bodyPr>
          <a:lstStyle/>
          <a:p>
            <a:r>
              <a:rPr lang="zh-TW" altLang="en-US" sz="1200" dirty="0">
                <a:solidFill>
                  <a:schemeClr val="accent6">
                    <a:lumMod val="10000"/>
                  </a:schemeClr>
                </a:solidFill>
              </a:rPr>
              <a:t>衡量觀測值的預測之間的差異</a:t>
            </a:r>
            <a:endParaRPr lang="en-US" altLang="zh-TW" sz="1200" dirty="0">
              <a:solidFill>
                <a:schemeClr val="accent6">
                  <a:lumMod val="10000"/>
                </a:schemeClr>
              </a:solidFill>
            </a:endParaRPr>
          </a:p>
          <a:p>
            <a:r>
              <a:rPr lang="zh-TW" altLang="en-US" sz="1200" dirty="0">
                <a:solidFill>
                  <a:schemeClr val="accent6">
                    <a:lumMod val="10000"/>
                  </a:schemeClr>
                </a:solidFill>
                <a:latin typeface="Courier New" panose="02070309020205020404" pitchFamily="49" charset="0"/>
              </a:rPr>
              <a:t>殘差一般泛指無法解釋的變量</a:t>
            </a:r>
            <a:endParaRPr lang="en-US" altLang="zh-TW" sz="1200" dirty="0">
              <a:solidFill>
                <a:schemeClr val="accent6">
                  <a:lumMod val="10000"/>
                </a:schemeClr>
              </a:solidFill>
              <a:latin typeface="Courier New" panose="02070309020205020404" pitchFamily="49" charset="0"/>
            </a:endParaRPr>
          </a:p>
          <a:p>
            <a:endParaRPr lang="en-US" altLang="zh-TW" sz="1200" dirty="0">
              <a:solidFill>
                <a:schemeClr val="accent6">
                  <a:lumMod val="10000"/>
                </a:schemeClr>
              </a:solidFill>
              <a:latin typeface="Courier New" panose="02070309020205020404" pitchFamily="49" charset="0"/>
            </a:endParaRPr>
          </a:p>
          <a:p>
            <a:r>
              <a:rPr lang="en-US" altLang="zh-TW" sz="1200" b="1" dirty="0">
                <a:solidFill>
                  <a:schemeClr val="accent6">
                    <a:lumMod val="10000"/>
                  </a:schemeClr>
                </a:solidFill>
                <a:latin typeface="Courier New" panose="02070309020205020404" pitchFamily="49" charset="0"/>
              </a:rPr>
              <a:t>Residual = </a:t>
            </a:r>
          </a:p>
          <a:p>
            <a:r>
              <a:rPr lang="en-US" altLang="zh-TW" sz="1200" b="1" dirty="0">
                <a:solidFill>
                  <a:schemeClr val="accent6">
                    <a:lumMod val="10000"/>
                  </a:schemeClr>
                </a:solidFill>
                <a:latin typeface="Courier New" panose="02070309020205020404" pitchFamily="49" charset="0"/>
              </a:rPr>
              <a:t>actual - prediction</a:t>
            </a:r>
            <a:endParaRPr lang="zh-TW" altLang="en-US" sz="1200" b="1" dirty="0">
              <a:solidFill>
                <a:schemeClr val="accent6">
                  <a:lumMod val="10000"/>
                </a:schemeClr>
              </a:solidFill>
            </a:endParaRPr>
          </a:p>
        </p:txBody>
      </p:sp>
      <p:pic>
        <p:nvPicPr>
          <p:cNvPr id="1026" name="Picture 2" descr="Line graph showing the residuals of a linear model">
            <a:extLst>
              <a:ext uri="{FF2B5EF4-FFF2-40B4-BE49-F238E27FC236}">
                <a16:creationId xmlns:a16="http://schemas.microsoft.com/office/drawing/2014/main" id="{BD5C258A-F46C-4118-BD69-1A78152B0A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412" y="3836894"/>
            <a:ext cx="2485496" cy="22860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C2C248ED-CBE3-4F72-9795-69D58A5522E0}"/>
              </a:ext>
            </a:extLst>
          </p:cNvPr>
          <p:cNvSpPr/>
          <p:nvPr/>
        </p:nvSpPr>
        <p:spPr>
          <a:xfrm>
            <a:off x="3299011" y="2473370"/>
            <a:ext cx="2581835" cy="830997"/>
          </a:xfrm>
          <a:prstGeom prst="rect">
            <a:avLst/>
          </a:prstGeom>
        </p:spPr>
        <p:txBody>
          <a:bodyPr wrap="square">
            <a:spAutoFit/>
          </a:bodyPr>
          <a:lstStyle/>
          <a:p>
            <a:r>
              <a:rPr lang="zh-TW" altLang="en-US" sz="1200" dirty="0">
                <a:solidFill>
                  <a:schemeClr val="accent6">
                    <a:lumMod val="10000"/>
                  </a:schemeClr>
                </a:solidFill>
              </a:rPr>
              <a:t>所有資料點的殘差加總</a:t>
            </a:r>
            <a:endParaRPr lang="en-US" altLang="zh-TW" sz="1200" dirty="0">
              <a:solidFill>
                <a:schemeClr val="accent6">
                  <a:lumMod val="10000"/>
                </a:schemeClr>
              </a:solidFill>
            </a:endParaRPr>
          </a:p>
          <a:p>
            <a:endParaRPr lang="en-US" altLang="zh-TW" sz="1200" dirty="0">
              <a:solidFill>
                <a:schemeClr val="accent6">
                  <a:lumMod val="10000"/>
                </a:schemeClr>
              </a:solidFill>
            </a:endParaRPr>
          </a:p>
          <a:p>
            <a:endParaRPr lang="en-US" altLang="zh-TW" sz="1200" dirty="0">
              <a:solidFill>
                <a:schemeClr val="accent6">
                  <a:lumMod val="10000"/>
                </a:schemeClr>
              </a:solidFill>
            </a:endParaRPr>
          </a:p>
          <a:p>
            <a:r>
              <a:rPr lang="en-US" altLang="zh-TW" sz="1200" b="1" dirty="0">
                <a:solidFill>
                  <a:schemeClr val="accent6">
                    <a:lumMod val="10000"/>
                  </a:schemeClr>
                </a:solidFill>
              </a:rPr>
              <a:t>Bias = Sum of residual </a:t>
            </a:r>
          </a:p>
        </p:txBody>
      </p:sp>
      <p:sp>
        <p:nvSpPr>
          <p:cNvPr id="6" name="矩形 5">
            <a:extLst>
              <a:ext uri="{FF2B5EF4-FFF2-40B4-BE49-F238E27FC236}">
                <a16:creationId xmlns:a16="http://schemas.microsoft.com/office/drawing/2014/main" id="{3316ADA0-1C95-444B-AF2B-D0CA11F876CE}"/>
              </a:ext>
            </a:extLst>
          </p:cNvPr>
          <p:cNvSpPr/>
          <p:nvPr/>
        </p:nvSpPr>
        <p:spPr>
          <a:xfrm>
            <a:off x="3334871" y="3666583"/>
            <a:ext cx="2537011" cy="2308324"/>
          </a:xfrm>
          <a:prstGeom prst="rect">
            <a:avLst/>
          </a:prstGeom>
        </p:spPr>
        <p:txBody>
          <a:bodyPr wrap="square">
            <a:spAutoFit/>
          </a:bodyPr>
          <a:lstStyle/>
          <a:p>
            <a:r>
              <a:rPr lang="zh-TW" altLang="en-US" sz="1200" dirty="0">
                <a:solidFill>
                  <a:schemeClr val="accent6">
                    <a:lumMod val="10000"/>
                  </a:schemeClr>
                </a:solidFill>
              </a:rPr>
              <a:t>最簡單的誤差是測量殘差總和，有時稱為偏差。由於殘差既可以是正值（預測值小於實際值），也可以是負值（預測值大於實際值）</a:t>
            </a:r>
            <a:endParaRPr lang="en-US" altLang="zh-TW" sz="1200" dirty="0">
              <a:solidFill>
                <a:schemeClr val="accent6">
                  <a:lumMod val="10000"/>
                </a:schemeClr>
              </a:solidFill>
            </a:endParaRPr>
          </a:p>
          <a:p>
            <a:endParaRPr lang="en-US" altLang="zh-TW" sz="1200" dirty="0">
              <a:solidFill>
                <a:schemeClr val="accent6">
                  <a:lumMod val="10000"/>
                </a:schemeClr>
              </a:solidFill>
            </a:endParaRPr>
          </a:p>
          <a:p>
            <a:r>
              <a:rPr lang="zh-TW" altLang="en-US" sz="1200" dirty="0">
                <a:solidFill>
                  <a:schemeClr val="accent6">
                    <a:lumMod val="10000"/>
                  </a:schemeClr>
                </a:solidFill>
              </a:rPr>
              <a:t>由於相反符號的殘差相互抵消，最終可以獲得一個生成偏差非常低的預測的模型，但實際上並不準確。</a:t>
            </a:r>
            <a:br>
              <a:rPr lang="en-US" altLang="zh-TW" sz="1200" dirty="0">
                <a:solidFill>
                  <a:schemeClr val="accent6">
                    <a:lumMod val="10000"/>
                  </a:schemeClr>
                </a:solidFill>
              </a:rPr>
            </a:br>
            <a:br>
              <a:rPr lang="en-US" altLang="zh-TW" sz="1200" dirty="0">
                <a:solidFill>
                  <a:schemeClr val="accent6">
                    <a:lumMod val="10000"/>
                  </a:schemeClr>
                </a:solidFill>
              </a:rPr>
            </a:br>
            <a:r>
              <a:rPr lang="zh-TW" altLang="en-US" sz="1200" dirty="0">
                <a:solidFill>
                  <a:schemeClr val="accent6">
                    <a:lumMod val="10000"/>
                  </a:schemeClr>
                </a:solidFill>
              </a:rPr>
              <a:t>解決辦法</a:t>
            </a:r>
            <a:r>
              <a:rPr lang="en-US" altLang="zh-TW" sz="1200" dirty="0">
                <a:solidFill>
                  <a:schemeClr val="accent6">
                    <a:lumMod val="10000"/>
                  </a:schemeClr>
                </a:solidFill>
              </a:rPr>
              <a:t>:</a:t>
            </a:r>
          </a:p>
          <a:p>
            <a:r>
              <a:rPr lang="zh-TW" altLang="en-US" sz="1200" dirty="0">
                <a:solidFill>
                  <a:schemeClr val="accent6">
                    <a:lumMod val="10000"/>
                  </a:schemeClr>
                </a:solidFill>
              </a:rPr>
              <a:t>計算平均殘差或平均偏差誤差 </a:t>
            </a:r>
            <a:r>
              <a:rPr lang="en-US" altLang="zh-TW" sz="1200" dirty="0">
                <a:solidFill>
                  <a:schemeClr val="accent6">
                    <a:lumMod val="10000"/>
                  </a:schemeClr>
                </a:solidFill>
              </a:rPr>
              <a:t>(MBE)</a:t>
            </a:r>
            <a:endParaRPr lang="zh-TW" altLang="en-US" sz="1200" dirty="0">
              <a:solidFill>
                <a:schemeClr val="accent6">
                  <a:lumMod val="10000"/>
                </a:schemeClr>
              </a:solidFill>
            </a:endParaRPr>
          </a:p>
        </p:txBody>
      </p:sp>
      <p:sp>
        <p:nvSpPr>
          <p:cNvPr id="18" name="矩形: 圓角 17">
            <a:extLst>
              <a:ext uri="{FF2B5EF4-FFF2-40B4-BE49-F238E27FC236}">
                <a16:creationId xmlns:a16="http://schemas.microsoft.com/office/drawing/2014/main" id="{545311C7-3DC2-4383-9282-986A59D5AEE6}"/>
              </a:ext>
            </a:extLst>
          </p:cNvPr>
          <p:cNvSpPr/>
          <p:nvPr/>
        </p:nvSpPr>
        <p:spPr>
          <a:xfrm>
            <a:off x="6075082" y="1909483"/>
            <a:ext cx="2599765" cy="41237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R-squared</a:t>
            </a:r>
          </a:p>
        </p:txBody>
      </p:sp>
      <p:pic>
        <p:nvPicPr>
          <p:cNvPr id="8" name="圖片 7">
            <a:extLst>
              <a:ext uri="{FF2B5EF4-FFF2-40B4-BE49-F238E27FC236}">
                <a16:creationId xmlns:a16="http://schemas.microsoft.com/office/drawing/2014/main" id="{1EC5BB85-1526-4B21-B3D4-DE9885C4F346}"/>
              </a:ext>
            </a:extLst>
          </p:cNvPr>
          <p:cNvPicPr>
            <a:picLocks noChangeAspect="1"/>
          </p:cNvPicPr>
          <p:nvPr/>
        </p:nvPicPr>
        <p:blipFill>
          <a:blip r:embed="rId4"/>
          <a:stretch>
            <a:fillRect/>
          </a:stretch>
        </p:blipFill>
        <p:spPr>
          <a:xfrm>
            <a:off x="6139737" y="2944303"/>
            <a:ext cx="2447430" cy="435392"/>
          </a:xfrm>
          <a:prstGeom prst="rect">
            <a:avLst/>
          </a:prstGeom>
        </p:spPr>
      </p:pic>
      <p:pic>
        <p:nvPicPr>
          <p:cNvPr id="13" name="圖片 12">
            <a:extLst>
              <a:ext uri="{FF2B5EF4-FFF2-40B4-BE49-F238E27FC236}">
                <a16:creationId xmlns:a16="http://schemas.microsoft.com/office/drawing/2014/main" id="{430F274B-E196-4D96-904E-53DAEBD7E8FE}"/>
              </a:ext>
            </a:extLst>
          </p:cNvPr>
          <p:cNvPicPr>
            <a:picLocks noChangeAspect="1"/>
          </p:cNvPicPr>
          <p:nvPr/>
        </p:nvPicPr>
        <p:blipFill>
          <a:blip r:embed="rId5"/>
          <a:stretch>
            <a:fillRect/>
          </a:stretch>
        </p:blipFill>
        <p:spPr>
          <a:xfrm>
            <a:off x="6136345" y="3801035"/>
            <a:ext cx="2452354" cy="2334168"/>
          </a:xfrm>
          <a:prstGeom prst="rect">
            <a:avLst/>
          </a:prstGeom>
        </p:spPr>
      </p:pic>
      <p:sp>
        <p:nvSpPr>
          <p:cNvPr id="15" name="文字方塊 14">
            <a:extLst>
              <a:ext uri="{FF2B5EF4-FFF2-40B4-BE49-F238E27FC236}">
                <a16:creationId xmlns:a16="http://schemas.microsoft.com/office/drawing/2014/main" id="{9E3755BE-42F4-4021-A352-2507EA7036DF}"/>
              </a:ext>
            </a:extLst>
          </p:cNvPr>
          <p:cNvSpPr txBox="1"/>
          <p:nvPr/>
        </p:nvSpPr>
        <p:spPr>
          <a:xfrm>
            <a:off x="7440706" y="5065059"/>
            <a:ext cx="1194558" cy="276999"/>
          </a:xfrm>
          <a:prstGeom prst="rect">
            <a:avLst/>
          </a:prstGeom>
          <a:noFill/>
        </p:spPr>
        <p:txBody>
          <a:bodyPr wrap="none" rtlCol="0">
            <a:spAutoFit/>
          </a:bodyPr>
          <a:lstStyle/>
          <a:p>
            <a:r>
              <a:rPr lang="en-US" altLang="zh-TW" sz="1200" b="1" dirty="0"/>
              <a:t>Simple model</a:t>
            </a:r>
            <a:endParaRPr lang="zh-TW" altLang="en-US" sz="1200" b="1" dirty="0"/>
          </a:p>
        </p:txBody>
      </p:sp>
      <p:sp>
        <p:nvSpPr>
          <p:cNvPr id="23" name="矩形 22">
            <a:extLst>
              <a:ext uri="{FF2B5EF4-FFF2-40B4-BE49-F238E27FC236}">
                <a16:creationId xmlns:a16="http://schemas.microsoft.com/office/drawing/2014/main" id="{E789A155-DA1F-43E1-8F61-8256D2949E9A}"/>
              </a:ext>
            </a:extLst>
          </p:cNvPr>
          <p:cNvSpPr/>
          <p:nvPr/>
        </p:nvSpPr>
        <p:spPr>
          <a:xfrm>
            <a:off x="6087034" y="2473370"/>
            <a:ext cx="2581835" cy="276999"/>
          </a:xfrm>
          <a:prstGeom prst="rect">
            <a:avLst/>
          </a:prstGeom>
        </p:spPr>
        <p:txBody>
          <a:bodyPr wrap="square">
            <a:spAutoFit/>
          </a:bodyPr>
          <a:lstStyle/>
          <a:p>
            <a:r>
              <a:rPr lang="zh-TW" altLang="en-US" sz="1200" dirty="0">
                <a:solidFill>
                  <a:schemeClr val="accent6">
                    <a:lumMod val="10000"/>
                  </a:schemeClr>
                </a:solidFill>
              </a:rPr>
              <a:t>擬合模型和簡單模型的比較</a:t>
            </a:r>
            <a:endParaRPr lang="en-US" altLang="zh-TW" sz="1200" dirty="0">
              <a:solidFill>
                <a:schemeClr val="accent6">
                  <a:lumMod val="10000"/>
                </a:schemeClr>
              </a:solidFill>
            </a:endParaRPr>
          </a:p>
        </p:txBody>
      </p:sp>
      <p:sp>
        <p:nvSpPr>
          <p:cNvPr id="24" name="文字方塊 23">
            <a:extLst>
              <a:ext uri="{FF2B5EF4-FFF2-40B4-BE49-F238E27FC236}">
                <a16:creationId xmlns:a16="http://schemas.microsoft.com/office/drawing/2014/main" id="{B9BD381D-B549-4DC5-86ED-B74B76081884}"/>
              </a:ext>
            </a:extLst>
          </p:cNvPr>
          <p:cNvSpPr txBox="1"/>
          <p:nvPr/>
        </p:nvSpPr>
        <p:spPr>
          <a:xfrm>
            <a:off x="7037294" y="3962399"/>
            <a:ext cx="1183337" cy="276999"/>
          </a:xfrm>
          <a:prstGeom prst="rect">
            <a:avLst/>
          </a:prstGeom>
          <a:noFill/>
        </p:spPr>
        <p:txBody>
          <a:bodyPr wrap="none" rtlCol="0">
            <a:spAutoFit/>
          </a:bodyPr>
          <a:lstStyle/>
          <a:p>
            <a:r>
              <a:rPr lang="en-US" altLang="zh-TW" sz="1200" b="1" dirty="0"/>
              <a:t>Fitting model</a:t>
            </a:r>
            <a:endParaRPr lang="zh-TW" altLang="en-US" sz="1200" b="1" dirty="0"/>
          </a:p>
        </p:txBody>
      </p:sp>
      <p:sp>
        <p:nvSpPr>
          <p:cNvPr id="28" name="文字方塊 27">
            <a:extLst>
              <a:ext uri="{FF2B5EF4-FFF2-40B4-BE49-F238E27FC236}">
                <a16:creationId xmlns:a16="http://schemas.microsoft.com/office/drawing/2014/main" id="{4628AB03-8CC3-430D-B8A1-E88689835007}"/>
              </a:ext>
            </a:extLst>
          </p:cNvPr>
          <p:cNvSpPr txBox="1"/>
          <p:nvPr/>
        </p:nvSpPr>
        <p:spPr>
          <a:xfrm>
            <a:off x="8875059" y="2352981"/>
            <a:ext cx="3128682" cy="4154984"/>
          </a:xfrm>
          <a:prstGeom prst="rect">
            <a:avLst/>
          </a:prstGeom>
          <a:solidFill>
            <a:srgbClr val="FFC000"/>
          </a:solidFill>
        </p:spPr>
        <p:txBody>
          <a:bodyPr wrap="square" rtlCol="0">
            <a:spAutoFit/>
          </a:bodyPr>
          <a:lstStyle/>
          <a:p>
            <a:r>
              <a:rPr lang="zh-TW" altLang="en-US" sz="1200" b="1" dirty="0">
                <a:solidFill>
                  <a:srgbClr val="1A1A1A"/>
                </a:solidFill>
                <a:latin typeface="微軟正黑體" panose="020B0604030504040204" pitchFamily="34" charset="-120"/>
                <a:ea typeface="微軟正黑體" panose="020B0604030504040204" pitchFamily="34" charset="-120"/>
              </a:rPr>
              <a:t>直觀解釋</a:t>
            </a:r>
            <a:r>
              <a:rPr lang="en-US" altLang="zh-TW" sz="1200" b="1" dirty="0">
                <a:solidFill>
                  <a:srgbClr val="1A1A1A"/>
                </a:solidFill>
                <a:latin typeface="微軟正黑體" panose="020B0604030504040204" pitchFamily="34" charset="-120"/>
                <a:ea typeface="微軟正黑體" panose="020B0604030504040204" pitchFamily="34" charset="-120"/>
              </a:rPr>
              <a:t>:</a:t>
            </a:r>
          </a:p>
          <a:p>
            <a:r>
              <a:rPr lang="en-US" altLang="zh-TW" sz="1200" dirty="0">
                <a:solidFill>
                  <a:srgbClr val="1A1A1A"/>
                </a:solidFill>
                <a:latin typeface="微軟正黑體" panose="020B0604030504040204" pitchFamily="34" charset="-120"/>
                <a:ea typeface="微軟正黑體" panose="020B0604030504040204" pitchFamily="34" charset="-120"/>
              </a:rPr>
              <a:t>R² </a:t>
            </a:r>
            <a:r>
              <a:rPr lang="zh-TW" altLang="en-US" sz="1200" dirty="0">
                <a:solidFill>
                  <a:srgbClr val="1A1A1A"/>
                </a:solidFill>
                <a:latin typeface="微軟正黑體" panose="020B0604030504040204" pitchFamily="34" charset="-120"/>
                <a:ea typeface="微軟正黑體" panose="020B0604030504040204" pitchFamily="34" charset="-120"/>
              </a:rPr>
              <a:t>對應於因變數（目標）的變異數可以由自變數（特徵）解釋的程度</a:t>
            </a:r>
            <a:endParaRPr lang="en-US" altLang="zh-TW" sz="1200" dirty="0">
              <a:solidFill>
                <a:srgbClr val="1A1A1A"/>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rgbClr val="1A1A1A"/>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en-US" altLang="zh-TW" sz="1200" dirty="0">
                <a:solidFill>
                  <a:srgbClr val="1A1A1A"/>
                </a:solidFill>
                <a:latin typeface="微軟正黑體" panose="020B0604030504040204" pitchFamily="34" charset="-120"/>
                <a:ea typeface="微軟正黑體" panose="020B0604030504040204" pitchFamily="34" charset="-120"/>
              </a:rPr>
              <a:t>R² </a:t>
            </a:r>
            <a:r>
              <a:rPr lang="zh-TW" altLang="en-US" sz="1200" dirty="0">
                <a:solidFill>
                  <a:srgbClr val="1A1A1A"/>
                </a:solidFill>
                <a:latin typeface="微軟正黑體" panose="020B0604030504040204" pitchFamily="34" charset="-120"/>
                <a:ea typeface="微軟正黑體" panose="020B0604030504040204" pitchFamily="34" charset="-120"/>
              </a:rPr>
              <a:t>是相對度量；也就是說，它可用於與在同一資料集上訓練的其他模型進行比較。數值越高表示擬合越好。</a:t>
            </a:r>
            <a:endParaRPr lang="en-US" altLang="zh-TW" sz="1200" dirty="0">
              <a:solidFill>
                <a:srgbClr val="1A1A1A"/>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rgbClr val="1A1A1A"/>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en-US" altLang="zh-TW" sz="1200" dirty="0">
                <a:solidFill>
                  <a:srgbClr val="1A1A1A"/>
                </a:solidFill>
                <a:latin typeface="微軟正黑體" panose="020B0604030504040204" pitchFamily="34" charset="-120"/>
                <a:ea typeface="微軟正黑體" panose="020B0604030504040204" pitchFamily="34" charset="-120"/>
              </a:rPr>
              <a:t>R² </a:t>
            </a:r>
            <a:r>
              <a:rPr lang="zh-TW" altLang="en-US" sz="1200" dirty="0">
                <a:solidFill>
                  <a:srgbClr val="1A1A1A"/>
                </a:solidFill>
                <a:latin typeface="微軟正黑體" panose="020B0604030504040204" pitchFamily="34" charset="-120"/>
                <a:ea typeface="微軟正黑體" panose="020B0604030504040204" pitchFamily="34" charset="-120"/>
              </a:rPr>
              <a:t>不提供任何偏差度量，因此可能會得到一個具有高 </a:t>
            </a:r>
            <a:r>
              <a:rPr lang="en-US" altLang="zh-TW" sz="1200" dirty="0">
                <a:solidFill>
                  <a:srgbClr val="1A1A1A"/>
                </a:solidFill>
                <a:latin typeface="微軟正黑體" panose="020B0604030504040204" pitchFamily="34" charset="-120"/>
                <a:ea typeface="微軟正黑體" panose="020B0604030504040204" pitchFamily="34" charset="-120"/>
              </a:rPr>
              <a:t>R² </a:t>
            </a:r>
            <a:r>
              <a:rPr lang="zh-TW" altLang="en-US" sz="1200" dirty="0">
                <a:solidFill>
                  <a:srgbClr val="1A1A1A"/>
                </a:solidFill>
                <a:latin typeface="微軟正黑體" panose="020B0604030504040204" pitchFamily="34" charset="-120"/>
                <a:ea typeface="微軟正黑體" panose="020B0604030504040204" pitchFamily="34" charset="-120"/>
              </a:rPr>
              <a:t>值的過度擬合（高度偏差）模型。因此，實務上應該查看其他指標，交叉驗證。</a:t>
            </a:r>
            <a:endParaRPr lang="en-US" altLang="zh-TW" sz="1200" dirty="0">
              <a:solidFill>
                <a:srgbClr val="1A1A1A"/>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rgbClr val="1A1A1A"/>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en-US" altLang="zh-TW" sz="1200" dirty="0">
                <a:solidFill>
                  <a:srgbClr val="1A1A1A"/>
                </a:solidFill>
                <a:latin typeface="微軟正黑體" panose="020B0604030504040204" pitchFamily="34" charset="-120"/>
                <a:ea typeface="微軟正黑體" panose="020B0604030504040204" pitchFamily="34" charset="-120"/>
              </a:rPr>
              <a:t>R²</a:t>
            </a:r>
            <a:r>
              <a:rPr lang="zh-TW" altLang="en-US" sz="1200" dirty="0">
                <a:solidFill>
                  <a:srgbClr val="1A1A1A"/>
                </a:solidFill>
                <a:latin typeface="微軟正黑體" panose="020B0604030504040204" pitchFamily="34" charset="-120"/>
                <a:ea typeface="微軟正黑體" panose="020B0604030504040204" pitchFamily="34" charset="-120"/>
              </a:rPr>
              <a:t> 的一個潛在缺點是假設每個特徵都有助於解釋目標的變化，但事實並非如此。如果繼續在普通最小二乘法 </a:t>
            </a:r>
            <a:r>
              <a:rPr lang="en-US" altLang="zh-TW" sz="1200" dirty="0">
                <a:solidFill>
                  <a:srgbClr val="1A1A1A"/>
                </a:solidFill>
                <a:latin typeface="微軟正黑體" panose="020B0604030504040204" pitchFamily="34" charset="-120"/>
                <a:ea typeface="微軟正黑體" panose="020B0604030504040204" pitchFamily="34" charset="-120"/>
              </a:rPr>
              <a:t>(OLS) </a:t>
            </a:r>
            <a:r>
              <a:rPr lang="zh-TW" altLang="en-US" sz="1200" dirty="0">
                <a:solidFill>
                  <a:srgbClr val="1A1A1A"/>
                </a:solidFill>
                <a:latin typeface="微軟正黑體" panose="020B0604030504040204" pitchFamily="34" charset="-120"/>
                <a:ea typeface="微軟正黑體" panose="020B0604030504040204" pitchFamily="34" charset="-120"/>
              </a:rPr>
              <a:t>估計的線性模型中添加特徵，</a:t>
            </a:r>
            <a:r>
              <a:rPr lang="en-US" altLang="zh-TW" sz="1200" dirty="0">
                <a:solidFill>
                  <a:srgbClr val="1A1A1A"/>
                </a:solidFill>
                <a:latin typeface="微軟正黑體" panose="020B0604030504040204" pitchFamily="34" charset="-120"/>
                <a:ea typeface="微軟正黑體" panose="020B0604030504040204" pitchFamily="34" charset="-120"/>
              </a:rPr>
              <a:t>R² </a:t>
            </a:r>
            <a:r>
              <a:rPr lang="zh-TW" altLang="en-US" sz="1200" dirty="0">
                <a:solidFill>
                  <a:srgbClr val="1A1A1A"/>
                </a:solidFill>
                <a:latin typeface="微軟正黑體" panose="020B0604030504040204" pitchFamily="34" charset="-120"/>
                <a:ea typeface="微軟正黑體" panose="020B0604030504040204" pitchFamily="34" charset="-120"/>
              </a:rPr>
              <a:t>的值可能會增加或保持不變，但永遠不會減少。</a:t>
            </a:r>
            <a:endParaRPr lang="en-US" altLang="zh-TW" sz="1200" dirty="0">
              <a:solidFill>
                <a:srgbClr val="1A1A1A"/>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rgbClr val="1A1A1A"/>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solidFill>
                  <a:srgbClr val="1A1A1A"/>
                </a:solidFill>
                <a:latin typeface="微軟正黑體" panose="020B0604030504040204" pitchFamily="34" charset="-120"/>
                <a:ea typeface="微軟正黑體" panose="020B0604030504040204" pitchFamily="34" charset="-120"/>
              </a:rPr>
              <a:t>調整 </a:t>
            </a:r>
            <a:r>
              <a:rPr lang="en-US" altLang="zh-TW" sz="1200" dirty="0">
                <a:solidFill>
                  <a:srgbClr val="1A1A1A"/>
                </a:solidFill>
                <a:latin typeface="微軟正黑體" panose="020B0604030504040204" pitchFamily="34" charset="-120"/>
                <a:ea typeface="微軟正黑體" panose="020B0604030504040204" pitchFamily="34" charset="-120"/>
              </a:rPr>
              <a:t>R²</a:t>
            </a:r>
            <a:r>
              <a:rPr lang="zh-TW" altLang="en-US" sz="1200" dirty="0">
                <a:solidFill>
                  <a:srgbClr val="1A1A1A"/>
                </a:solidFill>
                <a:latin typeface="微軟正黑體" panose="020B0604030504040204" pitchFamily="34" charset="-120"/>
                <a:ea typeface="微軟正黑體" panose="020B0604030504040204" pitchFamily="34" charset="-120"/>
              </a:rPr>
              <a:t>，它會額外懲罰添加對預測目標無用的特徵。如果新增功能導致的 </a:t>
            </a:r>
            <a:r>
              <a:rPr lang="en-US" altLang="zh-TW" sz="1200" dirty="0">
                <a:solidFill>
                  <a:srgbClr val="1A1A1A"/>
                </a:solidFill>
                <a:latin typeface="微軟正黑體" panose="020B0604030504040204" pitchFamily="34" charset="-120"/>
                <a:ea typeface="微軟正黑體" panose="020B0604030504040204" pitchFamily="34" charset="-120"/>
              </a:rPr>
              <a:t>R2 </a:t>
            </a:r>
            <a:r>
              <a:rPr lang="zh-TW" altLang="en-US" sz="1200" dirty="0">
                <a:solidFill>
                  <a:srgbClr val="1A1A1A"/>
                </a:solidFill>
                <a:latin typeface="微軟正黑體" panose="020B0604030504040204" pitchFamily="34" charset="-120"/>
                <a:ea typeface="微軟正黑體" panose="020B0604030504040204" pitchFamily="34" charset="-120"/>
              </a:rPr>
              <a:t>增加不夠顯著，則調整後的 </a:t>
            </a:r>
            <a:r>
              <a:rPr lang="en-US" altLang="zh-TW" sz="1200" dirty="0">
                <a:solidFill>
                  <a:srgbClr val="1A1A1A"/>
                </a:solidFill>
                <a:latin typeface="微軟正黑體" panose="020B0604030504040204" pitchFamily="34" charset="-120"/>
                <a:ea typeface="微軟正黑體" panose="020B0604030504040204" pitchFamily="34" charset="-120"/>
              </a:rPr>
              <a:t>R2 </a:t>
            </a:r>
            <a:r>
              <a:rPr lang="zh-TW" altLang="en-US" sz="1200" dirty="0">
                <a:solidFill>
                  <a:srgbClr val="1A1A1A"/>
                </a:solidFill>
                <a:latin typeface="微軟正黑體" panose="020B0604030504040204" pitchFamily="34" charset="-120"/>
                <a:ea typeface="微軟正黑體" panose="020B0604030504040204" pitchFamily="34" charset="-120"/>
              </a:rPr>
              <a:t>值會減少。</a:t>
            </a:r>
            <a:endParaRPr lang="en-US" altLang="zh-TW" sz="1200" dirty="0">
              <a:solidFill>
                <a:srgbClr val="1A1A1A"/>
              </a:solidFill>
              <a:latin typeface="微軟正黑體" panose="020B0604030504040204" pitchFamily="34" charset="-120"/>
              <a:ea typeface="微軟正黑體" panose="020B0604030504040204" pitchFamily="34" charset="-120"/>
            </a:endParaRPr>
          </a:p>
        </p:txBody>
      </p:sp>
      <p:sp>
        <p:nvSpPr>
          <p:cNvPr id="29" name="矩形: 圓角 28">
            <a:extLst>
              <a:ext uri="{FF2B5EF4-FFF2-40B4-BE49-F238E27FC236}">
                <a16:creationId xmlns:a16="http://schemas.microsoft.com/office/drawing/2014/main" id="{31A6701F-3B0F-496D-8A07-24046F98CDF4}"/>
              </a:ext>
            </a:extLst>
          </p:cNvPr>
          <p:cNvSpPr/>
          <p:nvPr/>
        </p:nvSpPr>
        <p:spPr>
          <a:xfrm>
            <a:off x="8872070" y="1909483"/>
            <a:ext cx="3149601" cy="412376"/>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Key point</a:t>
            </a:r>
          </a:p>
        </p:txBody>
      </p:sp>
    </p:spTree>
    <p:extLst>
      <p:ext uri="{BB962C8B-B14F-4D97-AF65-F5344CB8AC3E}">
        <p14:creationId xmlns:p14="http://schemas.microsoft.com/office/powerpoint/2010/main" val="341825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3" y="1340768"/>
            <a:ext cx="10674019" cy="459485"/>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lang="zh-TW" altLang="en-US" b="1" dirty="0">
                <a:solidFill>
                  <a:srgbClr val="249DCE">
                    <a:lumMod val="75000"/>
                  </a:srgbClr>
                </a:solidFill>
                <a:latin typeface="Microsoft JhengHei UI" panose="020B0604030504040204" pitchFamily="34" charset="-120"/>
                <a:ea typeface="Microsoft JhengHei UI" panose="020B0604030504040204" pitchFamily="34" charset="-120"/>
              </a:rPr>
              <a:t>回歸評估</a:t>
            </a: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指標</a:t>
            </a: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lvl="0" algn="l" defTabSz="914400" eaLnBrk="1" fontAlgn="auto" hangingPunct="1">
              <a:spcBef>
                <a:spcPts val="0"/>
              </a:spcBef>
              <a:spcAft>
                <a:spcPts val="0"/>
              </a:spcAft>
              <a:defRPr/>
            </a:pPr>
            <a:r>
              <a:rPr lang="en-US" altLang="zh-TW" sz="3200" b="1" spc="0" dirty="0">
                <a:solidFill>
                  <a:srgbClr val="737572">
                    <a:lumMod val="50000"/>
                  </a:srgbClr>
                </a:solidFill>
                <a:latin typeface="微軟正黑體" panose="020B0604030504040204" pitchFamily="34" charset="-120"/>
                <a:ea typeface="微軟正黑體" panose="020B0604030504040204" pitchFamily="34" charset="-120"/>
              </a:rPr>
              <a:t>Evaluation criteria</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33" name="矩形: 圓角 32">
            <a:extLst>
              <a:ext uri="{FF2B5EF4-FFF2-40B4-BE49-F238E27FC236}">
                <a16:creationId xmlns:a16="http://schemas.microsoft.com/office/drawing/2014/main" id="{1FB7CAA0-7BE3-49C9-8CDF-0D45422D8458}"/>
              </a:ext>
            </a:extLst>
          </p:cNvPr>
          <p:cNvSpPr/>
          <p:nvPr/>
        </p:nvSpPr>
        <p:spPr>
          <a:xfrm>
            <a:off x="191344" y="116631"/>
            <a:ext cx="2592288"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altLang="zh-TW" sz="1200" b="1" dirty="0">
                <a:solidFill>
                  <a:srgbClr val="D8D8D8">
                    <a:lumMod val="10000"/>
                  </a:srgbClr>
                </a:solidFill>
              </a:rPr>
              <a:t>Regression </a:t>
            </a:r>
          </a:p>
        </p:txBody>
      </p:sp>
      <p:sp>
        <p:nvSpPr>
          <p:cNvPr id="9" name="矩形: 圓角 8">
            <a:extLst>
              <a:ext uri="{FF2B5EF4-FFF2-40B4-BE49-F238E27FC236}">
                <a16:creationId xmlns:a16="http://schemas.microsoft.com/office/drawing/2014/main" id="{BAD678A3-4C2B-4886-B119-818C7BCF2DD1}"/>
              </a:ext>
            </a:extLst>
          </p:cNvPr>
          <p:cNvSpPr/>
          <p:nvPr/>
        </p:nvSpPr>
        <p:spPr>
          <a:xfrm>
            <a:off x="3313953" y="1909483"/>
            <a:ext cx="2599765" cy="41237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RMSE, Root Mean Squared Error</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10" name="矩形: 圓角 9">
            <a:extLst>
              <a:ext uri="{FF2B5EF4-FFF2-40B4-BE49-F238E27FC236}">
                <a16:creationId xmlns:a16="http://schemas.microsoft.com/office/drawing/2014/main" id="{D5099407-10CA-404A-829A-FD341A9E51B1}"/>
              </a:ext>
            </a:extLst>
          </p:cNvPr>
          <p:cNvSpPr/>
          <p:nvPr/>
        </p:nvSpPr>
        <p:spPr>
          <a:xfrm>
            <a:off x="6098988" y="1909483"/>
            <a:ext cx="2599765" cy="41237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MAE, Mean absolute error </a:t>
            </a:r>
          </a:p>
        </p:txBody>
      </p:sp>
      <p:sp>
        <p:nvSpPr>
          <p:cNvPr id="12" name="矩形: 圓角 11">
            <a:extLst>
              <a:ext uri="{FF2B5EF4-FFF2-40B4-BE49-F238E27FC236}">
                <a16:creationId xmlns:a16="http://schemas.microsoft.com/office/drawing/2014/main" id="{77487C14-091C-44B3-AA6C-931F09BEC61A}"/>
              </a:ext>
            </a:extLst>
          </p:cNvPr>
          <p:cNvSpPr/>
          <p:nvPr/>
        </p:nvSpPr>
        <p:spPr>
          <a:xfrm>
            <a:off x="499035" y="1909483"/>
            <a:ext cx="2599765" cy="41237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MSE, Mean Square Error</a:t>
            </a: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cxnSp>
        <p:nvCxnSpPr>
          <p:cNvPr id="5" name="直線接點 4">
            <a:extLst>
              <a:ext uri="{FF2B5EF4-FFF2-40B4-BE49-F238E27FC236}">
                <a16:creationId xmlns:a16="http://schemas.microsoft.com/office/drawing/2014/main" id="{A154F9DD-AD04-40DB-BAD4-AD9CCE629FB5}"/>
              </a:ext>
            </a:extLst>
          </p:cNvPr>
          <p:cNvCxnSpPr>
            <a:cxnSpLocks/>
          </p:cNvCxnSpPr>
          <p:nvPr/>
        </p:nvCxnSpPr>
        <p:spPr>
          <a:xfrm>
            <a:off x="295836" y="3585882"/>
            <a:ext cx="8525435"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4" name="直線接點 13">
            <a:extLst>
              <a:ext uri="{FF2B5EF4-FFF2-40B4-BE49-F238E27FC236}">
                <a16:creationId xmlns:a16="http://schemas.microsoft.com/office/drawing/2014/main" id="{EA15BC01-9C4E-4359-BD34-D9D78F6742A7}"/>
              </a:ext>
            </a:extLst>
          </p:cNvPr>
          <p:cNvCxnSpPr>
            <a:cxnSpLocks/>
          </p:cNvCxnSpPr>
          <p:nvPr/>
        </p:nvCxnSpPr>
        <p:spPr>
          <a:xfrm>
            <a:off x="5994401" y="1838618"/>
            <a:ext cx="0" cy="4421735"/>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6" name="直線接點 15">
            <a:extLst>
              <a:ext uri="{FF2B5EF4-FFF2-40B4-BE49-F238E27FC236}">
                <a16:creationId xmlns:a16="http://schemas.microsoft.com/office/drawing/2014/main" id="{64B403B8-EDA5-435B-B77F-956D2AE4B835}"/>
              </a:ext>
            </a:extLst>
          </p:cNvPr>
          <p:cNvCxnSpPr>
            <a:cxnSpLocks/>
          </p:cNvCxnSpPr>
          <p:nvPr/>
        </p:nvCxnSpPr>
        <p:spPr>
          <a:xfrm>
            <a:off x="3197413" y="1838618"/>
            <a:ext cx="0" cy="4421735"/>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7" name="直線接點 16">
            <a:extLst>
              <a:ext uri="{FF2B5EF4-FFF2-40B4-BE49-F238E27FC236}">
                <a16:creationId xmlns:a16="http://schemas.microsoft.com/office/drawing/2014/main" id="{DF9D71FC-5406-4B5B-AFAF-624DD5D2DDA3}"/>
              </a:ext>
            </a:extLst>
          </p:cNvPr>
          <p:cNvCxnSpPr>
            <a:cxnSpLocks/>
          </p:cNvCxnSpPr>
          <p:nvPr/>
        </p:nvCxnSpPr>
        <p:spPr>
          <a:xfrm>
            <a:off x="8791389" y="1838618"/>
            <a:ext cx="0" cy="4421735"/>
          </a:xfrm>
          <a:prstGeom prst="line">
            <a:avLst/>
          </a:prstGeom>
          <a:ln>
            <a:prstDash val="lgDash"/>
          </a:ln>
        </p:spPr>
        <p:style>
          <a:lnRef idx="1">
            <a:schemeClr val="dk1"/>
          </a:lnRef>
          <a:fillRef idx="0">
            <a:schemeClr val="dk1"/>
          </a:fillRef>
          <a:effectRef idx="0">
            <a:schemeClr val="dk1"/>
          </a:effectRef>
          <a:fontRef idx="minor">
            <a:schemeClr val="tx1"/>
          </a:fontRef>
        </p:style>
      </p:cxnSp>
      <p:pic>
        <p:nvPicPr>
          <p:cNvPr id="13" name="圖片 12">
            <a:extLst>
              <a:ext uri="{FF2B5EF4-FFF2-40B4-BE49-F238E27FC236}">
                <a16:creationId xmlns:a16="http://schemas.microsoft.com/office/drawing/2014/main" id="{444DD883-AE70-4346-A081-880AD725E354}"/>
              </a:ext>
            </a:extLst>
          </p:cNvPr>
          <p:cNvPicPr>
            <a:picLocks noChangeAspect="1"/>
          </p:cNvPicPr>
          <p:nvPr/>
        </p:nvPicPr>
        <p:blipFill>
          <a:blip r:embed="rId3"/>
          <a:stretch>
            <a:fillRect/>
          </a:stretch>
        </p:blipFill>
        <p:spPr>
          <a:xfrm>
            <a:off x="454469" y="2691897"/>
            <a:ext cx="2521813" cy="443130"/>
          </a:xfrm>
          <a:prstGeom prst="rect">
            <a:avLst/>
          </a:prstGeom>
        </p:spPr>
      </p:pic>
      <p:sp>
        <p:nvSpPr>
          <p:cNvPr id="20" name="矩形 19">
            <a:extLst>
              <a:ext uri="{FF2B5EF4-FFF2-40B4-BE49-F238E27FC236}">
                <a16:creationId xmlns:a16="http://schemas.microsoft.com/office/drawing/2014/main" id="{0FD75F6A-F3AA-4A3C-B20F-EE4DD8A1CD96}"/>
              </a:ext>
            </a:extLst>
          </p:cNvPr>
          <p:cNvSpPr/>
          <p:nvPr/>
        </p:nvSpPr>
        <p:spPr>
          <a:xfrm>
            <a:off x="537882" y="3666583"/>
            <a:ext cx="2537011" cy="2308324"/>
          </a:xfrm>
          <a:prstGeom prst="rect">
            <a:avLst/>
          </a:prstGeom>
        </p:spPr>
        <p:txBody>
          <a:bodyPr wrap="square">
            <a:spAutoFit/>
          </a:bodyPr>
          <a:lstStyle/>
          <a:p>
            <a:pPr marL="171450" indent="-171450">
              <a:buFont typeface="Arial" panose="020B0604020202020204" pitchFamily="34" charset="0"/>
              <a:buChar char="•"/>
            </a:pP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MSE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使用平均值（而不是總和）來保持指標獨立於資料集大小。</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由於殘差是平方的，</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MSE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對異常值會施加明顯更重的懲罰。</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MSE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是尺度相關度量的一個範例，即誤差以基礎資料的單位表示（即使實際上需要平方根才能在相同尺度上表示）。因此，此類指標不能用於比較不同資料集之間的效能。</a:t>
            </a:r>
          </a:p>
        </p:txBody>
      </p:sp>
      <p:sp>
        <p:nvSpPr>
          <p:cNvPr id="21" name="矩形 20">
            <a:extLst>
              <a:ext uri="{FF2B5EF4-FFF2-40B4-BE49-F238E27FC236}">
                <a16:creationId xmlns:a16="http://schemas.microsoft.com/office/drawing/2014/main" id="{8BB6C96C-A856-490B-8DF2-5863480A2A0D}"/>
              </a:ext>
            </a:extLst>
          </p:cNvPr>
          <p:cNvSpPr/>
          <p:nvPr/>
        </p:nvSpPr>
        <p:spPr>
          <a:xfrm>
            <a:off x="3349811" y="3666583"/>
            <a:ext cx="2537011" cy="646331"/>
          </a:xfrm>
          <a:prstGeom prst="rect">
            <a:avLst/>
          </a:prstGeom>
        </p:spPr>
        <p:txBody>
          <a:bodyPr wrap="square">
            <a:spAutoFit/>
          </a:bodyPr>
          <a:lstStyle/>
          <a:p>
            <a:pPr marL="171450" indent="-171450">
              <a:buFont typeface="Arial" panose="020B0604020202020204" pitchFamily="34" charset="0"/>
              <a:buChar char="•"/>
            </a:pP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RMSE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與目標的範圍相同，但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RMSE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為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10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實際上並不意味著您平均偏離 </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10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個單位。</a:t>
            </a:r>
          </a:p>
        </p:txBody>
      </p:sp>
      <p:sp>
        <p:nvSpPr>
          <p:cNvPr id="22" name="矩形 21">
            <a:extLst>
              <a:ext uri="{FF2B5EF4-FFF2-40B4-BE49-F238E27FC236}">
                <a16:creationId xmlns:a16="http://schemas.microsoft.com/office/drawing/2014/main" id="{0955EEF1-BC88-43EB-983F-27FCA5FEF2B0}"/>
              </a:ext>
            </a:extLst>
          </p:cNvPr>
          <p:cNvSpPr/>
          <p:nvPr/>
        </p:nvSpPr>
        <p:spPr>
          <a:xfrm>
            <a:off x="6161740" y="3666583"/>
            <a:ext cx="2537011" cy="2677656"/>
          </a:xfrm>
          <a:prstGeom prst="rect">
            <a:avLst/>
          </a:prstGeom>
        </p:spPr>
        <p:txBody>
          <a:bodyPr wrap="square">
            <a:spAutoFit/>
          </a:bodyPr>
          <a:lstStyle/>
          <a:p>
            <a:pPr marL="171450" indent="-171450">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由於缺乏平方，度量以與目標變數相同的比例表示，從而更容易解釋。</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所有錯誤都會得到同等對待，因此此指標對於異常值具有穩健性。</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絕對值忽略了誤差的方向，因此低估</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高估。</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fontAlgn="base">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由於公式包含絕對值，</a:t>
            </a:r>
            <a:r>
              <a:rPr lang="en-US" altLang="zh-TW" sz="1200" dirty="0">
                <a:solidFill>
                  <a:schemeClr val="accent6">
                    <a:lumMod val="10000"/>
                  </a:schemeClr>
                </a:solidFill>
                <a:latin typeface="微軟正黑體" panose="020B0604030504040204" pitchFamily="34" charset="-120"/>
                <a:ea typeface="微軟正黑體" panose="020B0604030504040204" pitchFamily="34" charset="-120"/>
              </a:rPr>
              <a:t>MAE </a:t>
            </a: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不容易微分。</a:t>
            </a:r>
          </a:p>
          <a:p>
            <a:br>
              <a:rPr lang="zh-TW" altLang="en-US" sz="1200" dirty="0"/>
            </a:b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p:txBody>
      </p:sp>
      <p:pic>
        <p:nvPicPr>
          <p:cNvPr id="15" name="圖片 14">
            <a:extLst>
              <a:ext uri="{FF2B5EF4-FFF2-40B4-BE49-F238E27FC236}">
                <a16:creationId xmlns:a16="http://schemas.microsoft.com/office/drawing/2014/main" id="{87A986AD-5BC8-41E5-AB58-84C13EA995EF}"/>
              </a:ext>
            </a:extLst>
          </p:cNvPr>
          <p:cNvPicPr>
            <a:picLocks noChangeAspect="1"/>
          </p:cNvPicPr>
          <p:nvPr/>
        </p:nvPicPr>
        <p:blipFill>
          <a:blip r:embed="rId4"/>
          <a:stretch>
            <a:fillRect/>
          </a:stretch>
        </p:blipFill>
        <p:spPr>
          <a:xfrm>
            <a:off x="3426800" y="2696930"/>
            <a:ext cx="2391294" cy="459608"/>
          </a:xfrm>
          <a:prstGeom prst="rect">
            <a:avLst/>
          </a:prstGeom>
        </p:spPr>
      </p:pic>
      <p:pic>
        <p:nvPicPr>
          <p:cNvPr id="18" name="圖片 17">
            <a:extLst>
              <a:ext uri="{FF2B5EF4-FFF2-40B4-BE49-F238E27FC236}">
                <a16:creationId xmlns:a16="http://schemas.microsoft.com/office/drawing/2014/main" id="{9578FD04-AEB5-4287-BDDD-6FF82A34963F}"/>
              </a:ext>
            </a:extLst>
          </p:cNvPr>
          <p:cNvPicPr>
            <a:picLocks noChangeAspect="1"/>
          </p:cNvPicPr>
          <p:nvPr/>
        </p:nvPicPr>
        <p:blipFill>
          <a:blip r:embed="rId5"/>
          <a:stretch>
            <a:fillRect/>
          </a:stretch>
        </p:blipFill>
        <p:spPr>
          <a:xfrm>
            <a:off x="6362503" y="2765300"/>
            <a:ext cx="2153968" cy="356569"/>
          </a:xfrm>
          <a:prstGeom prst="rect">
            <a:avLst/>
          </a:prstGeom>
        </p:spPr>
      </p:pic>
      <p:cxnSp>
        <p:nvCxnSpPr>
          <p:cNvPr id="28" name="直線接點 27">
            <a:extLst>
              <a:ext uri="{FF2B5EF4-FFF2-40B4-BE49-F238E27FC236}">
                <a16:creationId xmlns:a16="http://schemas.microsoft.com/office/drawing/2014/main" id="{895E9239-AEEC-49F4-973E-FC1E32E3AADB}"/>
              </a:ext>
            </a:extLst>
          </p:cNvPr>
          <p:cNvCxnSpPr>
            <a:cxnSpLocks/>
          </p:cNvCxnSpPr>
          <p:nvPr/>
        </p:nvCxnSpPr>
        <p:spPr>
          <a:xfrm>
            <a:off x="8791389" y="1838618"/>
            <a:ext cx="0" cy="4421735"/>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29" name="文字方塊 28">
            <a:extLst>
              <a:ext uri="{FF2B5EF4-FFF2-40B4-BE49-F238E27FC236}">
                <a16:creationId xmlns:a16="http://schemas.microsoft.com/office/drawing/2014/main" id="{310031EE-48D0-4AF2-81C0-B84EE58AB669}"/>
              </a:ext>
            </a:extLst>
          </p:cNvPr>
          <p:cNvSpPr txBox="1"/>
          <p:nvPr/>
        </p:nvSpPr>
        <p:spPr>
          <a:xfrm>
            <a:off x="8875059" y="2352981"/>
            <a:ext cx="3128682" cy="3416320"/>
          </a:xfrm>
          <a:prstGeom prst="rect">
            <a:avLst/>
          </a:prstGeom>
          <a:solidFill>
            <a:srgbClr val="FFC000"/>
          </a:solidFill>
        </p:spPr>
        <p:txBody>
          <a:bodyPr wrap="square" rtlCol="0">
            <a:spAutoFit/>
          </a:bodyPr>
          <a:lstStyle/>
          <a:p>
            <a:r>
              <a:rPr lang="zh-TW" altLang="en-US" sz="1200" dirty="0">
                <a:solidFill>
                  <a:schemeClr val="accent6">
                    <a:lumMod val="10000"/>
                  </a:schemeClr>
                </a:solidFill>
              </a:rPr>
              <a:t>與大多數數據科學問題一樣，沒有單一的最佳指標來評估迴歸模型的表現。為用例選擇的指標將取決於用於訓練模型的資料、您試圖幫助的業務範疇等等。</a:t>
            </a:r>
            <a:endParaRPr lang="en-US" altLang="zh-TW" sz="1200" dirty="0">
              <a:solidFill>
                <a:schemeClr val="accent6">
                  <a:lumMod val="10000"/>
                </a:schemeClr>
              </a:solidFill>
            </a:endParaRPr>
          </a:p>
          <a:p>
            <a:endParaRPr lang="en-US" altLang="zh-TW" sz="1200" dirty="0">
              <a:solidFill>
                <a:schemeClr val="accent6">
                  <a:lumMod val="10000"/>
                </a:schemeClr>
              </a:solidFill>
            </a:endParaRPr>
          </a:p>
          <a:p>
            <a:r>
              <a:rPr lang="zh-TW" altLang="en-US" sz="1200" dirty="0">
                <a:solidFill>
                  <a:schemeClr val="accent6">
                    <a:lumMod val="10000"/>
                  </a:schemeClr>
                </a:solidFill>
              </a:rPr>
              <a:t>因此，您可能經常使用單一指標來訓練模型（最佳化的指標），但在向利害關係人報告時，資料科學家通常會提供一系列指標。</a:t>
            </a:r>
            <a:endParaRPr lang="en-US" altLang="zh-TW" sz="1200" dirty="0">
              <a:solidFill>
                <a:schemeClr val="accent6">
                  <a:lumMod val="10000"/>
                </a:schemeClr>
              </a:solidFill>
            </a:endParaRPr>
          </a:p>
          <a:p>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r>
              <a:rPr lang="zh-TW" altLang="en-US" sz="1200" b="1" dirty="0">
                <a:solidFill>
                  <a:schemeClr val="accent6">
                    <a:lumMod val="10000"/>
                  </a:schemeClr>
                </a:solidFill>
                <a:latin typeface="微軟正黑體" panose="020B0604030504040204" pitchFamily="34" charset="-120"/>
                <a:ea typeface="微軟正黑體" panose="020B0604030504040204" pitchFamily="34" charset="-120"/>
              </a:rPr>
              <a:t>思考面向</a:t>
            </a:r>
            <a:r>
              <a:rPr lang="en-US" altLang="zh-TW" sz="1200" b="1" dirty="0">
                <a:solidFill>
                  <a:schemeClr val="accent6">
                    <a:lumMod val="10000"/>
                  </a:schemeClr>
                </a:solidFill>
                <a:latin typeface="微軟正黑體" panose="020B0604030504040204" pitchFamily="34" charset="-120"/>
                <a:ea typeface="微軟正黑體" panose="020B0604030504040204" pitchFamily="34" charset="-120"/>
              </a:rPr>
              <a:t>:</a:t>
            </a:r>
          </a:p>
          <a:p>
            <a:pPr marL="171450" indent="-171450" fontAlgn="base">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您預期資料集中會出現頻繁的異常值嗎？如果是這樣，您想如何解釋它們？</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fontAlgn="base">
              <a:buFont typeface="Arial" panose="020B0604020202020204" pitchFamily="34" charset="0"/>
              <a:buChar char="•"/>
            </a:pP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fontAlgn="base">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企業是否偏好高估或低估？</a:t>
            </a:r>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fontAlgn="base">
              <a:buFont typeface="Arial" panose="020B0604020202020204" pitchFamily="34" charset="0"/>
              <a:buChar char="•"/>
            </a:pPr>
            <a:endParaRPr lang="zh-TW" altLang="en-US" sz="1200" dirty="0">
              <a:solidFill>
                <a:schemeClr val="accent6">
                  <a:lumMod val="10000"/>
                </a:schemeClr>
              </a:solidFill>
              <a:latin typeface="微軟正黑體" panose="020B0604030504040204" pitchFamily="34" charset="-120"/>
              <a:ea typeface="微軟正黑體" panose="020B0604030504040204" pitchFamily="34" charset="-120"/>
            </a:endParaRPr>
          </a:p>
          <a:p>
            <a:pPr marL="171450" indent="-171450" fontAlgn="base">
              <a:buFont typeface="Arial" panose="020B0604020202020204" pitchFamily="34" charset="0"/>
              <a:buChar char="•"/>
            </a:pPr>
            <a:r>
              <a:rPr lang="zh-TW" altLang="en-US" sz="1200" dirty="0">
                <a:solidFill>
                  <a:schemeClr val="accent6">
                    <a:lumMod val="10000"/>
                  </a:schemeClr>
                </a:solidFill>
                <a:latin typeface="微軟正黑體" panose="020B0604030504040204" pitchFamily="34" charset="-120"/>
                <a:ea typeface="微軟正黑體" panose="020B0604030504040204" pitchFamily="34" charset="-120"/>
              </a:rPr>
              <a:t>您想要一個與比例相關的指標還是與比例無關的指標？</a:t>
            </a:r>
          </a:p>
          <a:p>
            <a:endParaRPr lang="en-US" altLang="zh-TW" sz="1200" dirty="0">
              <a:solidFill>
                <a:schemeClr val="accent6">
                  <a:lumMod val="10000"/>
                </a:schemeClr>
              </a:solidFill>
              <a:latin typeface="微軟正黑體" panose="020B0604030504040204" pitchFamily="34" charset="-120"/>
              <a:ea typeface="微軟正黑體" panose="020B0604030504040204" pitchFamily="34" charset="-120"/>
            </a:endParaRPr>
          </a:p>
        </p:txBody>
      </p:sp>
      <p:sp>
        <p:nvSpPr>
          <p:cNvPr id="30" name="矩形: 圓角 29">
            <a:extLst>
              <a:ext uri="{FF2B5EF4-FFF2-40B4-BE49-F238E27FC236}">
                <a16:creationId xmlns:a16="http://schemas.microsoft.com/office/drawing/2014/main" id="{5C735595-28C7-4B79-B26F-5E121BB87D66}"/>
              </a:ext>
            </a:extLst>
          </p:cNvPr>
          <p:cNvSpPr/>
          <p:nvPr/>
        </p:nvSpPr>
        <p:spPr>
          <a:xfrm>
            <a:off x="8872070" y="1909483"/>
            <a:ext cx="3149601" cy="412376"/>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TW" altLang="en-US" sz="1400" b="1" dirty="0">
                <a:solidFill>
                  <a:schemeClr val="accent6">
                    <a:lumMod val="10000"/>
                  </a:schemeClr>
                </a:solidFill>
                <a:latin typeface="微軟正黑體" panose="020B0604030504040204" pitchFamily="34" charset="-120"/>
                <a:ea typeface="微軟正黑體" panose="020B0604030504040204" pitchFamily="34" charset="-120"/>
              </a:rPr>
              <a:t>何時使用每個評估指標</a:t>
            </a:r>
          </a:p>
        </p:txBody>
      </p:sp>
    </p:spTree>
    <p:extLst>
      <p:ext uri="{BB962C8B-B14F-4D97-AF65-F5344CB8AC3E}">
        <p14:creationId xmlns:p14="http://schemas.microsoft.com/office/powerpoint/2010/main" val="36436950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3734FD2-73D3-4049-AC04-BCE7F55CAD84}"/>
              </a:ext>
            </a:extLst>
          </p:cNvPr>
          <p:cNvSpPr/>
          <p:nvPr/>
        </p:nvSpPr>
        <p:spPr>
          <a:xfrm>
            <a:off x="441854" y="592667"/>
            <a:ext cx="11294534" cy="5220101"/>
          </a:xfrm>
          <a:prstGeom prst="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5" name="直線接點 4">
            <a:extLst>
              <a:ext uri="{FF2B5EF4-FFF2-40B4-BE49-F238E27FC236}">
                <a16:creationId xmlns:a16="http://schemas.microsoft.com/office/drawing/2014/main" id="{F7CAA645-91AA-4E0E-B640-779DE359254B}"/>
              </a:ext>
            </a:extLst>
          </p:cNvPr>
          <p:cNvCxnSpPr>
            <a:cxnSpLocks/>
          </p:cNvCxnSpPr>
          <p:nvPr/>
        </p:nvCxnSpPr>
        <p:spPr>
          <a:xfrm>
            <a:off x="441854" y="1250619"/>
            <a:ext cx="1473201" cy="0"/>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2B8DE8BA-B7E5-4C0C-B429-ABE34C611A07}"/>
              </a:ext>
            </a:extLst>
          </p:cNvPr>
          <p:cNvSpPr/>
          <p:nvPr/>
        </p:nvSpPr>
        <p:spPr>
          <a:xfrm>
            <a:off x="306388" y="812800"/>
            <a:ext cx="1608667"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lumMod val="50000"/>
                  </a:prstClr>
                </a:solidFill>
                <a:effectLst/>
                <a:uLnTx/>
                <a:uFillTx/>
                <a:latin typeface="Calibri Light" panose="020F0302020204030204"/>
                <a:ea typeface="新細明體" panose="02020500000000000000" pitchFamily="18" charset="-120"/>
                <a:cs typeface="+mn-cs"/>
              </a:rPr>
              <a:t>Agenda</a:t>
            </a:r>
            <a:endParaRPr kumimoji="0" lang="zh-TW" altLang="en-US" sz="2400" b="0" i="0" u="none" strike="noStrike" kern="1200" cap="none" spc="0" normalizeH="0" baseline="0" noProof="0" dirty="0">
              <a:ln>
                <a:noFill/>
              </a:ln>
              <a:solidFill>
                <a:prstClr val="black">
                  <a:lumMod val="50000"/>
                </a:prstClr>
              </a:solidFill>
              <a:effectLst/>
              <a:uLnTx/>
              <a:uFillTx/>
              <a:latin typeface="Calibri Light"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7C476520-0084-4FC1-B5E2-21ADB7A9F6B5}"/>
              </a:ext>
            </a:extLst>
          </p:cNvPr>
          <p:cNvSpPr/>
          <p:nvPr/>
        </p:nvSpPr>
        <p:spPr>
          <a:xfrm>
            <a:off x="602707" y="181390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01</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4" name="矩形 13">
            <a:extLst>
              <a:ext uri="{FF2B5EF4-FFF2-40B4-BE49-F238E27FC236}">
                <a16:creationId xmlns:a16="http://schemas.microsoft.com/office/drawing/2014/main" id="{A6650688-780F-48D6-8B2C-FF68ACED1FBC}"/>
              </a:ext>
            </a:extLst>
          </p:cNvPr>
          <p:cNvSpPr/>
          <p:nvPr/>
        </p:nvSpPr>
        <p:spPr>
          <a:xfrm>
            <a:off x="602707" y="253090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02</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1" name="標題 3">
            <a:extLst>
              <a:ext uri="{FF2B5EF4-FFF2-40B4-BE49-F238E27FC236}">
                <a16:creationId xmlns:a16="http://schemas.microsoft.com/office/drawing/2014/main" id="{E79FB052-4C24-4FE3-9BA5-3298670AD885}"/>
              </a:ext>
            </a:extLst>
          </p:cNvPr>
          <p:cNvSpPr txBox="1">
            <a:spLocks/>
          </p:cNvSpPr>
          <p:nvPr/>
        </p:nvSpPr>
        <p:spPr bwMode="auto">
          <a:xfrm>
            <a:off x="1654925" y="241333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K-Nearest Neighbors (K-NN)</a:t>
            </a:r>
          </a:p>
        </p:txBody>
      </p:sp>
      <p:sp>
        <p:nvSpPr>
          <p:cNvPr id="10" name="標題 3">
            <a:extLst>
              <a:ext uri="{FF2B5EF4-FFF2-40B4-BE49-F238E27FC236}">
                <a16:creationId xmlns:a16="http://schemas.microsoft.com/office/drawing/2014/main" id="{07462397-5994-983F-6AE1-01FDDC48C490}"/>
              </a:ext>
            </a:extLst>
          </p:cNvPr>
          <p:cNvSpPr txBox="1">
            <a:spLocks/>
          </p:cNvSpPr>
          <p:nvPr/>
        </p:nvSpPr>
        <p:spPr bwMode="auto">
          <a:xfrm>
            <a:off x="1654925" y="168615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Logistic Regression</a:t>
            </a:r>
          </a:p>
        </p:txBody>
      </p:sp>
      <p:sp>
        <p:nvSpPr>
          <p:cNvPr id="2" name="矩形 1">
            <a:extLst>
              <a:ext uri="{FF2B5EF4-FFF2-40B4-BE49-F238E27FC236}">
                <a16:creationId xmlns:a16="http://schemas.microsoft.com/office/drawing/2014/main" id="{ACF9ECDB-786C-CF16-5B72-FC3417102394}"/>
              </a:ext>
            </a:extLst>
          </p:cNvPr>
          <p:cNvSpPr/>
          <p:nvPr/>
        </p:nvSpPr>
        <p:spPr>
          <a:xfrm>
            <a:off x="602707" y="322701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rPr>
              <a:t>03</a:t>
            </a:r>
            <a:endParaRPr kumimoji="0" lang="zh-TW" altLang="en-US" sz="3600" b="0" i="0" u="none" strike="noStrike" kern="1200" cap="none" spc="0" normalizeH="0" baseline="0" noProof="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4" name="標題 3">
            <a:extLst>
              <a:ext uri="{FF2B5EF4-FFF2-40B4-BE49-F238E27FC236}">
                <a16:creationId xmlns:a16="http://schemas.microsoft.com/office/drawing/2014/main" id="{F984EB0D-D567-E568-4709-601F609B302D}"/>
              </a:ext>
            </a:extLst>
          </p:cNvPr>
          <p:cNvSpPr txBox="1">
            <a:spLocks/>
          </p:cNvSpPr>
          <p:nvPr/>
        </p:nvSpPr>
        <p:spPr bwMode="auto">
          <a:xfrm>
            <a:off x="1654925" y="3109449"/>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Support Vector Machine (SVM)</a:t>
            </a:r>
          </a:p>
        </p:txBody>
      </p:sp>
      <p:sp>
        <p:nvSpPr>
          <p:cNvPr id="6" name="文字方塊 5">
            <a:extLst>
              <a:ext uri="{FF2B5EF4-FFF2-40B4-BE49-F238E27FC236}">
                <a16:creationId xmlns:a16="http://schemas.microsoft.com/office/drawing/2014/main" id="{86561FA3-8B31-DCB7-975B-353B231650C6}"/>
              </a:ext>
            </a:extLst>
          </p:cNvPr>
          <p:cNvSpPr txBox="1"/>
          <p:nvPr/>
        </p:nvSpPr>
        <p:spPr>
          <a:xfrm>
            <a:off x="315556" y="187868"/>
            <a:ext cx="61090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分類模型 </a:t>
            </a:r>
            <a:r>
              <a:rPr kumimoji="0" lang="en-US" altLang="zh-TW" sz="18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Classification</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7" name="矩形 6">
            <a:extLst>
              <a:ext uri="{FF2B5EF4-FFF2-40B4-BE49-F238E27FC236}">
                <a16:creationId xmlns:a16="http://schemas.microsoft.com/office/drawing/2014/main" id="{2AB5137F-B377-4610-E61C-22E2FEA61076}"/>
              </a:ext>
            </a:extLst>
          </p:cNvPr>
          <p:cNvSpPr/>
          <p:nvPr/>
        </p:nvSpPr>
        <p:spPr>
          <a:xfrm>
            <a:off x="602707" y="3953413"/>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04</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2" name="標題 3">
            <a:extLst>
              <a:ext uri="{FF2B5EF4-FFF2-40B4-BE49-F238E27FC236}">
                <a16:creationId xmlns:a16="http://schemas.microsoft.com/office/drawing/2014/main" id="{BCF92238-20CD-A0F7-0C6F-F04F7D039418}"/>
              </a:ext>
            </a:extLst>
          </p:cNvPr>
          <p:cNvSpPr txBox="1">
            <a:spLocks/>
          </p:cNvSpPr>
          <p:nvPr/>
        </p:nvSpPr>
        <p:spPr bwMode="auto">
          <a:xfrm>
            <a:off x="1654925" y="3835843"/>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Kernel SVM</a:t>
            </a:r>
          </a:p>
        </p:txBody>
      </p:sp>
      <p:sp>
        <p:nvSpPr>
          <p:cNvPr id="13" name="矩形 12">
            <a:extLst>
              <a:ext uri="{FF2B5EF4-FFF2-40B4-BE49-F238E27FC236}">
                <a16:creationId xmlns:a16="http://schemas.microsoft.com/office/drawing/2014/main" id="{C35DEAF7-CD7D-193F-96B0-8A85BE96F6D3}"/>
              </a:ext>
            </a:extLst>
          </p:cNvPr>
          <p:cNvSpPr/>
          <p:nvPr/>
        </p:nvSpPr>
        <p:spPr>
          <a:xfrm>
            <a:off x="602707" y="4649532"/>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05</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15" name="標題 3">
            <a:extLst>
              <a:ext uri="{FF2B5EF4-FFF2-40B4-BE49-F238E27FC236}">
                <a16:creationId xmlns:a16="http://schemas.microsoft.com/office/drawing/2014/main" id="{35E9787A-1AB8-635D-C31C-E04D58FBD212}"/>
              </a:ext>
            </a:extLst>
          </p:cNvPr>
          <p:cNvSpPr txBox="1">
            <a:spLocks/>
          </p:cNvSpPr>
          <p:nvPr/>
        </p:nvSpPr>
        <p:spPr bwMode="auto">
          <a:xfrm>
            <a:off x="1654925" y="4531962"/>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Naive Bayes</a:t>
            </a:r>
          </a:p>
        </p:txBody>
      </p:sp>
      <p:sp>
        <p:nvSpPr>
          <p:cNvPr id="30" name="矩形 29">
            <a:extLst>
              <a:ext uri="{FF2B5EF4-FFF2-40B4-BE49-F238E27FC236}">
                <a16:creationId xmlns:a16="http://schemas.microsoft.com/office/drawing/2014/main" id="{3BAF3722-37CA-A401-45D6-2FE3229E3AF0}"/>
              </a:ext>
            </a:extLst>
          </p:cNvPr>
          <p:cNvSpPr/>
          <p:nvPr/>
        </p:nvSpPr>
        <p:spPr>
          <a:xfrm>
            <a:off x="6093281" y="181390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06</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31" name="矩形 30">
            <a:extLst>
              <a:ext uri="{FF2B5EF4-FFF2-40B4-BE49-F238E27FC236}">
                <a16:creationId xmlns:a16="http://schemas.microsoft.com/office/drawing/2014/main" id="{0C316331-9393-0F6A-5C97-D7451B8BC14E}"/>
              </a:ext>
            </a:extLst>
          </p:cNvPr>
          <p:cNvSpPr/>
          <p:nvPr/>
        </p:nvSpPr>
        <p:spPr>
          <a:xfrm>
            <a:off x="6093281" y="253090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07</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32" name="標題 3">
            <a:extLst>
              <a:ext uri="{FF2B5EF4-FFF2-40B4-BE49-F238E27FC236}">
                <a16:creationId xmlns:a16="http://schemas.microsoft.com/office/drawing/2014/main" id="{23C34074-ABC6-D7BB-1E07-8C56F259644C}"/>
              </a:ext>
            </a:extLst>
          </p:cNvPr>
          <p:cNvSpPr txBox="1">
            <a:spLocks/>
          </p:cNvSpPr>
          <p:nvPr/>
        </p:nvSpPr>
        <p:spPr bwMode="auto">
          <a:xfrm>
            <a:off x="7145499" y="241333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Random Forest Classification</a:t>
            </a:r>
          </a:p>
        </p:txBody>
      </p:sp>
      <p:sp>
        <p:nvSpPr>
          <p:cNvPr id="33" name="標題 3">
            <a:extLst>
              <a:ext uri="{FF2B5EF4-FFF2-40B4-BE49-F238E27FC236}">
                <a16:creationId xmlns:a16="http://schemas.microsoft.com/office/drawing/2014/main" id="{20BF37B0-4880-78F2-50D1-E68A0D8A9FF4}"/>
              </a:ext>
            </a:extLst>
          </p:cNvPr>
          <p:cNvSpPr txBox="1">
            <a:spLocks/>
          </p:cNvSpPr>
          <p:nvPr/>
        </p:nvSpPr>
        <p:spPr bwMode="auto">
          <a:xfrm>
            <a:off x="7145499" y="1686150"/>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Decision Tree Classification</a:t>
            </a:r>
          </a:p>
        </p:txBody>
      </p:sp>
      <p:sp>
        <p:nvSpPr>
          <p:cNvPr id="34" name="矩形 33">
            <a:extLst>
              <a:ext uri="{FF2B5EF4-FFF2-40B4-BE49-F238E27FC236}">
                <a16:creationId xmlns:a16="http://schemas.microsoft.com/office/drawing/2014/main" id="{50625071-BEB5-F2F5-2FB6-089F4F78E1E9}"/>
              </a:ext>
            </a:extLst>
          </p:cNvPr>
          <p:cNvSpPr/>
          <p:nvPr/>
        </p:nvSpPr>
        <p:spPr>
          <a:xfrm>
            <a:off x="6093281" y="3227019"/>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rPr>
              <a:t>08</a:t>
            </a:r>
            <a:endParaRPr kumimoji="0" lang="zh-TW" altLang="en-US" sz="3600" b="0" i="0" u="none" strike="noStrike" kern="1200" cap="none" spc="0" normalizeH="0" baseline="0" noProof="0" dirty="0">
              <a:ln>
                <a:noFill/>
              </a:ln>
              <a:solidFill>
                <a:prstClr val="black">
                  <a:lumMod val="50000"/>
                </a:prstClr>
              </a:solidFill>
              <a:effectLst/>
              <a:uLnTx/>
              <a:uFillTx/>
              <a:latin typeface="Calibri" panose="020F0502020204030204"/>
              <a:ea typeface="新細明體" panose="02020500000000000000" pitchFamily="18" charset="-120"/>
              <a:cs typeface="+mn-cs"/>
            </a:endParaRPr>
          </a:p>
        </p:txBody>
      </p:sp>
      <p:sp>
        <p:nvSpPr>
          <p:cNvPr id="35" name="標題 3">
            <a:extLst>
              <a:ext uri="{FF2B5EF4-FFF2-40B4-BE49-F238E27FC236}">
                <a16:creationId xmlns:a16="http://schemas.microsoft.com/office/drawing/2014/main" id="{290489FC-305D-732E-915E-73813F54C6D2}"/>
              </a:ext>
            </a:extLst>
          </p:cNvPr>
          <p:cNvSpPr txBox="1">
            <a:spLocks/>
          </p:cNvSpPr>
          <p:nvPr/>
        </p:nvSpPr>
        <p:spPr bwMode="auto">
          <a:xfrm>
            <a:off x="7145499" y="3109449"/>
            <a:ext cx="5090312"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737572">
                    <a:lumMod val="50000"/>
                  </a:srgbClr>
                </a:solidFill>
                <a:effectLst/>
                <a:uLnTx/>
                <a:uFillTx/>
                <a:latin typeface="微軟正黑體" panose="020B0604030504040204" pitchFamily="34" charset="-120"/>
                <a:ea typeface="微軟正黑體" panose="020B0604030504040204" pitchFamily="34" charset="-120"/>
              </a:rPr>
              <a:t>Evaluation criteria</a:t>
            </a:r>
          </a:p>
        </p:txBody>
      </p:sp>
    </p:spTree>
    <p:extLst>
      <p:ext uri="{BB962C8B-B14F-4D97-AF65-F5344CB8AC3E}">
        <p14:creationId xmlns:p14="http://schemas.microsoft.com/office/powerpoint/2010/main" val="29212444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660C6ABA-B083-4D24-95CB-43BD0221733B}"/>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
        <p:nvSpPr>
          <p:cNvPr id="16" name="標題 1">
            <a:extLst>
              <a:ext uri="{FF2B5EF4-FFF2-40B4-BE49-F238E27FC236}">
                <a16:creationId xmlns:a16="http://schemas.microsoft.com/office/drawing/2014/main" id="{B8A1638B-893D-4407-A758-22DA84E766CA}"/>
              </a:ext>
            </a:extLst>
          </p:cNvPr>
          <p:cNvSpPr txBox="1">
            <a:spLocks/>
          </p:cNvSpPr>
          <p:nvPr/>
        </p:nvSpPr>
        <p:spPr bwMode="auto">
          <a:xfrm>
            <a:off x="0" y="2848013"/>
            <a:ext cx="12192000" cy="1161974"/>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Logistic Regression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introduction</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標題 1">
            <a:extLst>
              <a:ext uri="{FF2B5EF4-FFF2-40B4-BE49-F238E27FC236}">
                <a16:creationId xmlns:a16="http://schemas.microsoft.com/office/drawing/2014/main" id="{5A5E916E-A895-4EDF-86D9-B14760F2C7A7}"/>
              </a:ext>
            </a:extLst>
          </p:cNvPr>
          <p:cNvSpPr>
            <a:spLocks noGrp="1"/>
          </p:cNvSpPr>
          <p:nvPr>
            <p:ph type="title"/>
          </p:nvPr>
        </p:nvSpPr>
        <p:spPr>
          <a:xfrm>
            <a:off x="480422" y="2194156"/>
            <a:ext cx="11408954" cy="767639"/>
          </a:xfrm>
        </p:spPr>
        <p:txBody>
          <a:bodyPr/>
          <a:lstStyle/>
          <a:p>
            <a:r>
              <a:rPr lang="zh-TW" altLang="en-US" sz="2800" b="1" dirty="0">
                <a:solidFill>
                  <a:schemeClr val="accent6">
                    <a:lumMod val="10000"/>
                  </a:schemeClr>
                </a:solidFill>
                <a:latin typeface="Calibri Light" panose="020F0302020204030204" pitchFamily="34" charset="0"/>
                <a:ea typeface="微軟正黑體" panose="020B0604030504040204" pitchFamily="34" charset="-120"/>
                <a:cs typeface="Calibri Light" panose="020F0302020204030204" pitchFamily="34" charset="0"/>
              </a:rPr>
              <a:t>大師之路 有你有我</a:t>
            </a:r>
            <a:endParaRPr lang="zh-TW" altLang="en-US" dirty="0">
              <a:solidFill>
                <a:schemeClr val="accent6">
                  <a:lumMod val="10000"/>
                </a:schemeClr>
              </a:solidFill>
            </a:endParaRPr>
          </a:p>
        </p:txBody>
      </p:sp>
    </p:spTree>
    <p:extLst>
      <p:ext uri="{BB962C8B-B14F-4D97-AF65-F5344CB8AC3E}">
        <p14:creationId xmlns:p14="http://schemas.microsoft.com/office/powerpoint/2010/main" val="8428518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情境假設</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3">
            <a:extLst>
              <a:ext uri="{FF2B5EF4-FFF2-40B4-BE49-F238E27FC236}">
                <a16:creationId xmlns:a16="http://schemas.microsoft.com/office/drawing/2014/main" id="{AF1512F7-A8F6-410D-A699-16D06A7A4527}"/>
              </a:ext>
            </a:extLst>
          </p:cNvPr>
          <p:cNvSpPr/>
          <p:nvPr/>
        </p:nvSpPr>
        <p:spPr>
          <a:xfrm>
            <a:off x="479376" y="1484784"/>
            <a:ext cx="739337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假如你現在是一位保險業務員，為了幫助業績成長你可能會考慮以下</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 name="矩形 4">
            <a:extLst>
              <a:ext uri="{FF2B5EF4-FFF2-40B4-BE49-F238E27FC236}">
                <a16:creationId xmlns:a16="http://schemas.microsoft.com/office/drawing/2014/main" id="{E0C620CC-6CFB-4A33-AA59-38311DE7CAE1}"/>
              </a:ext>
            </a:extLst>
          </p:cNvPr>
          <p:cNvSpPr/>
          <p:nvPr/>
        </p:nvSpPr>
        <p:spPr>
          <a:xfrm>
            <a:off x="479376" y="2204864"/>
            <a:ext cx="6096000" cy="923330"/>
          </a:xfrm>
          <a:prstGeom prst="rect">
            <a:avLst/>
          </a:prstGeom>
        </p:spPr>
        <p:txBody>
          <a:bodyPr>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甚麼樣條件的人最可能買實支實付醫療險</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有哪些因素會影響購買意願？</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探討會不會買是一種分類問題</a:t>
            </a:r>
          </a:p>
        </p:txBody>
      </p:sp>
      <p:grpSp>
        <p:nvGrpSpPr>
          <p:cNvPr id="6" name="群組 5">
            <a:extLst>
              <a:ext uri="{FF2B5EF4-FFF2-40B4-BE49-F238E27FC236}">
                <a16:creationId xmlns:a16="http://schemas.microsoft.com/office/drawing/2014/main" id="{4334522F-F4DB-4FB9-9FAE-40EDBEFBFFAC}"/>
              </a:ext>
            </a:extLst>
          </p:cNvPr>
          <p:cNvGrpSpPr/>
          <p:nvPr/>
        </p:nvGrpSpPr>
        <p:grpSpPr>
          <a:xfrm>
            <a:off x="1631504" y="3933056"/>
            <a:ext cx="2580802" cy="822285"/>
            <a:chOff x="9120336" y="1700808"/>
            <a:chExt cx="2580802" cy="822285"/>
          </a:xfrm>
        </p:grpSpPr>
        <p:sp>
          <p:nvSpPr>
            <p:cNvPr id="16" name="文字方塊 15">
              <a:extLst>
                <a:ext uri="{FF2B5EF4-FFF2-40B4-BE49-F238E27FC236}">
                  <a16:creationId xmlns:a16="http://schemas.microsoft.com/office/drawing/2014/main" id="{A1116709-184F-469C-A714-BC5D402B2BD4}"/>
                </a:ext>
              </a:extLst>
            </p:cNvPr>
            <p:cNvSpPr txBox="1"/>
            <p:nvPr/>
          </p:nvSpPr>
          <p:spPr>
            <a:xfrm>
              <a:off x="9192344" y="2276872"/>
              <a:ext cx="41389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age</a:t>
              </a: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17" name="文字方塊 16">
              <a:extLst>
                <a:ext uri="{FF2B5EF4-FFF2-40B4-BE49-F238E27FC236}">
                  <a16:creationId xmlns:a16="http://schemas.microsoft.com/office/drawing/2014/main" id="{A9AC3D54-DBA3-4702-8CA8-E95F6AFA4120}"/>
                </a:ext>
              </a:extLst>
            </p:cNvPr>
            <p:cNvSpPr txBox="1"/>
            <p:nvPr/>
          </p:nvSpPr>
          <p:spPr>
            <a:xfrm>
              <a:off x="9696400" y="2276872"/>
              <a:ext cx="641522"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income</a:t>
              </a: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19" name="文字方塊 18">
              <a:extLst>
                <a:ext uri="{FF2B5EF4-FFF2-40B4-BE49-F238E27FC236}">
                  <a16:creationId xmlns:a16="http://schemas.microsoft.com/office/drawing/2014/main" id="{E589F4A2-F464-4F12-8B37-8E19B108922D}"/>
                </a:ext>
              </a:extLst>
            </p:cNvPr>
            <p:cNvSpPr txBox="1"/>
            <p:nvPr/>
          </p:nvSpPr>
          <p:spPr>
            <a:xfrm>
              <a:off x="10344472" y="2276872"/>
              <a:ext cx="805029"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education</a:t>
              </a: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21" name="文字方塊 20">
              <a:extLst>
                <a:ext uri="{FF2B5EF4-FFF2-40B4-BE49-F238E27FC236}">
                  <a16:creationId xmlns:a16="http://schemas.microsoft.com/office/drawing/2014/main" id="{3F01F8FA-8765-4875-ADB0-75531807F1D0}"/>
                </a:ext>
              </a:extLst>
            </p:cNvPr>
            <p:cNvSpPr txBox="1"/>
            <p:nvPr/>
          </p:nvSpPr>
          <p:spPr>
            <a:xfrm>
              <a:off x="11136560" y="2276872"/>
              <a:ext cx="564578"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family</a:t>
              </a: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pic>
          <p:nvPicPr>
            <p:cNvPr id="22" name="Picture 2" descr="Middle age - Free marketing icons">
              <a:extLst>
                <a:ext uri="{FF2B5EF4-FFF2-40B4-BE49-F238E27FC236}">
                  <a16:creationId xmlns:a16="http://schemas.microsoft.com/office/drawing/2014/main" id="{7E3E2696-FC5C-4ECE-AAA0-611F16536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0336" y="1700808"/>
              <a:ext cx="562913" cy="56291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ncome - Free business icons">
              <a:extLst>
                <a:ext uri="{FF2B5EF4-FFF2-40B4-BE49-F238E27FC236}">
                  <a16:creationId xmlns:a16="http://schemas.microsoft.com/office/drawing/2014/main" id="{D8B40BFF-40E9-4149-AF8E-05ED4BCA63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002" y="1748260"/>
              <a:ext cx="515462" cy="51546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Education - Free education icons">
              <a:extLst>
                <a:ext uri="{FF2B5EF4-FFF2-40B4-BE49-F238E27FC236}">
                  <a16:creationId xmlns:a16="http://schemas.microsoft.com/office/drawing/2014/main" id="{EA72BCE2-EC80-4EF6-912F-077FAE3CCA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2447" y="1700808"/>
              <a:ext cx="657816" cy="65781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Family Special Lineal color icon">
              <a:extLst>
                <a:ext uri="{FF2B5EF4-FFF2-40B4-BE49-F238E27FC236}">
                  <a16:creationId xmlns:a16="http://schemas.microsoft.com/office/drawing/2014/main" id="{F0C691F8-A95D-4680-B499-3F20B98D9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01672" y="1748260"/>
              <a:ext cx="521967" cy="521967"/>
            </a:xfrm>
            <a:prstGeom prst="rect">
              <a:avLst/>
            </a:prstGeom>
            <a:noFill/>
            <a:extLst>
              <a:ext uri="{909E8E84-426E-40DD-AFC4-6F175D3DCCD1}">
                <a14:hiddenFill xmlns:a14="http://schemas.microsoft.com/office/drawing/2010/main">
                  <a:solidFill>
                    <a:srgbClr val="FFFFFF"/>
                  </a:solidFill>
                </a14:hiddenFill>
              </a:ext>
            </a:extLst>
          </p:spPr>
        </p:pic>
      </p:grpSp>
      <p:pic>
        <p:nvPicPr>
          <p:cNvPr id="26626" name="Picture 2" descr="醫療險】實支實付@ 保險停看聽:: 痞客邦::">
            <a:extLst>
              <a:ext uri="{FF2B5EF4-FFF2-40B4-BE49-F238E27FC236}">
                <a16:creationId xmlns:a16="http://schemas.microsoft.com/office/drawing/2014/main" id="{97C97F5D-047E-40CF-992B-D4756C984F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48128" y="2204864"/>
            <a:ext cx="3505572" cy="3505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1074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透過條件機率影響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Y</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是或否</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t>
            </a:r>
            <a:endPar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graphicFrame>
        <p:nvGraphicFramePr>
          <p:cNvPr id="2" name="表格 1">
            <a:extLst>
              <a:ext uri="{FF2B5EF4-FFF2-40B4-BE49-F238E27FC236}">
                <a16:creationId xmlns:a16="http://schemas.microsoft.com/office/drawing/2014/main" id="{8D5287BD-C431-4999-B02A-21998C531481}"/>
              </a:ext>
            </a:extLst>
          </p:cNvPr>
          <p:cNvGraphicFramePr>
            <a:graphicFrameLocks noGrp="1"/>
          </p:cNvGraphicFramePr>
          <p:nvPr/>
        </p:nvGraphicFramePr>
        <p:xfrm>
          <a:off x="2010833" y="3287449"/>
          <a:ext cx="5041900" cy="2376747"/>
        </p:xfrm>
        <a:graphic>
          <a:graphicData uri="http://schemas.openxmlformats.org/drawingml/2006/table">
            <a:tbl>
              <a:tblPr/>
              <a:tblGrid>
                <a:gridCol w="690967">
                  <a:extLst>
                    <a:ext uri="{9D8B030D-6E8A-4147-A177-3AD203B41FA5}">
                      <a16:colId xmlns:a16="http://schemas.microsoft.com/office/drawing/2014/main" val="1060844365"/>
                    </a:ext>
                  </a:extLst>
                </a:gridCol>
                <a:gridCol w="1468305">
                  <a:extLst>
                    <a:ext uri="{9D8B030D-6E8A-4147-A177-3AD203B41FA5}">
                      <a16:colId xmlns:a16="http://schemas.microsoft.com/office/drawing/2014/main" val="2065155602"/>
                    </a:ext>
                  </a:extLst>
                </a:gridCol>
                <a:gridCol w="1108426">
                  <a:extLst>
                    <a:ext uri="{9D8B030D-6E8A-4147-A177-3AD203B41FA5}">
                      <a16:colId xmlns:a16="http://schemas.microsoft.com/office/drawing/2014/main" val="2677933172"/>
                    </a:ext>
                  </a:extLst>
                </a:gridCol>
                <a:gridCol w="748548">
                  <a:extLst>
                    <a:ext uri="{9D8B030D-6E8A-4147-A177-3AD203B41FA5}">
                      <a16:colId xmlns:a16="http://schemas.microsoft.com/office/drawing/2014/main" val="3986145828"/>
                    </a:ext>
                  </a:extLst>
                </a:gridCol>
                <a:gridCol w="1025654">
                  <a:extLst>
                    <a:ext uri="{9D8B030D-6E8A-4147-A177-3AD203B41FA5}">
                      <a16:colId xmlns:a16="http://schemas.microsoft.com/office/drawing/2014/main" val="596919157"/>
                    </a:ext>
                  </a:extLst>
                </a:gridCol>
              </a:tblGrid>
              <a:tr h="264083">
                <a:tc>
                  <a:txBody>
                    <a:bodyPr/>
                    <a:lstStyle/>
                    <a:p>
                      <a:pPr algn="l" fontAlgn="b"/>
                      <a:r>
                        <a:rPr lang="zh-TW" altLang="en-US" sz="11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ctr" fontAlgn="b"/>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工作是否需要</a:t>
                      </a: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X1)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ctr" fontAlgn="b"/>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年薪多少</a:t>
                      </a: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X2)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ctr" fontAlgn="b"/>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已婚</a:t>
                      </a: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X3)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ctr" fontAlgn="b"/>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是否購買</a:t>
                      </a: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extLst>
                  <a:ext uri="{0D108BD9-81ED-4DB2-BD59-A6C34878D82A}">
                    <a16:rowId xmlns:a16="http://schemas.microsoft.com/office/drawing/2014/main" val="4286427658"/>
                  </a:ext>
                </a:extLst>
              </a:tr>
              <a:tr h="264083">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600,000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653606"/>
                  </a:ext>
                </a:extLst>
              </a:tr>
              <a:tr h="264083">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600,000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47437751"/>
                  </a:ext>
                </a:extLst>
              </a:tr>
              <a:tr h="264083">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300,000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2700252"/>
                  </a:ext>
                </a:extLst>
              </a:tr>
              <a:tr h="264083">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500,000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709945"/>
                  </a:ext>
                </a:extLst>
              </a:tr>
              <a:tr h="264083">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500,000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7486623"/>
                  </a:ext>
                </a:extLst>
              </a:tr>
              <a:tr h="264083">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1,400,000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71226"/>
                  </a:ext>
                </a:extLst>
              </a:tr>
              <a:tr h="264083">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1,400,000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5735290"/>
                  </a:ext>
                </a:extLst>
              </a:tr>
              <a:tr h="264083">
                <a:tc>
                  <a:txBody>
                    <a:bodyPr/>
                    <a:lstStyle/>
                    <a:p>
                      <a:pPr algn="ctr" fontAlgn="b"/>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11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11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11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1100" b="0"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9593341"/>
                  </a:ext>
                </a:extLst>
              </a:tr>
            </a:tbl>
          </a:graphicData>
        </a:graphic>
      </p:graphicFrame>
      <p:sp>
        <p:nvSpPr>
          <p:cNvPr id="8" name="矩形 7">
            <a:extLst>
              <a:ext uri="{FF2B5EF4-FFF2-40B4-BE49-F238E27FC236}">
                <a16:creationId xmlns:a16="http://schemas.microsoft.com/office/drawing/2014/main" id="{2A2EE45C-0119-4C32-8027-2FCBDFB6845F}"/>
              </a:ext>
            </a:extLst>
          </p:cNvPr>
          <p:cNvSpPr/>
          <p:nvPr/>
        </p:nvSpPr>
        <p:spPr>
          <a:xfrm>
            <a:off x="1921933" y="3547533"/>
            <a:ext cx="5232400" cy="533400"/>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8" name="矩形 17">
            <a:extLst>
              <a:ext uri="{FF2B5EF4-FFF2-40B4-BE49-F238E27FC236}">
                <a16:creationId xmlns:a16="http://schemas.microsoft.com/office/drawing/2014/main" id="{3E8653ED-CD31-4650-8DB2-3B9D1D9F5BD1}"/>
              </a:ext>
            </a:extLst>
          </p:cNvPr>
          <p:cNvSpPr/>
          <p:nvPr/>
        </p:nvSpPr>
        <p:spPr>
          <a:xfrm>
            <a:off x="1921933" y="4334933"/>
            <a:ext cx="5232400" cy="1092200"/>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B34F4091-7D40-48BB-90DD-561267FF1E17}"/>
              </a:ext>
            </a:extLst>
          </p:cNvPr>
          <p:cNvSpPr/>
          <p:nvPr/>
        </p:nvSpPr>
        <p:spPr>
          <a:xfrm>
            <a:off x="7696200" y="3522133"/>
            <a:ext cx="2683933" cy="5588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完全相同的條件，有不同購買意願</a:t>
            </a:r>
          </a:p>
        </p:txBody>
      </p:sp>
      <p:sp>
        <p:nvSpPr>
          <p:cNvPr id="20" name="矩形 19">
            <a:extLst>
              <a:ext uri="{FF2B5EF4-FFF2-40B4-BE49-F238E27FC236}">
                <a16:creationId xmlns:a16="http://schemas.microsoft.com/office/drawing/2014/main" id="{E50E2DE8-20A2-48FB-A88E-756D2B51ABF9}"/>
              </a:ext>
            </a:extLst>
          </p:cNvPr>
          <p:cNvSpPr/>
          <p:nvPr/>
        </p:nvSpPr>
        <p:spPr>
          <a:xfrm>
            <a:off x="7696200" y="4317999"/>
            <a:ext cx="2683933" cy="108373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4, 5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比較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X1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5, 6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比較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X2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6, 7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比較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X3</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0" name="矩形 9">
            <a:extLst>
              <a:ext uri="{FF2B5EF4-FFF2-40B4-BE49-F238E27FC236}">
                <a16:creationId xmlns:a16="http://schemas.microsoft.com/office/drawing/2014/main" id="{5B62FB92-2591-4A34-911A-E9705BD1AAB0}"/>
              </a:ext>
            </a:extLst>
          </p:cNvPr>
          <p:cNvSpPr/>
          <p:nvPr/>
        </p:nvSpPr>
        <p:spPr>
          <a:xfrm>
            <a:off x="2285486" y="1872734"/>
            <a:ext cx="341632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羅吉斯回歸本質就是條件機率</a:t>
            </a:r>
            <a:endPar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透過多種條件的是與否決定輸出的可能性</a:t>
            </a:r>
          </a:p>
        </p:txBody>
      </p:sp>
      <p:sp>
        <p:nvSpPr>
          <p:cNvPr id="11" name="矩形 10">
            <a:extLst>
              <a:ext uri="{FF2B5EF4-FFF2-40B4-BE49-F238E27FC236}">
                <a16:creationId xmlns:a16="http://schemas.microsoft.com/office/drawing/2014/main" id="{5459B937-121C-4ED9-BF48-CAD59368708E}"/>
              </a:ext>
            </a:extLst>
          </p:cNvPr>
          <p:cNvSpPr/>
          <p:nvPr/>
        </p:nvSpPr>
        <p:spPr>
          <a:xfrm>
            <a:off x="5718926" y="1906600"/>
            <a:ext cx="37625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P(Y=1 | X1 =1, X2 &gt; 50w, X3=1)</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30" name="矩形 29">
            <a:extLst>
              <a:ext uri="{FF2B5EF4-FFF2-40B4-BE49-F238E27FC236}">
                <a16:creationId xmlns:a16="http://schemas.microsoft.com/office/drawing/2014/main" id="{580A69FC-691C-442D-B519-0646C073AB3B}"/>
              </a:ext>
            </a:extLst>
          </p:cNvPr>
          <p:cNvSpPr/>
          <p:nvPr/>
        </p:nvSpPr>
        <p:spPr>
          <a:xfrm>
            <a:off x="6891868" y="2387600"/>
            <a:ext cx="558800" cy="5588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工作需要</a:t>
            </a:r>
          </a:p>
        </p:txBody>
      </p:sp>
      <p:sp>
        <p:nvSpPr>
          <p:cNvPr id="31" name="矩形 30">
            <a:extLst>
              <a:ext uri="{FF2B5EF4-FFF2-40B4-BE49-F238E27FC236}">
                <a16:creationId xmlns:a16="http://schemas.microsoft.com/office/drawing/2014/main" id="{2D7F2772-74DE-42DA-82E4-0AE37B85B7BD}"/>
              </a:ext>
            </a:extLst>
          </p:cNvPr>
          <p:cNvSpPr/>
          <p:nvPr/>
        </p:nvSpPr>
        <p:spPr>
          <a:xfrm>
            <a:off x="7848601" y="2387600"/>
            <a:ext cx="558800" cy="5588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年薪大於</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50</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萬</a:t>
            </a:r>
          </a:p>
        </p:txBody>
      </p:sp>
      <p:sp>
        <p:nvSpPr>
          <p:cNvPr id="32" name="矩形 31">
            <a:extLst>
              <a:ext uri="{FF2B5EF4-FFF2-40B4-BE49-F238E27FC236}">
                <a16:creationId xmlns:a16="http://schemas.microsoft.com/office/drawing/2014/main" id="{2FE98204-B238-4FC7-BE9A-BAAEEAD38623}"/>
              </a:ext>
            </a:extLst>
          </p:cNvPr>
          <p:cNvSpPr/>
          <p:nvPr/>
        </p:nvSpPr>
        <p:spPr>
          <a:xfrm>
            <a:off x="8746068" y="2387600"/>
            <a:ext cx="558800" cy="5588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已婚</a:t>
            </a:r>
          </a:p>
        </p:txBody>
      </p:sp>
    </p:spTree>
    <p:extLst>
      <p:ext uri="{BB962C8B-B14F-4D97-AF65-F5344CB8AC3E}">
        <p14:creationId xmlns:p14="http://schemas.microsoft.com/office/powerpoint/2010/main" val="16134904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5B2114F4-72FA-C1B0-3361-6A0834338F3E}"/>
              </a:ext>
            </a:extLst>
          </p:cNvPr>
          <p:cNvSpPr txBox="1"/>
          <p:nvPr/>
        </p:nvSpPr>
        <p:spPr>
          <a:xfrm>
            <a:off x="390524" y="1340768"/>
            <a:ext cx="5201420" cy="4708981"/>
          </a:xfrm>
          <a:prstGeom prst="rect">
            <a:avLst/>
          </a:prstGeom>
          <a:noFill/>
        </p:spPr>
        <p:txBody>
          <a:bodyPr wrap="square">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概念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機率模型：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邏輯回歸是一種監督學習算法，主要用於處理二元分類問題。它通過非線性轉換</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(sigmoid, S</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型函數</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，將特徵空間中的數據點映射到一個介於</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0</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和</a:t>
            </a:r>
            <a:r>
              <a:rPr kumimoji="0" lang="en-US" altLang="zh-TW"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1</a:t>
            </a: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之間的機率值。</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2.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決策邊界</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(Decision Boundary)</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邏輯回歸旨在找到一條最佳的決策邊界，這條邊界可以將類別有效地分開。在特徵空間中，這通常表現為一條線或超平面。當特徵線性可分時，算法將尋找一個超平面，使得兩類數據點在此邊界的兩側。</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3.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損失函數： </a:t>
            </a:r>
            <a:endPar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邏輯回歸使用對數損失函數（也稱為交叉熵損失），來量化模型預測與實際數據之間的差異。當模型的預測值與實際的標籤越接近時，對數損失越小。這個損失函數鼓勵模型精準地預測正確的類別概率。</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常用評估指標</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準確率（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Accuracy</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）：測量模型預測正確的比例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精確率（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Precision</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）：正確預測為正例的比例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召回率（</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Recall</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）：實際為正例中模型預測正確的比例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F1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分數（</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F1 Score</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）：精確率和召回率的調和平均</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AUC-ROC </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曲線（</a:t>
            </a:r>
            <a:r>
              <a:rPr kumimoji="0" lang="en-US" altLang="zh-TW"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Area Under Curve - Receiver Operating Characteristics</a:t>
            </a:r>
            <a:r>
              <a:rPr kumimoji="0" lang="zh-TW" altLang="en-US" sz="12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）：用於評估分類模型在所有可能的閾值下的整體表現</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srgbClr val="0D0D0D"/>
              </a:solidFill>
              <a:effectLst/>
              <a:highlight>
                <a:srgbClr val="FFFFFF"/>
              </a:highligh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Logistic Regression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從多個獨立變數預測一個類別變數。</a:t>
            </a:r>
          </a:p>
        </p:txBody>
      </p:sp>
      <p:cxnSp>
        <p:nvCxnSpPr>
          <p:cNvPr id="6" name="直線接點 5">
            <a:extLst>
              <a:ext uri="{FF2B5EF4-FFF2-40B4-BE49-F238E27FC236}">
                <a16:creationId xmlns:a16="http://schemas.microsoft.com/office/drawing/2014/main" id="{94B0C143-9DFB-1563-F7B7-7975E2508EB3}"/>
              </a:ext>
            </a:extLst>
          </p:cNvPr>
          <p:cNvCxnSpPr/>
          <p:nvPr/>
        </p:nvCxnSpPr>
        <p:spPr>
          <a:xfrm>
            <a:off x="5951984"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Logistic Regression</a:t>
            </a:r>
          </a:p>
        </p:txBody>
      </p:sp>
      <p:pic>
        <p:nvPicPr>
          <p:cNvPr id="11" name="圖片 10">
            <a:extLst>
              <a:ext uri="{FF2B5EF4-FFF2-40B4-BE49-F238E27FC236}">
                <a16:creationId xmlns:a16="http://schemas.microsoft.com/office/drawing/2014/main" id="{6D5C41AD-2624-4E1F-9815-C581B269B62A}"/>
              </a:ext>
            </a:extLst>
          </p:cNvPr>
          <p:cNvPicPr>
            <a:picLocks noChangeAspect="1"/>
          </p:cNvPicPr>
          <p:nvPr/>
        </p:nvPicPr>
        <p:blipFill>
          <a:blip r:embed="rId3"/>
          <a:stretch>
            <a:fillRect/>
          </a:stretch>
        </p:blipFill>
        <p:spPr>
          <a:xfrm>
            <a:off x="6672064" y="2132856"/>
            <a:ext cx="4752528" cy="3684652"/>
          </a:xfrm>
          <a:prstGeom prst="rect">
            <a:avLst/>
          </a:prstGeom>
        </p:spPr>
      </p:pic>
      <p:pic>
        <p:nvPicPr>
          <p:cNvPr id="15" name="圖片 14">
            <a:extLst>
              <a:ext uri="{FF2B5EF4-FFF2-40B4-BE49-F238E27FC236}">
                <a16:creationId xmlns:a16="http://schemas.microsoft.com/office/drawing/2014/main" id="{74B941DA-603D-412A-A5FB-66E9E15E87A2}"/>
              </a:ext>
            </a:extLst>
          </p:cNvPr>
          <p:cNvPicPr>
            <a:picLocks noChangeAspect="1"/>
          </p:cNvPicPr>
          <p:nvPr/>
        </p:nvPicPr>
        <p:blipFill rotWithShape="1">
          <a:blip r:embed="rId4"/>
          <a:srcRect l="19914" t="18889" r="20256" b="23651"/>
          <a:stretch/>
        </p:blipFill>
        <p:spPr>
          <a:xfrm>
            <a:off x="6168008" y="2564904"/>
            <a:ext cx="720080" cy="744768"/>
          </a:xfrm>
          <a:prstGeom prst="rect">
            <a:avLst/>
          </a:prstGeom>
        </p:spPr>
      </p:pic>
      <p:sp>
        <p:nvSpPr>
          <p:cNvPr id="19" name="文字方塊 18">
            <a:extLst>
              <a:ext uri="{FF2B5EF4-FFF2-40B4-BE49-F238E27FC236}">
                <a16:creationId xmlns:a16="http://schemas.microsoft.com/office/drawing/2014/main" id="{62F9A9CD-31BF-4456-AFB8-4B32529A0201}"/>
              </a:ext>
            </a:extLst>
          </p:cNvPr>
          <p:cNvSpPr txBox="1"/>
          <p:nvPr/>
        </p:nvSpPr>
        <p:spPr>
          <a:xfrm>
            <a:off x="6816080" y="1916832"/>
            <a:ext cx="88036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買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or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不買</a:t>
            </a:r>
          </a:p>
        </p:txBody>
      </p:sp>
      <p:grpSp>
        <p:nvGrpSpPr>
          <p:cNvPr id="26" name="群組 25">
            <a:extLst>
              <a:ext uri="{FF2B5EF4-FFF2-40B4-BE49-F238E27FC236}">
                <a16:creationId xmlns:a16="http://schemas.microsoft.com/office/drawing/2014/main" id="{6E82BC39-4D5D-4A68-8D4C-2E16E956CAF5}"/>
              </a:ext>
            </a:extLst>
          </p:cNvPr>
          <p:cNvGrpSpPr/>
          <p:nvPr/>
        </p:nvGrpSpPr>
        <p:grpSpPr>
          <a:xfrm>
            <a:off x="8798023" y="1937875"/>
            <a:ext cx="1571025" cy="590568"/>
            <a:chOff x="6240016" y="2852936"/>
            <a:chExt cx="2384040" cy="896190"/>
          </a:xfrm>
        </p:grpSpPr>
        <p:sp>
          <p:nvSpPr>
            <p:cNvPr id="30" name="文字方塊 29">
              <a:extLst>
                <a:ext uri="{FF2B5EF4-FFF2-40B4-BE49-F238E27FC236}">
                  <a16:creationId xmlns:a16="http://schemas.microsoft.com/office/drawing/2014/main" id="{ED42C6B3-B85C-4543-92B1-F223DBFEAE81}"/>
                </a:ext>
              </a:extLst>
            </p:cNvPr>
            <p:cNvSpPr txBox="1"/>
            <p:nvPr/>
          </p:nvSpPr>
          <p:spPr>
            <a:xfrm>
              <a:off x="7114196" y="2852936"/>
              <a:ext cx="431529" cy="58477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endParaRPr kumimoji="0" lang="zh-TW" altLang="en-US" sz="3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31" name="圖片 30">
              <a:extLst>
                <a:ext uri="{FF2B5EF4-FFF2-40B4-BE49-F238E27FC236}">
                  <a16:creationId xmlns:a16="http://schemas.microsoft.com/office/drawing/2014/main" id="{D8CECA4A-263A-40E7-95D5-C3D5E1F03C5A}"/>
                </a:ext>
              </a:extLst>
            </p:cNvPr>
            <p:cNvPicPr>
              <a:picLocks noChangeAspect="1"/>
            </p:cNvPicPr>
            <p:nvPr/>
          </p:nvPicPr>
          <p:blipFill rotWithShape="1">
            <a:blip r:embed="rId4"/>
            <a:srcRect l="19914" t="18889" r="20256" b="23651"/>
            <a:stretch/>
          </p:blipFill>
          <p:spPr>
            <a:xfrm>
              <a:off x="6240016" y="2852936"/>
              <a:ext cx="866483" cy="896190"/>
            </a:xfrm>
            <a:prstGeom prst="rect">
              <a:avLst/>
            </a:prstGeom>
          </p:spPr>
        </p:pic>
        <p:pic>
          <p:nvPicPr>
            <p:cNvPr id="33" name="Picture 2" descr="Middle age - Free marketing icons">
              <a:extLst>
                <a:ext uri="{FF2B5EF4-FFF2-40B4-BE49-F238E27FC236}">
                  <a16:creationId xmlns:a16="http://schemas.microsoft.com/office/drawing/2014/main" id="{5168E13C-A0E8-4FC1-9E12-00C9D24B74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9832" y="2852936"/>
              <a:ext cx="854224" cy="85422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文字方塊 1">
            <a:extLst>
              <a:ext uri="{FF2B5EF4-FFF2-40B4-BE49-F238E27FC236}">
                <a16:creationId xmlns:a16="http://schemas.microsoft.com/office/drawing/2014/main" id="{E6A9C4B1-33C8-48D2-883B-A9D3A33B0730}"/>
              </a:ext>
            </a:extLst>
          </p:cNvPr>
          <p:cNvSpPr txBox="1"/>
          <p:nvPr/>
        </p:nvSpPr>
        <p:spPr>
          <a:xfrm>
            <a:off x="9878144" y="2513938"/>
            <a:ext cx="41389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age</a:t>
            </a: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5206969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150" normalizeH="0" baseline="0" noProof="0" dirty="0">
                <a:ln>
                  <a:noFill/>
                </a:ln>
                <a:solidFill>
                  <a:srgbClr val="363636"/>
                </a:solidFill>
                <a:effectLst/>
                <a:uLnTx/>
                <a:uFillTx/>
                <a:latin typeface="微軟正黑體" panose="020B0604030504040204" pitchFamily="34" charset="-120"/>
                <a:ea typeface="微軟正黑體" panose="020B0604030504040204" pitchFamily="34" charset="-120"/>
                <a:cs typeface="Arial" panose="020B0604020202020204" pitchFamily="34" charset="0"/>
              </a:rPr>
              <a:t>Comparing LR and Logistic Models</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邏輯迴歸模型原理</a:t>
            </a:r>
          </a:p>
        </p:txBody>
      </p: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Logistic Regression</a:t>
            </a:r>
          </a:p>
        </p:txBody>
      </p:sp>
      <p:pic>
        <p:nvPicPr>
          <p:cNvPr id="10" name="圖片 9">
            <a:extLst>
              <a:ext uri="{FF2B5EF4-FFF2-40B4-BE49-F238E27FC236}">
                <a16:creationId xmlns:a16="http://schemas.microsoft.com/office/drawing/2014/main" id="{B293E6BE-8540-4405-ABE8-F36A82C0C0FD}"/>
              </a:ext>
            </a:extLst>
          </p:cNvPr>
          <p:cNvPicPr>
            <a:picLocks noChangeAspect="1"/>
          </p:cNvPicPr>
          <p:nvPr/>
        </p:nvPicPr>
        <p:blipFill>
          <a:blip r:embed="rId3"/>
          <a:stretch>
            <a:fillRect/>
          </a:stretch>
        </p:blipFill>
        <p:spPr>
          <a:xfrm>
            <a:off x="911424" y="2060848"/>
            <a:ext cx="4496427" cy="3458058"/>
          </a:xfrm>
          <a:prstGeom prst="rect">
            <a:avLst/>
          </a:prstGeom>
        </p:spPr>
      </p:pic>
      <p:sp>
        <p:nvSpPr>
          <p:cNvPr id="9" name="手繪多邊形: 圖案 8">
            <a:extLst>
              <a:ext uri="{FF2B5EF4-FFF2-40B4-BE49-F238E27FC236}">
                <a16:creationId xmlns:a16="http://schemas.microsoft.com/office/drawing/2014/main" id="{5D69FC27-1DBE-4C7E-8673-CBD363B25C69}"/>
              </a:ext>
            </a:extLst>
          </p:cNvPr>
          <p:cNvSpPr/>
          <p:nvPr/>
        </p:nvSpPr>
        <p:spPr>
          <a:xfrm rot="20770493">
            <a:off x="1325328" y="3764214"/>
            <a:ext cx="3514606" cy="876916"/>
          </a:xfrm>
          <a:custGeom>
            <a:avLst/>
            <a:gdLst>
              <a:gd name="connsiteX0" fmla="*/ 0 w 2963334"/>
              <a:gd name="connsiteY0" fmla="*/ 795088 h 874168"/>
              <a:gd name="connsiteX1" fmla="*/ 922867 w 2963334"/>
              <a:gd name="connsiteY1" fmla="*/ 803555 h 874168"/>
              <a:gd name="connsiteX2" fmla="*/ 2082800 w 2963334"/>
              <a:gd name="connsiteY2" fmla="*/ 41555 h 874168"/>
              <a:gd name="connsiteX3" fmla="*/ 2963334 w 2963334"/>
              <a:gd name="connsiteY3" fmla="*/ 117755 h 874168"/>
            </a:gdLst>
            <a:ahLst/>
            <a:cxnLst>
              <a:cxn ang="0">
                <a:pos x="connsiteX0" y="connsiteY0"/>
              </a:cxn>
              <a:cxn ang="0">
                <a:pos x="connsiteX1" y="connsiteY1"/>
              </a:cxn>
              <a:cxn ang="0">
                <a:pos x="connsiteX2" y="connsiteY2"/>
              </a:cxn>
              <a:cxn ang="0">
                <a:pos x="connsiteX3" y="connsiteY3"/>
              </a:cxn>
            </a:cxnLst>
            <a:rect l="l" t="t" r="r" b="b"/>
            <a:pathLst>
              <a:path w="2963334" h="874168">
                <a:moveTo>
                  <a:pt x="0" y="795088"/>
                </a:moveTo>
                <a:cubicBezTo>
                  <a:pt x="287867" y="862116"/>
                  <a:pt x="575734" y="929144"/>
                  <a:pt x="922867" y="803555"/>
                </a:cubicBezTo>
                <a:cubicBezTo>
                  <a:pt x="1270000" y="677966"/>
                  <a:pt x="1742722" y="155855"/>
                  <a:pt x="2082800" y="41555"/>
                </a:cubicBezTo>
                <a:cubicBezTo>
                  <a:pt x="2422878" y="-72745"/>
                  <a:pt x="2794001" y="81066"/>
                  <a:pt x="2963334" y="117755"/>
                </a:cubicBezTo>
              </a:path>
            </a:pathLst>
          </a:custGeom>
          <a:ln w="57150">
            <a:solidFill>
              <a:srgbClr val="FEC93E"/>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cxnSp>
        <p:nvCxnSpPr>
          <p:cNvPr id="37" name="直線單箭頭接點 36">
            <a:extLst>
              <a:ext uri="{FF2B5EF4-FFF2-40B4-BE49-F238E27FC236}">
                <a16:creationId xmlns:a16="http://schemas.microsoft.com/office/drawing/2014/main" id="{1EDC4F66-6E21-40FE-A919-B8A3CA410CDD}"/>
              </a:ext>
            </a:extLst>
          </p:cNvPr>
          <p:cNvCxnSpPr>
            <a:cxnSpLocks/>
          </p:cNvCxnSpPr>
          <p:nvPr/>
        </p:nvCxnSpPr>
        <p:spPr>
          <a:xfrm flipV="1">
            <a:off x="1415480" y="3284984"/>
            <a:ext cx="3384376" cy="1800200"/>
          </a:xfrm>
          <a:prstGeom prst="straightConnector1">
            <a:avLst/>
          </a:prstGeom>
          <a:ln w="38100">
            <a:solidFill>
              <a:schemeClr val="accent4">
                <a:lumMod val="50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36A0F5B2-BC33-45E9-8521-C5BDB3FCAA40}"/>
              </a:ext>
            </a:extLst>
          </p:cNvPr>
          <p:cNvSpPr/>
          <p:nvPr/>
        </p:nvSpPr>
        <p:spPr>
          <a:xfrm>
            <a:off x="4583832" y="2852936"/>
            <a:ext cx="122982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LR model</a:t>
            </a:r>
            <a:endParaRPr kumimoji="0" lang="zh-TW" altLang="en-US" sz="1800" b="0" i="0" u="none" strike="noStrike" kern="1200" cap="none" spc="0" normalizeH="0" baseline="0" noProof="0" dirty="0">
              <a:ln>
                <a:noFill/>
              </a:ln>
              <a:solidFill>
                <a:srgbClr val="296536"/>
              </a:solidFill>
              <a:effectLst/>
              <a:uLnTx/>
              <a:uFillTx/>
              <a:latin typeface="微軟正黑體" panose="020B0604030504040204" pitchFamily="34" charset="-120"/>
              <a:ea typeface="微軟正黑體" panose="020B0604030504040204" pitchFamily="34" charset="-120"/>
              <a:cs typeface="+mn-cs"/>
            </a:endParaRPr>
          </a:p>
        </p:txBody>
      </p:sp>
      <p:sp>
        <p:nvSpPr>
          <p:cNvPr id="40" name="矩形 39">
            <a:extLst>
              <a:ext uri="{FF2B5EF4-FFF2-40B4-BE49-F238E27FC236}">
                <a16:creationId xmlns:a16="http://schemas.microsoft.com/office/drawing/2014/main" id="{33647FB5-AF2D-42CF-8509-C22B43A4CA4D}"/>
              </a:ext>
            </a:extLst>
          </p:cNvPr>
          <p:cNvSpPr/>
          <p:nvPr/>
        </p:nvSpPr>
        <p:spPr>
          <a:xfrm>
            <a:off x="4367808" y="3573016"/>
            <a:ext cx="181652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FEC93E"/>
                </a:solidFill>
                <a:effectLst/>
                <a:highlight>
                  <a:srgbClr val="FFFFFF"/>
                </a:highlight>
                <a:uLnTx/>
                <a:uFillTx/>
                <a:latin typeface="微軟正黑體" panose="020B0604030504040204" pitchFamily="34" charset="-120"/>
                <a:ea typeface="微軟正黑體" panose="020B0604030504040204" pitchFamily="34" charset="-120"/>
                <a:cs typeface="+mn-cs"/>
              </a:rPr>
              <a:t>Logistic model</a:t>
            </a:r>
            <a:endParaRPr kumimoji="0" lang="zh-TW" altLang="en-US" sz="1800" b="0" i="0" u="none" strike="noStrike" kern="1200" cap="none" spc="0" normalizeH="0" baseline="0" noProof="0" dirty="0">
              <a:ln>
                <a:noFill/>
              </a:ln>
              <a:solidFill>
                <a:srgbClr val="FEC93E"/>
              </a:solidFill>
              <a:effectLst/>
              <a:uLnTx/>
              <a:uFillTx/>
              <a:latin typeface="微軟正黑體" panose="020B0604030504040204" pitchFamily="34" charset="-120"/>
              <a:ea typeface="微軟正黑體" panose="020B0604030504040204" pitchFamily="34" charset="-120"/>
              <a:cs typeface="+mn-cs"/>
            </a:endParaRPr>
          </a:p>
        </p:txBody>
      </p:sp>
      <p:sp>
        <p:nvSpPr>
          <p:cNvPr id="41" name="矩形 40">
            <a:extLst>
              <a:ext uri="{FF2B5EF4-FFF2-40B4-BE49-F238E27FC236}">
                <a16:creationId xmlns:a16="http://schemas.microsoft.com/office/drawing/2014/main" id="{DE50C7D4-7A24-4F54-91C7-E15A29D5699C}"/>
              </a:ext>
            </a:extLst>
          </p:cNvPr>
          <p:cNvSpPr/>
          <p:nvPr/>
        </p:nvSpPr>
        <p:spPr>
          <a:xfrm>
            <a:off x="1487488" y="2852936"/>
            <a:ext cx="2658100" cy="307777"/>
          </a:xfrm>
          <a:prstGeom prst="rect">
            <a:avLst/>
          </a:prstGeom>
          <a:ln>
            <a:solidFill>
              <a:schemeClr val="accent4">
                <a:lumMod val="50000"/>
              </a:schemeClr>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1. LR: </a:t>
            </a:r>
            <a:r>
              <a:rPr kumimoji="0" lang="zh-TW" altLang="en-US"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估計機率可能 </a:t>
            </a:r>
            <a:r>
              <a:rPr kumimoji="0" lang="en-US" altLang="zh-TW"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&lt;</a:t>
            </a:r>
            <a:r>
              <a:rPr kumimoji="0" lang="zh-TW" altLang="en-US"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 </a:t>
            </a:r>
            <a:r>
              <a:rPr kumimoji="0" lang="en-US" altLang="zh-TW"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0 or &gt; 1</a:t>
            </a:r>
            <a:endParaRPr kumimoji="0" lang="zh-TW" altLang="en-US" sz="1400" b="0" i="0" u="none" strike="noStrike" kern="1200" cap="none" spc="0" normalizeH="0" baseline="0" noProof="0" dirty="0">
              <a:ln>
                <a:noFill/>
              </a:ln>
              <a:solidFill>
                <a:srgbClr val="296536"/>
              </a:solidFill>
              <a:effectLst/>
              <a:uLnTx/>
              <a:uFillTx/>
              <a:latin typeface="微軟正黑體" panose="020B0604030504040204" pitchFamily="34" charset="-120"/>
              <a:ea typeface="微軟正黑體" panose="020B0604030504040204" pitchFamily="34" charset="-120"/>
              <a:cs typeface="+mn-cs"/>
            </a:endParaRPr>
          </a:p>
        </p:txBody>
      </p:sp>
      <p:cxnSp>
        <p:nvCxnSpPr>
          <p:cNvPr id="16" name="直線接點 15">
            <a:extLst>
              <a:ext uri="{FF2B5EF4-FFF2-40B4-BE49-F238E27FC236}">
                <a16:creationId xmlns:a16="http://schemas.microsoft.com/office/drawing/2014/main" id="{98E859B0-5F00-40F2-9297-50330732F0CC}"/>
              </a:ext>
            </a:extLst>
          </p:cNvPr>
          <p:cNvCxnSpPr/>
          <p:nvPr/>
        </p:nvCxnSpPr>
        <p:spPr>
          <a:xfrm>
            <a:off x="3071664" y="3429000"/>
            <a:ext cx="0" cy="1584176"/>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42" name="矩形 41">
            <a:extLst>
              <a:ext uri="{FF2B5EF4-FFF2-40B4-BE49-F238E27FC236}">
                <a16:creationId xmlns:a16="http://schemas.microsoft.com/office/drawing/2014/main" id="{2FE506F7-599F-4C40-BBB8-E695C5DE3CC3}"/>
              </a:ext>
            </a:extLst>
          </p:cNvPr>
          <p:cNvSpPr/>
          <p:nvPr/>
        </p:nvSpPr>
        <p:spPr>
          <a:xfrm>
            <a:off x="3215680" y="4221088"/>
            <a:ext cx="2122697" cy="307777"/>
          </a:xfrm>
          <a:prstGeom prst="rect">
            <a:avLst/>
          </a:prstGeom>
          <a:ln>
            <a:solidFill>
              <a:schemeClr val="accent4">
                <a:lumMod val="50000"/>
              </a:schemeClr>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2. LR:</a:t>
            </a:r>
            <a:r>
              <a:rPr kumimoji="0" lang="zh-TW" altLang="en-US"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 無法捕捉預估門檻</a:t>
            </a:r>
            <a:endParaRPr kumimoji="0" lang="zh-TW" altLang="en-US" sz="1400" b="0" i="0" u="none" strike="noStrike" kern="1200" cap="none" spc="0" normalizeH="0" baseline="0" noProof="0" dirty="0">
              <a:ln>
                <a:noFill/>
              </a:ln>
              <a:solidFill>
                <a:srgbClr val="296536"/>
              </a:solidFill>
              <a:effectLst/>
              <a:uLnTx/>
              <a:uFillTx/>
              <a:latin typeface="微軟正黑體" panose="020B0604030504040204" pitchFamily="34" charset="-120"/>
              <a:ea typeface="微軟正黑體" panose="020B0604030504040204" pitchFamily="34" charset="-120"/>
              <a:cs typeface="+mn-cs"/>
            </a:endParaRPr>
          </a:p>
        </p:txBody>
      </p:sp>
      <p:pic>
        <p:nvPicPr>
          <p:cNvPr id="43" name="圖片 42">
            <a:extLst>
              <a:ext uri="{FF2B5EF4-FFF2-40B4-BE49-F238E27FC236}">
                <a16:creationId xmlns:a16="http://schemas.microsoft.com/office/drawing/2014/main" id="{5EAA6EFF-F5E4-463D-B780-360E6ABACFB3}"/>
              </a:ext>
            </a:extLst>
          </p:cNvPr>
          <p:cNvPicPr>
            <a:picLocks noChangeAspect="1"/>
          </p:cNvPicPr>
          <p:nvPr/>
        </p:nvPicPr>
        <p:blipFill>
          <a:blip r:embed="rId3"/>
          <a:stretch>
            <a:fillRect/>
          </a:stretch>
        </p:blipFill>
        <p:spPr>
          <a:xfrm>
            <a:off x="6240016" y="2060848"/>
            <a:ext cx="4496427" cy="3458058"/>
          </a:xfrm>
          <a:prstGeom prst="rect">
            <a:avLst/>
          </a:prstGeom>
        </p:spPr>
      </p:pic>
      <p:sp>
        <p:nvSpPr>
          <p:cNvPr id="44" name="手繪多邊形: 圖案 43">
            <a:extLst>
              <a:ext uri="{FF2B5EF4-FFF2-40B4-BE49-F238E27FC236}">
                <a16:creationId xmlns:a16="http://schemas.microsoft.com/office/drawing/2014/main" id="{EF22BDA8-16B7-4914-91D4-3F7B04226B40}"/>
              </a:ext>
            </a:extLst>
          </p:cNvPr>
          <p:cNvSpPr/>
          <p:nvPr/>
        </p:nvSpPr>
        <p:spPr>
          <a:xfrm rot="20770493">
            <a:off x="6653920" y="3764214"/>
            <a:ext cx="3514606" cy="876916"/>
          </a:xfrm>
          <a:custGeom>
            <a:avLst/>
            <a:gdLst>
              <a:gd name="connsiteX0" fmla="*/ 0 w 2963334"/>
              <a:gd name="connsiteY0" fmla="*/ 795088 h 874168"/>
              <a:gd name="connsiteX1" fmla="*/ 922867 w 2963334"/>
              <a:gd name="connsiteY1" fmla="*/ 803555 h 874168"/>
              <a:gd name="connsiteX2" fmla="*/ 2082800 w 2963334"/>
              <a:gd name="connsiteY2" fmla="*/ 41555 h 874168"/>
              <a:gd name="connsiteX3" fmla="*/ 2963334 w 2963334"/>
              <a:gd name="connsiteY3" fmla="*/ 117755 h 874168"/>
            </a:gdLst>
            <a:ahLst/>
            <a:cxnLst>
              <a:cxn ang="0">
                <a:pos x="connsiteX0" y="connsiteY0"/>
              </a:cxn>
              <a:cxn ang="0">
                <a:pos x="connsiteX1" y="connsiteY1"/>
              </a:cxn>
              <a:cxn ang="0">
                <a:pos x="connsiteX2" y="connsiteY2"/>
              </a:cxn>
              <a:cxn ang="0">
                <a:pos x="connsiteX3" y="connsiteY3"/>
              </a:cxn>
            </a:cxnLst>
            <a:rect l="l" t="t" r="r" b="b"/>
            <a:pathLst>
              <a:path w="2963334" h="874168">
                <a:moveTo>
                  <a:pt x="0" y="795088"/>
                </a:moveTo>
                <a:cubicBezTo>
                  <a:pt x="287867" y="862116"/>
                  <a:pt x="575734" y="929144"/>
                  <a:pt x="922867" y="803555"/>
                </a:cubicBezTo>
                <a:cubicBezTo>
                  <a:pt x="1270000" y="677966"/>
                  <a:pt x="1742722" y="155855"/>
                  <a:pt x="2082800" y="41555"/>
                </a:cubicBezTo>
                <a:cubicBezTo>
                  <a:pt x="2422878" y="-72745"/>
                  <a:pt x="2794001" y="81066"/>
                  <a:pt x="2963334" y="117755"/>
                </a:cubicBezTo>
              </a:path>
            </a:pathLst>
          </a:custGeom>
          <a:ln w="57150">
            <a:solidFill>
              <a:srgbClr val="FEC93E"/>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cxnSp>
        <p:nvCxnSpPr>
          <p:cNvPr id="45" name="直線單箭頭接點 44">
            <a:extLst>
              <a:ext uri="{FF2B5EF4-FFF2-40B4-BE49-F238E27FC236}">
                <a16:creationId xmlns:a16="http://schemas.microsoft.com/office/drawing/2014/main" id="{78130337-8F1B-425F-A974-D1011184B8E0}"/>
              </a:ext>
            </a:extLst>
          </p:cNvPr>
          <p:cNvCxnSpPr>
            <a:cxnSpLocks/>
          </p:cNvCxnSpPr>
          <p:nvPr/>
        </p:nvCxnSpPr>
        <p:spPr>
          <a:xfrm flipV="1">
            <a:off x="6744072" y="3284984"/>
            <a:ext cx="3384376" cy="1800200"/>
          </a:xfrm>
          <a:prstGeom prst="straightConnector1">
            <a:avLst/>
          </a:prstGeom>
          <a:ln w="38100">
            <a:solidFill>
              <a:schemeClr val="accent4">
                <a:lumMod val="50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矩形 45">
            <a:extLst>
              <a:ext uri="{FF2B5EF4-FFF2-40B4-BE49-F238E27FC236}">
                <a16:creationId xmlns:a16="http://schemas.microsoft.com/office/drawing/2014/main" id="{88C14BD3-DB8D-4926-9F83-37AF4A555F91}"/>
              </a:ext>
            </a:extLst>
          </p:cNvPr>
          <p:cNvSpPr/>
          <p:nvPr/>
        </p:nvSpPr>
        <p:spPr>
          <a:xfrm>
            <a:off x="9912424" y="2852936"/>
            <a:ext cx="122982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LR model</a:t>
            </a:r>
            <a:endParaRPr kumimoji="0" lang="zh-TW" altLang="en-US" sz="1800" b="0" i="0" u="none" strike="noStrike" kern="1200" cap="none" spc="0" normalizeH="0" baseline="0" noProof="0" dirty="0">
              <a:ln>
                <a:noFill/>
              </a:ln>
              <a:solidFill>
                <a:srgbClr val="296536"/>
              </a:solidFill>
              <a:effectLst/>
              <a:uLnTx/>
              <a:uFillTx/>
              <a:latin typeface="微軟正黑體" panose="020B0604030504040204" pitchFamily="34" charset="-120"/>
              <a:ea typeface="微軟正黑體" panose="020B0604030504040204" pitchFamily="34" charset="-120"/>
              <a:cs typeface="+mn-cs"/>
            </a:endParaRPr>
          </a:p>
        </p:txBody>
      </p:sp>
      <p:sp>
        <p:nvSpPr>
          <p:cNvPr id="47" name="矩形 46">
            <a:extLst>
              <a:ext uri="{FF2B5EF4-FFF2-40B4-BE49-F238E27FC236}">
                <a16:creationId xmlns:a16="http://schemas.microsoft.com/office/drawing/2014/main" id="{8FEC9C38-FB48-4FFD-A37E-A2B6E9EF5F99}"/>
              </a:ext>
            </a:extLst>
          </p:cNvPr>
          <p:cNvSpPr/>
          <p:nvPr/>
        </p:nvSpPr>
        <p:spPr>
          <a:xfrm>
            <a:off x="9696400" y="3573016"/>
            <a:ext cx="181652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FEC93E"/>
                </a:solidFill>
                <a:effectLst/>
                <a:highlight>
                  <a:srgbClr val="FFFFFF"/>
                </a:highlight>
                <a:uLnTx/>
                <a:uFillTx/>
                <a:latin typeface="微軟正黑體" panose="020B0604030504040204" pitchFamily="34" charset="-120"/>
                <a:ea typeface="微軟正黑體" panose="020B0604030504040204" pitchFamily="34" charset="-120"/>
                <a:cs typeface="+mn-cs"/>
              </a:rPr>
              <a:t>Logistic model</a:t>
            </a:r>
            <a:endParaRPr kumimoji="0" lang="zh-TW" altLang="en-US" sz="1800" b="0" i="0" u="none" strike="noStrike" kern="1200" cap="none" spc="0" normalizeH="0" baseline="0" noProof="0" dirty="0">
              <a:ln>
                <a:noFill/>
              </a:ln>
              <a:solidFill>
                <a:srgbClr val="FEC93E"/>
              </a:solidFill>
              <a:effectLst/>
              <a:uLnTx/>
              <a:uFillTx/>
              <a:latin typeface="微軟正黑體" panose="020B0604030504040204" pitchFamily="34" charset="-120"/>
              <a:ea typeface="微軟正黑體" panose="020B0604030504040204" pitchFamily="34" charset="-120"/>
              <a:cs typeface="+mn-cs"/>
            </a:endParaRPr>
          </a:p>
        </p:txBody>
      </p:sp>
      <p:sp>
        <p:nvSpPr>
          <p:cNvPr id="48" name="矩形 47">
            <a:extLst>
              <a:ext uri="{FF2B5EF4-FFF2-40B4-BE49-F238E27FC236}">
                <a16:creationId xmlns:a16="http://schemas.microsoft.com/office/drawing/2014/main" id="{82C02FF0-65CE-48CA-B3D9-B5CA294838A0}"/>
              </a:ext>
            </a:extLst>
          </p:cNvPr>
          <p:cNvSpPr/>
          <p:nvPr/>
        </p:nvSpPr>
        <p:spPr>
          <a:xfrm>
            <a:off x="7536160" y="2564904"/>
            <a:ext cx="1745991" cy="523220"/>
          </a:xfrm>
          <a:prstGeom prst="rect">
            <a:avLst/>
          </a:prstGeom>
          <a:ln>
            <a:solidFill>
              <a:schemeClr val="accent4">
                <a:lumMod val="50000"/>
              </a:schemeClr>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LR: </a:t>
            </a:r>
            <a:r>
              <a:rPr kumimoji="0" lang="zh-TW" altLang="en-US"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無法由年紀決定</a:t>
            </a:r>
            <a:endParaRPr kumimoji="0" lang="en-US" altLang="zh-TW"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296536"/>
                </a:solidFill>
                <a:effectLst/>
                <a:highlight>
                  <a:srgbClr val="FFFFFF"/>
                </a:highlight>
                <a:uLnTx/>
                <a:uFillTx/>
                <a:latin typeface="微軟正黑體" panose="020B0604030504040204" pitchFamily="34" charset="-120"/>
                <a:ea typeface="微軟正黑體" panose="020B0604030504040204" pitchFamily="34" charset="-120"/>
                <a:cs typeface="+mn-cs"/>
              </a:rPr>
              <a:t>是否會買醫療險</a:t>
            </a:r>
            <a:endParaRPr kumimoji="0" lang="zh-TW" altLang="en-US" sz="1400" b="0" i="0" u="none" strike="noStrike" kern="1200" cap="none" spc="0" normalizeH="0" baseline="0" noProof="0" dirty="0">
              <a:ln>
                <a:noFill/>
              </a:ln>
              <a:solidFill>
                <a:srgbClr val="296536"/>
              </a:solidFill>
              <a:effectLst/>
              <a:uLnTx/>
              <a:uFillTx/>
              <a:latin typeface="微軟正黑體" panose="020B0604030504040204" pitchFamily="34" charset="-120"/>
              <a:ea typeface="微軟正黑體" panose="020B0604030504040204" pitchFamily="34" charset="-120"/>
              <a:cs typeface="+mn-cs"/>
            </a:endParaRPr>
          </a:p>
        </p:txBody>
      </p:sp>
      <p:sp>
        <p:nvSpPr>
          <p:cNvPr id="50" name="矩形 49">
            <a:extLst>
              <a:ext uri="{FF2B5EF4-FFF2-40B4-BE49-F238E27FC236}">
                <a16:creationId xmlns:a16="http://schemas.microsoft.com/office/drawing/2014/main" id="{36DBA8DC-B72C-4ACE-BB93-CE8193466738}"/>
              </a:ext>
            </a:extLst>
          </p:cNvPr>
          <p:cNvSpPr/>
          <p:nvPr/>
        </p:nvSpPr>
        <p:spPr>
          <a:xfrm>
            <a:off x="9624392" y="4077072"/>
            <a:ext cx="902811" cy="523220"/>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rPr>
              <a:t>絕對會買</a:t>
            </a:r>
            <a:endParaRPr kumimoji="0" lang="en-US" altLang="zh-TW" sz="14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rPr>
              <a:t>醫療險</a:t>
            </a:r>
          </a:p>
        </p:txBody>
      </p:sp>
      <p:sp>
        <p:nvSpPr>
          <p:cNvPr id="17" name="矩形 16">
            <a:extLst>
              <a:ext uri="{FF2B5EF4-FFF2-40B4-BE49-F238E27FC236}">
                <a16:creationId xmlns:a16="http://schemas.microsoft.com/office/drawing/2014/main" id="{3621DAA6-DCAD-4175-84ED-7CF4A68CD4E7}"/>
              </a:ext>
            </a:extLst>
          </p:cNvPr>
          <p:cNvSpPr/>
          <p:nvPr/>
        </p:nvSpPr>
        <p:spPr>
          <a:xfrm>
            <a:off x="623392" y="4797152"/>
            <a:ext cx="32252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0</a:t>
            </a:r>
            <a:endPar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1" name="矩形 50">
            <a:extLst>
              <a:ext uri="{FF2B5EF4-FFF2-40B4-BE49-F238E27FC236}">
                <a16:creationId xmlns:a16="http://schemas.microsoft.com/office/drawing/2014/main" id="{CA9948BB-FE47-40D7-BD04-68EE35859566}"/>
              </a:ext>
            </a:extLst>
          </p:cNvPr>
          <p:cNvSpPr/>
          <p:nvPr/>
        </p:nvSpPr>
        <p:spPr>
          <a:xfrm>
            <a:off x="623392" y="3212976"/>
            <a:ext cx="32252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a:t>
            </a:r>
            <a:endPar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52" name="直線接點 51">
            <a:extLst>
              <a:ext uri="{FF2B5EF4-FFF2-40B4-BE49-F238E27FC236}">
                <a16:creationId xmlns:a16="http://schemas.microsoft.com/office/drawing/2014/main" id="{13C4B517-8871-49F2-9EDC-8E0BAE4CC08E}"/>
              </a:ext>
            </a:extLst>
          </p:cNvPr>
          <p:cNvCxnSpPr/>
          <p:nvPr/>
        </p:nvCxnSpPr>
        <p:spPr>
          <a:xfrm>
            <a:off x="7392144" y="3429000"/>
            <a:ext cx="0" cy="1584176"/>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53" name="直線接點 52">
            <a:extLst>
              <a:ext uri="{FF2B5EF4-FFF2-40B4-BE49-F238E27FC236}">
                <a16:creationId xmlns:a16="http://schemas.microsoft.com/office/drawing/2014/main" id="{B06516D8-0CEF-4BA6-80AE-DAC328FCA466}"/>
              </a:ext>
            </a:extLst>
          </p:cNvPr>
          <p:cNvCxnSpPr/>
          <p:nvPr/>
        </p:nvCxnSpPr>
        <p:spPr>
          <a:xfrm>
            <a:off x="9480376" y="3429000"/>
            <a:ext cx="0" cy="1584176"/>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54" name="矩形 53">
            <a:extLst>
              <a:ext uri="{FF2B5EF4-FFF2-40B4-BE49-F238E27FC236}">
                <a16:creationId xmlns:a16="http://schemas.microsoft.com/office/drawing/2014/main" id="{8031DF43-607B-4B48-81A6-3F1F57DE8445}"/>
              </a:ext>
            </a:extLst>
          </p:cNvPr>
          <p:cNvSpPr/>
          <p:nvPr/>
        </p:nvSpPr>
        <p:spPr>
          <a:xfrm>
            <a:off x="6168008" y="4077072"/>
            <a:ext cx="1082348" cy="523220"/>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rPr>
              <a:t>絕對不會買</a:t>
            </a:r>
            <a:endParaRPr kumimoji="0" lang="en-US" altLang="zh-TW" sz="14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AA914A"/>
                </a:solidFill>
                <a:effectLst/>
                <a:uLnTx/>
                <a:uFillTx/>
                <a:latin typeface="微軟正黑體" panose="020B0604030504040204" pitchFamily="34" charset="-120"/>
                <a:ea typeface="微軟正黑體" panose="020B0604030504040204" pitchFamily="34" charset="-120"/>
                <a:cs typeface="+mn-cs"/>
              </a:rPr>
              <a:t>醫療險</a:t>
            </a:r>
          </a:p>
        </p:txBody>
      </p:sp>
      <p:cxnSp>
        <p:nvCxnSpPr>
          <p:cNvPr id="55" name="直線單箭頭接點 54">
            <a:extLst>
              <a:ext uri="{FF2B5EF4-FFF2-40B4-BE49-F238E27FC236}">
                <a16:creationId xmlns:a16="http://schemas.microsoft.com/office/drawing/2014/main" id="{4098C538-7AA8-4AC1-93CD-766AFE407319}"/>
              </a:ext>
            </a:extLst>
          </p:cNvPr>
          <p:cNvCxnSpPr>
            <a:cxnSpLocks/>
          </p:cNvCxnSpPr>
          <p:nvPr/>
        </p:nvCxnSpPr>
        <p:spPr>
          <a:xfrm>
            <a:off x="7392144" y="3284984"/>
            <a:ext cx="2088232" cy="0"/>
          </a:xfrm>
          <a:prstGeom prst="straightConnector1">
            <a:avLst/>
          </a:prstGeom>
          <a:ln w="38100">
            <a:solidFill>
              <a:schemeClr val="accent4">
                <a:lumMod val="50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0173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3734FD2-73D3-4049-AC04-BCE7F55CAD84}"/>
              </a:ext>
            </a:extLst>
          </p:cNvPr>
          <p:cNvSpPr/>
          <p:nvPr/>
        </p:nvSpPr>
        <p:spPr>
          <a:xfrm>
            <a:off x="441854" y="592667"/>
            <a:ext cx="11294534" cy="5220101"/>
          </a:xfrm>
          <a:prstGeom prst="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cxnSp>
        <p:nvCxnSpPr>
          <p:cNvPr id="5" name="直線接點 4">
            <a:extLst>
              <a:ext uri="{FF2B5EF4-FFF2-40B4-BE49-F238E27FC236}">
                <a16:creationId xmlns:a16="http://schemas.microsoft.com/office/drawing/2014/main" id="{F7CAA645-91AA-4E0E-B640-779DE359254B}"/>
              </a:ext>
            </a:extLst>
          </p:cNvPr>
          <p:cNvCxnSpPr>
            <a:cxnSpLocks/>
          </p:cNvCxnSpPr>
          <p:nvPr/>
        </p:nvCxnSpPr>
        <p:spPr>
          <a:xfrm>
            <a:off x="441854" y="1250619"/>
            <a:ext cx="1473201" cy="0"/>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2B8DE8BA-B7E5-4C0C-B429-ABE34C611A07}"/>
              </a:ext>
            </a:extLst>
          </p:cNvPr>
          <p:cNvSpPr/>
          <p:nvPr/>
        </p:nvSpPr>
        <p:spPr>
          <a:xfrm>
            <a:off x="441854" y="812800"/>
            <a:ext cx="4924473"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cs typeface="+mn-cs"/>
              </a:rPr>
              <a:t>Agenda</a:t>
            </a:r>
            <a:endParaRPr kumimoji="0" lang="en-US" altLang="zh-TW" sz="24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p:txBody>
      </p:sp>
      <p:sp>
        <p:nvSpPr>
          <p:cNvPr id="9" name="矩形 8">
            <a:extLst>
              <a:ext uri="{FF2B5EF4-FFF2-40B4-BE49-F238E27FC236}">
                <a16:creationId xmlns:a16="http://schemas.microsoft.com/office/drawing/2014/main" id="{7C476520-0084-4FC1-B5E2-21ADB7A9F6B5}"/>
              </a:ext>
            </a:extLst>
          </p:cNvPr>
          <p:cNvSpPr/>
          <p:nvPr/>
        </p:nvSpPr>
        <p:spPr>
          <a:xfrm>
            <a:off x="706253" y="159639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cs typeface="+mn-cs"/>
              </a:rPr>
              <a:t>01</a:t>
            </a:r>
            <a:endParaRPr kumimoji="0" lang="zh-TW" altLang="en-US" sz="36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cs typeface="+mn-cs"/>
            </a:endParaRPr>
          </a:p>
        </p:txBody>
      </p:sp>
      <p:sp>
        <p:nvSpPr>
          <p:cNvPr id="10" name="標題 3">
            <a:extLst>
              <a:ext uri="{FF2B5EF4-FFF2-40B4-BE49-F238E27FC236}">
                <a16:creationId xmlns:a16="http://schemas.microsoft.com/office/drawing/2014/main" id="{07462397-5994-983F-6AE1-01FDDC48C490}"/>
              </a:ext>
            </a:extLst>
          </p:cNvPr>
          <p:cNvSpPr txBox="1">
            <a:spLocks/>
          </p:cNvSpPr>
          <p:nvPr/>
        </p:nvSpPr>
        <p:spPr bwMode="auto">
          <a:xfrm>
            <a:off x="1592442" y="1470752"/>
            <a:ext cx="3555291"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資料性質</a:t>
            </a:r>
            <a:endParaRPr kumimoji="0" lang="en-US" altLang="zh-TW"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p:txBody>
      </p:sp>
      <p:sp>
        <p:nvSpPr>
          <p:cNvPr id="12" name="矩形 11">
            <a:extLst>
              <a:ext uri="{FF2B5EF4-FFF2-40B4-BE49-F238E27FC236}">
                <a16:creationId xmlns:a16="http://schemas.microsoft.com/office/drawing/2014/main" id="{EB339C87-5B3A-4A58-8F4A-563D4169B5FD}"/>
              </a:ext>
            </a:extLst>
          </p:cNvPr>
          <p:cNvSpPr/>
          <p:nvPr/>
        </p:nvSpPr>
        <p:spPr>
          <a:xfrm>
            <a:off x="4543574" y="159639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cs typeface="+mn-cs"/>
              </a:rPr>
              <a:t>02</a:t>
            </a:r>
            <a:endParaRPr kumimoji="0" lang="zh-TW" altLang="en-US" sz="36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cs typeface="+mn-cs"/>
            </a:endParaRPr>
          </a:p>
        </p:txBody>
      </p:sp>
      <p:sp>
        <p:nvSpPr>
          <p:cNvPr id="13" name="標題 3">
            <a:extLst>
              <a:ext uri="{FF2B5EF4-FFF2-40B4-BE49-F238E27FC236}">
                <a16:creationId xmlns:a16="http://schemas.microsoft.com/office/drawing/2014/main" id="{342E34B9-7BE5-4EF1-A71A-2277D5BF8279}"/>
              </a:ext>
            </a:extLst>
          </p:cNvPr>
          <p:cNvSpPr txBox="1">
            <a:spLocks/>
          </p:cNvSpPr>
          <p:nvPr/>
        </p:nvSpPr>
        <p:spPr bwMode="auto">
          <a:xfrm>
            <a:off x="5429763" y="1470752"/>
            <a:ext cx="3555291"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資料分析</a:t>
            </a:r>
            <a:endParaRPr kumimoji="0" lang="en-US" altLang="zh-TW"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p:txBody>
      </p:sp>
      <p:sp>
        <p:nvSpPr>
          <p:cNvPr id="2" name="矩形 1">
            <a:extLst>
              <a:ext uri="{FF2B5EF4-FFF2-40B4-BE49-F238E27FC236}">
                <a16:creationId xmlns:a16="http://schemas.microsoft.com/office/drawing/2014/main" id="{5BEA2E88-267D-F19E-7C33-A213C1A8DEA7}"/>
              </a:ext>
            </a:extLst>
          </p:cNvPr>
          <p:cNvSpPr/>
          <p:nvPr/>
        </p:nvSpPr>
        <p:spPr>
          <a:xfrm>
            <a:off x="7935723" y="1596390"/>
            <a:ext cx="1092201" cy="43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cs typeface="+mn-cs"/>
              </a:rPr>
              <a:t>03</a:t>
            </a:r>
            <a:endParaRPr kumimoji="0" lang="zh-TW" altLang="en-US" sz="3600" b="0" i="0" u="none" strike="noStrike" kern="1200" cap="none" spc="0" normalizeH="0" baseline="0" noProof="0" dirty="0">
              <a:ln>
                <a:noFill/>
              </a:ln>
              <a:solidFill>
                <a:prstClr val="black">
                  <a:lumMod val="50000"/>
                </a:prstClr>
              </a:solidFill>
              <a:effectLst/>
              <a:uLnTx/>
              <a:uFillTx/>
              <a:latin typeface="微軟正黑體" panose="020B0604030504040204" pitchFamily="34" charset="-120"/>
              <a:ea typeface="微軟正黑體" panose="020B0604030504040204" pitchFamily="34" charset="-120"/>
              <a:cs typeface="+mn-cs"/>
            </a:endParaRPr>
          </a:p>
        </p:txBody>
      </p:sp>
      <p:sp>
        <p:nvSpPr>
          <p:cNvPr id="4" name="標題 3">
            <a:extLst>
              <a:ext uri="{FF2B5EF4-FFF2-40B4-BE49-F238E27FC236}">
                <a16:creationId xmlns:a16="http://schemas.microsoft.com/office/drawing/2014/main" id="{9ED9E88A-EAFC-DC54-99FC-07293FC45DBC}"/>
              </a:ext>
            </a:extLst>
          </p:cNvPr>
          <p:cNvSpPr txBox="1">
            <a:spLocks/>
          </p:cNvSpPr>
          <p:nvPr/>
        </p:nvSpPr>
        <p:spPr bwMode="auto">
          <a:xfrm>
            <a:off x="8821912" y="1470752"/>
            <a:ext cx="3555291" cy="6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ctr" anchorCtr="0" compatLnSpc="1">
            <a:prstTxWarp prst="textNoShape">
              <a:avLst/>
            </a:prstTxWarp>
          </a:bodyPr>
          <a:lstStyle>
            <a:lvl1pPr algn="dist">
              <a:lnSpc>
                <a:spcPct val="90000"/>
              </a:lnSpc>
              <a:defRPr sz="4400" b="1">
                <a:solidFill>
                  <a:schemeClr val="tx1">
                    <a:lumMod val="50000"/>
                  </a:schemeClr>
                </a:solidFill>
                <a:latin typeface="微軟正黑體" panose="020B0604030504040204" pitchFamily="34" charset="-120"/>
                <a:ea typeface="微軟正黑體" panose="020B0604030504040204" pitchFamily="34" charset="-120"/>
                <a:cs typeface="Arial Narrow" panose="020B0604020202020204" pitchFamily="34" charset="0"/>
              </a:defRPr>
            </a:lvl1pPr>
            <a:lvl2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2pPr>
            <a:lvl3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3pPr>
            <a:lvl4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4pPr>
            <a:lvl5pPr>
              <a:lnSpc>
                <a:spcPct val="90000"/>
              </a:lnSpc>
              <a:defRPr sz="6000">
                <a:latin typeface="Arial Narrow" panose="020B0604020202020204" pitchFamily="34" charset="0"/>
                <a:ea typeface="Arial Narrow" panose="020B0604020202020204" pitchFamily="34" charset="0"/>
                <a:cs typeface="Arial Narrow" panose="020B0604020202020204" pitchFamily="34" charset="0"/>
              </a:defRPr>
            </a:lvl5pPr>
            <a:lvl6pPr marL="4572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6pPr>
            <a:lvl7pPr marL="9144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7pPr>
            <a:lvl8pPr marL="13716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8pPr>
            <a:lvl9pPr marL="1828800" defTabSz="1827213" fontAlgn="base">
              <a:lnSpc>
                <a:spcPct val="90000"/>
              </a:lnSpc>
              <a:spcBef>
                <a:spcPct val="0"/>
              </a:spcBef>
              <a:spcAft>
                <a:spcPct val="0"/>
              </a:spcAft>
              <a:defRPr sz="6000">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rPr>
              <a:t>實戰注意事項</a:t>
            </a:r>
            <a:endParaRPr kumimoji="0" lang="en-US" altLang="zh-TW" sz="20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endParaRPr>
          </a:p>
        </p:txBody>
      </p:sp>
      <p:sp>
        <p:nvSpPr>
          <p:cNvPr id="14" name="文字方塊 13">
            <a:extLst>
              <a:ext uri="{FF2B5EF4-FFF2-40B4-BE49-F238E27FC236}">
                <a16:creationId xmlns:a16="http://schemas.microsoft.com/office/drawing/2014/main" id="{709EF7A6-A2BD-859F-F657-5CA38BF33278}"/>
              </a:ext>
            </a:extLst>
          </p:cNvPr>
          <p:cNvSpPr txBox="1"/>
          <p:nvPr/>
        </p:nvSpPr>
        <p:spPr>
          <a:xfrm>
            <a:off x="315556" y="187868"/>
            <a:ext cx="61090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資料科學統計實務 </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6" name="Rectangle 3">
            <a:extLst>
              <a:ext uri="{FF2B5EF4-FFF2-40B4-BE49-F238E27FC236}">
                <a16:creationId xmlns:a16="http://schemas.microsoft.com/office/drawing/2014/main" id="{C9327F45-6C6A-EEBE-2624-5C38BC5CBA31}"/>
              </a:ext>
            </a:extLst>
          </p:cNvPr>
          <p:cNvSpPr txBox="1">
            <a:spLocks/>
          </p:cNvSpPr>
          <p:nvPr/>
        </p:nvSpPr>
        <p:spPr bwMode="auto">
          <a:xfrm>
            <a:off x="1105610" y="2153801"/>
            <a:ext cx="2610888" cy="203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資料量測</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隨機誤差</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抽樣方法論</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17" name="Rectangle 3">
            <a:extLst>
              <a:ext uri="{FF2B5EF4-FFF2-40B4-BE49-F238E27FC236}">
                <a16:creationId xmlns:a16="http://schemas.microsoft.com/office/drawing/2014/main" id="{6C24DCF9-0B77-920F-8FCF-37E3782395F0}"/>
              </a:ext>
            </a:extLst>
          </p:cNvPr>
          <p:cNvSpPr txBox="1">
            <a:spLocks/>
          </p:cNvSpPr>
          <p:nvPr/>
        </p:nvSpPr>
        <p:spPr bwMode="auto">
          <a:xfrm>
            <a:off x="4942931" y="2153801"/>
            <a:ext cx="4037398" cy="203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分析基本流程</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干擾因子 </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單變量分析</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變數關聯性</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多變量分析</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18" name="Rectangle 3">
            <a:extLst>
              <a:ext uri="{FF2B5EF4-FFF2-40B4-BE49-F238E27FC236}">
                <a16:creationId xmlns:a16="http://schemas.microsoft.com/office/drawing/2014/main" id="{A36F0C9D-2CDC-AF07-FCC8-949F15E49320}"/>
              </a:ext>
            </a:extLst>
          </p:cNvPr>
          <p:cNvSpPr txBox="1">
            <a:spLocks/>
          </p:cNvSpPr>
          <p:nvPr/>
        </p:nvSpPr>
        <p:spPr bwMode="auto">
          <a:xfrm>
            <a:off x="8360209" y="2153801"/>
            <a:ext cx="3376179" cy="203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913607" rtl="0" eaLnBrk="0" fontAlgn="base" hangingPunct="0">
              <a:lnSpc>
                <a:spcPct val="90000"/>
              </a:lnSpc>
              <a:spcBef>
                <a:spcPts val="1000"/>
              </a:spcBef>
              <a:spcAft>
                <a:spcPct val="0"/>
              </a:spcAft>
              <a:buFont typeface="Arial" panose="020B0604020202020204" pitchFamily="34" charset="0"/>
              <a:defRPr sz="2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1pPr>
            <a:lvl2pPr marL="456407" algn="l" defTabSz="913607" rtl="0" eaLnBrk="0" fontAlgn="base" hangingPunct="0">
              <a:lnSpc>
                <a:spcPct val="90000"/>
              </a:lnSpc>
              <a:spcBef>
                <a:spcPts val="500"/>
              </a:spcBef>
              <a:spcAft>
                <a:spcPct val="0"/>
              </a:spcAft>
              <a:buFont typeface="Arial" panose="020B0604020202020204" pitchFamily="34" charset="0"/>
              <a:defRPr sz="16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2pPr>
            <a:lvl3pPr marL="913607" algn="l" defTabSz="913607" rtl="0" eaLnBrk="0" fontAlgn="base" hangingPunct="0">
              <a:lnSpc>
                <a:spcPct val="90000"/>
              </a:lnSpc>
              <a:spcBef>
                <a:spcPts val="500"/>
              </a:spcBef>
              <a:spcAft>
                <a:spcPct val="0"/>
              </a:spcAft>
              <a:buFont typeface="Arial" panose="020B0604020202020204" pitchFamily="34" charset="0"/>
              <a:defRPr sz="12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3pPr>
            <a:lvl4pPr marL="13708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4pPr>
            <a:lvl5pPr marL="1828007" algn="l" defTabSz="913607" rtl="0" eaLnBrk="0" fontAlgn="base" hangingPunct="0">
              <a:lnSpc>
                <a:spcPct val="90000"/>
              </a:lnSpc>
              <a:spcBef>
                <a:spcPts val="500"/>
              </a:spcBef>
              <a:spcAft>
                <a:spcPct val="0"/>
              </a:spcAft>
              <a:buFont typeface="Arial" panose="020B0604020202020204" pitchFamily="34" charset="0"/>
              <a:defRPr sz="1000" kern="1200">
                <a:solidFill>
                  <a:srgbClr val="565856"/>
                </a:solidFill>
                <a:latin typeface="Microsoft YaHei" panose="020B0503020204020204" pitchFamily="34" charset="-122"/>
                <a:ea typeface="Microsoft YaHei" panose="020B0503020204020204" pitchFamily="34" charset="-122"/>
                <a:cs typeface="Arial" panose="020B0604020202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分析資料</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解讀資料</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r>
              <a:rPr kumimoji="0" lang="zh-TW" altLang="en-US"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rPr>
              <a:t>運用資料</a:t>
            </a: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457200" marR="0" lvl="0" indent="-457200" algn="l" defTabSz="913607" rtl="0" eaLnBrk="1" fontAlgn="base" latinLnBrk="0" hangingPunct="1">
              <a:lnSpc>
                <a:spcPct val="90000"/>
              </a:lnSpc>
              <a:spcBef>
                <a:spcPts val="1000"/>
              </a:spcBef>
              <a:spcAft>
                <a:spcPct val="0"/>
              </a:spcAft>
              <a:buClrTx/>
              <a:buSzTx/>
              <a:buFont typeface="Arial" panose="020B0604020202020204" pitchFamily="34" charset="0"/>
              <a:buAutoNum type="arabicPeriod"/>
              <a:tabLst/>
              <a:defRPr/>
            </a:pPr>
            <a:endParaRPr kumimoji="0" lang="en-US" altLang="zh-TW" sz="1600" b="0" i="0" u="none" strike="noStrike" kern="1200" cap="none" spc="0" normalizeH="0" baseline="0" noProof="0" dirty="0">
              <a:ln>
                <a:noFill/>
              </a:ln>
              <a:solidFill>
                <a:srgbClr val="565856"/>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Tree>
    <p:extLst>
      <p:ext uri="{BB962C8B-B14F-4D97-AF65-F5344CB8AC3E}">
        <p14:creationId xmlns:p14="http://schemas.microsoft.com/office/powerpoint/2010/main" val="38893181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使用</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sigmoid</a:t>
            </a: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函數解釋</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X</a:t>
            </a: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與條件機率的關係</a:t>
            </a:r>
            <a:endPar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邏輯迴歸模型原理</a:t>
            </a:r>
          </a:p>
        </p:txBody>
      </p: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Logistic Regression</a:t>
            </a:r>
          </a:p>
        </p:txBody>
      </p:sp>
      <p:pic>
        <p:nvPicPr>
          <p:cNvPr id="10" name="圖片 9">
            <a:extLst>
              <a:ext uri="{FF2B5EF4-FFF2-40B4-BE49-F238E27FC236}">
                <a16:creationId xmlns:a16="http://schemas.microsoft.com/office/drawing/2014/main" id="{B293E6BE-8540-4405-ABE8-F36A82C0C0FD}"/>
              </a:ext>
            </a:extLst>
          </p:cNvPr>
          <p:cNvPicPr>
            <a:picLocks noChangeAspect="1"/>
          </p:cNvPicPr>
          <p:nvPr/>
        </p:nvPicPr>
        <p:blipFill>
          <a:blip r:embed="rId3"/>
          <a:stretch>
            <a:fillRect/>
          </a:stretch>
        </p:blipFill>
        <p:spPr>
          <a:xfrm>
            <a:off x="911424" y="2060848"/>
            <a:ext cx="4496427" cy="3458058"/>
          </a:xfrm>
          <a:prstGeom prst="rect">
            <a:avLst/>
          </a:prstGeom>
        </p:spPr>
      </p:pic>
      <p:sp>
        <p:nvSpPr>
          <p:cNvPr id="9" name="手繪多邊形: 圖案 8">
            <a:extLst>
              <a:ext uri="{FF2B5EF4-FFF2-40B4-BE49-F238E27FC236}">
                <a16:creationId xmlns:a16="http://schemas.microsoft.com/office/drawing/2014/main" id="{5D69FC27-1DBE-4C7E-8673-CBD363B25C69}"/>
              </a:ext>
            </a:extLst>
          </p:cNvPr>
          <p:cNvSpPr/>
          <p:nvPr/>
        </p:nvSpPr>
        <p:spPr>
          <a:xfrm rot="20770493">
            <a:off x="1325328" y="3764214"/>
            <a:ext cx="3514606" cy="876916"/>
          </a:xfrm>
          <a:custGeom>
            <a:avLst/>
            <a:gdLst>
              <a:gd name="connsiteX0" fmla="*/ 0 w 2963334"/>
              <a:gd name="connsiteY0" fmla="*/ 795088 h 874168"/>
              <a:gd name="connsiteX1" fmla="*/ 922867 w 2963334"/>
              <a:gd name="connsiteY1" fmla="*/ 803555 h 874168"/>
              <a:gd name="connsiteX2" fmla="*/ 2082800 w 2963334"/>
              <a:gd name="connsiteY2" fmla="*/ 41555 h 874168"/>
              <a:gd name="connsiteX3" fmla="*/ 2963334 w 2963334"/>
              <a:gd name="connsiteY3" fmla="*/ 117755 h 874168"/>
            </a:gdLst>
            <a:ahLst/>
            <a:cxnLst>
              <a:cxn ang="0">
                <a:pos x="connsiteX0" y="connsiteY0"/>
              </a:cxn>
              <a:cxn ang="0">
                <a:pos x="connsiteX1" y="connsiteY1"/>
              </a:cxn>
              <a:cxn ang="0">
                <a:pos x="connsiteX2" y="connsiteY2"/>
              </a:cxn>
              <a:cxn ang="0">
                <a:pos x="connsiteX3" y="connsiteY3"/>
              </a:cxn>
            </a:cxnLst>
            <a:rect l="l" t="t" r="r" b="b"/>
            <a:pathLst>
              <a:path w="2963334" h="874168">
                <a:moveTo>
                  <a:pt x="0" y="795088"/>
                </a:moveTo>
                <a:cubicBezTo>
                  <a:pt x="287867" y="862116"/>
                  <a:pt x="575734" y="929144"/>
                  <a:pt x="922867" y="803555"/>
                </a:cubicBezTo>
                <a:cubicBezTo>
                  <a:pt x="1270000" y="677966"/>
                  <a:pt x="1742722" y="155855"/>
                  <a:pt x="2082800" y="41555"/>
                </a:cubicBezTo>
                <a:cubicBezTo>
                  <a:pt x="2422878" y="-72745"/>
                  <a:pt x="2794001" y="81066"/>
                  <a:pt x="2963334" y="117755"/>
                </a:cubicBezTo>
              </a:path>
            </a:pathLst>
          </a:custGeom>
          <a:ln w="57150">
            <a:solidFill>
              <a:srgbClr val="FEC93E"/>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40" name="矩形 39">
            <a:extLst>
              <a:ext uri="{FF2B5EF4-FFF2-40B4-BE49-F238E27FC236}">
                <a16:creationId xmlns:a16="http://schemas.microsoft.com/office/drawing/2014/main" id="{33647FB5-AF2D-42CF-8509-C22B43A4CA4D}"/>
              </a:ext>
            </a:extLst>
          </p:cNvPr>
          <p:cNvSpPr/>
          <p:nvPr/>
        </p:nvSpPr>
        <p:spPr>
          <a:xfrm>
            <a:off x="4367808" y="3573016"/>
            <a:ext cx="181652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FEC93E"/>
                </a:solidFill>
                <a:effectLst/>
                <a:highlight>
                  <a:srgbClr val="FFFFFF"/>
                </a:highlight>
                <a:uLnTx/>
                <a:uFillTx/>
                <a:latin typeface="微軟正黑體" panose="020B0604030504040204" pitchFamily="34" charset="-120"/>
                <a:ea typeface="微軟正黑體" panose="020B0604030504040204" pitchFamily="34" charset="-120"/>
                <a:cs typeface="+mn-cs"/>
              </a:rPr>
              <a:t>Logistic model</a:t>
            </a:r>
            <a:endParaRPr kumimoji="0" lang="zh-TW" altLang="en-US" sz="1800" b="0" i="0" u="none" strike="noStrike" kern="1200" cap="none" spc="0" normalizeH="0" baseline="0" noProof="0" dirty="0">
              <a:ln>
                <a:noFill/>
              </a:ln>
              <a:solidFill>
                <a:srgbClr val="FEC93E"/>
              </a:solidFill>
              <a:effectLst/>
              <a:uLnTx/>
              <a:uFillTx/>
              <a:latin typeface="Century Gothic" panose="020F0302020204030204"/>
              <a:ea typeface="新細明體" panose="02020500000000000000" pitchFamily="18" charset="-120"/>
              <a:cs typeface="+mn-cs"/>
            </a:endParaRPr>
          </a:p>
        </p:txBody>
      </p:sp>
      <p:cxnSp>
        <p:nvCxnSpPr>
          <p:cNvPr id="16" name="直線接點 15">
            <a:extLst>
              <a:ext uri="{FF2B5EF4-FFF2-40B4-BE49-F238E27FC236}">
                <a16:creationId xmlns:a16="http://schemas.microsoft.com/office/drawing/2014/main" id="{98E859B0-5F00-40F2-9297-50330732F0CC}"/>
              </a:ext>
            </a:extLst>
          </p:cNvPr>
          <p:cNvCxnSpPr/>
          <p:nvPr/>
        </p:nvCxnSpPr>
        <p:spPr>
          <a:xfrm>
            <a:off x="3071664" y="3429000"/>
            <a:ext cx="0" cy="1584176"/>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17" name="矩形 16">
            <a:extLst>
              <a:ext uri="{FF2B5EF4-FFF2-40B4-BE49-F238E27FC236}">
                <a16:creationId xmlns:a16="http://schemas.microsoft.com/office/drawing/2014/main" id="{3621DAA6-DCAD-4175-84ED-7CF4A68CD4E7}"/>
              </a:ext>
            </a:extLst>
          </p:cNvPr>
          <p:cNvSpPr/>
          <p:nvPr/>
        </p:nvSpPr>
        <p:spPr>
          <a:xfrm>
            <a:off x="623392" y="4797152"/>
            <a:ext cx="32252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mn-cs"/>
              </a:rPr>
              <a:t>0</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1" name="矩形 50">
            <a:extLst>
              <a:ext uri="{FF2B5EF4-FFF2-40B4-BE49-F238E27FC236}">
                <a16:creationId xmlns:a16="http://schemas.microsoft.com/office/drawing/2014/main" id="{CA9948BB-FE47-40D7-BD04-68EE35859566}"/>
              </a:ext>
            </a:extLst>
          </p:cNvPr>
          <p:cNvSpPr/>
          <p:nvPr/>
        </p:nvSpPr>
        <p:spPr>
          <a:xfrm>
            <a:off x="623392" y="3212976"/>
            <a:ext cx="312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1</a:t>
            </a:r>
            <a:endParaRPr kumimoji="0" lang="zh-TW" altLang="en-US" sz="18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2" name="圖片 1">
            <a:extLst>
              <a:ext uri="{FF2B5EF4-FFF2-40B4-BE49-F238E27FC236}">
                <a16:creationId xmlns:a16="http://schemas.microsoft.com/office/drawing/2014/main" id="{D6E9A800-3521-4F4F-895B-8665AA179DF3}"/>
              </a:ext>
            </a:extLst>
          </p:cNvPr>
          <p:cNvPicPr>
            <a:picLocks noChangeAspect="1"/>
          </p:cNvPicPr>
          <p:nvPr/>
        </p:nvPicPr>
        <p:blipFill>
          <a:blip r:embed="rId4"/>
          <a:stretch>
            <a:fillRect/>
          </a:stretch>
        </p:blipFill>
        <p:spPr>
          <a:xfrm>
            <a:off x="7752184" y="3140968"/>
            <a:ext cx="2952328" cy="2021942"/>
          </a:xfrm>
          <a:prstGeom prst="rect">
            <a:avLst/>
          </a:prstGeom>
        </p:spPr>
      </p:pic>
      <p:grpSp>
        <p:nvGrpSpPr>
          <p:cNvPr id="4" name="群組 3">
            <a:extLst>
              <a:ext uri="{FF2B5EF4-FFF2-40B4-BE49-F238E27FC236}">
                <a16:creationId xmlns:a16="http://schemas.microsoft.com/office/drawing/2014/main" id="{12FEC749-733B-44A4-B455-1DCBC856B165}"/>
              </a:ext>
            </a:extLst>
          </p:cNvPr>
          <p:cNvGrpSpPr/>
          <p:nvPr/>
        </p:nvGrpSpPr>
        <p:grpSpPr>
          <a:xfrm>
            <a:off x="7248128" y="1700808"/>
            <a:ext cx="3588914" cy="1268555"/>
            <a:chOff x="8112224" y="1700808"/>
            <a:chExt cx="3588914" cy="1268555"/>
          </a:xfrm>
        </p:grpSpPr>
        <p:grpSp>
          <p:nvGrpSpPr>
            <p:cNvPr id="27" name="群組 26">
              <a:extLst>
                <a:ext uri="{FF2B5EF4-FFF2-40B4-BE49-F238E27FC236}">
                  <a16:creationId xmlns:a16="http://schemas.microsoft.com/office/drawing/2014/main" id="{5C74DA17-0045-4585-95DB-27B704B8807E}"/>
                </a:ext>
              </a:extLst>
            </p:cNvPr>
            <p:cNvGrpSpPr/>
            <p:nvPr/>
          </p:nvGrpSpPr>
          <p:grpSpPr>
            <a:xfrm>
              <a:off x="8112224" y="1700808"/>
              <a:ext cx="3528392" cy="1268555"/>
              <a:chOff x="6240016" y="2852936"/>
              <a:chExt cx="5354355" cy="1925040"/>
            </a:xfrm>
          </p:grpSpPr>
          <p:sp>
            <p:nvSpPr>
              <p:cNvPr id="28" name="文字方塊 27">
                <a:extLst>
                  <a:ext uri="{FF2B5EF4-FFF2-40B4-BE49-F238E27FC236}">
                    <a16:creationId xmlns:a16="http://schemas.microsoft.com/office/drawing/2014/main" id="{F10D1DAB-2336-44FF-A372-2A5CADBF5BF8}"/>
                  </a:ext>
                </a:extLst>
              </p:cNvPr>
              <p:cNvSpPr txBox="1"/>
              <p:nvPr/>
            </p:nvSpPr>
            <p:spPr>
              <a:xfrm>
                <a:off x="7114196" y="2852936"/>
                <a:ext cx="431529" cy="58477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endParaRPr kumimoji="0" lang="zh-TW" altLang="en-US" sz="3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29" name="圖片 28">
                <a:extLst>
                  <a:ext uri="{FF2B5EF4-FFF2-40B4-BE49-F238E27FC236}">
                    <a16:creationId xmlns:a16="http://schemas.microsoft.com/office/drawing/2014/main" id="{31C447E3-35ED-474B-AE8E-69CDB58CA2D2}"/>
                  </a:ext>
                </a:extLst>
              </p:cNvPr>
              <p:cNvPicPr>
                <a:picLocks noChangeAspect="1"/>
              </p:cNvPicPr>
              <p:nvPr/>
            </p:nvPicPr>
            <p:blipFill rotWithShape="1">
              <a:blip r:embed="rId5"/>
              <a:srcRect l="19914" t="18889" r="20256" b="23651"/>
              <a:stretch/>
            </p:blipFill>
            <p:spPr>
              <a:xfrm>
                <a:off x="6240016" y="2852936"/>
                <a:ext cx="866483" cy="896190"/>
              </a:xfrm>
              <a:prstGeom prst="rect">
                <a:avLst/>
              </a:prstGeom>
            </p:spPr>
          </p:pic>
          <p:pic>
            <p:nvPicPr>
              <p:cNvPr id="30" name="圖片 29">
                <a:extLst>
                  <a:ext uri="{FF2B5EF4-FFF2-40B4-BE49-F238E27FC236}">
                    <a16:creationId xmlns:a16="http://schemas.microsoft.com/office/drawing/2014/main" id="{E595566F-70DE-4885-9592-F73A6921A74E}"/>
                  </a:ext>
                </a:extLst>
              </p:cNvPr>
              <p:cNvPicPr>
                <a:picLocks noChangeAspect="1"/>
              </p:cNvPicPr>
              <p:nvPr/>
            </p:nvPicPr>
            <p:blipFill>
              <a:blip r:embed="rId6"/>
              <a:stretch>
                <a:fillRect/>
              </a:stretch>
            </p:blipFill>
            <p:spPr>
              <a:xfrm>
                <a:off x="6384032" y="4221088"/>
                <a:ext cx="5210339" cy="556888"/>
              </a:xfrm>
              <a:prstGeom prst="rect">
                <a:avLst/>
              </a:prstGeom>
            </p:spPr>
          </p:pic>
          <p:pic>
            <p:nvPicPr>
              <p:cNvPr id="31" name="Picture 2" descr="Middle age - Free marketing icons">
                <a:extLst>
                  <a:ext uri="{FF2B5EF4-FFF2-40B4-BE49-F238E27FC236}">
                    <a16:creationId xmlns:a16="http://schemas.microsoft.com/office/drawing/2014/main" id="{6DEB9B0C-BD26-4CF9-B6BE-626F95C050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69832" y="2852936"/>
                <a:ext cx="854224" cy="85422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ncome - Free business icons">
                <a:extLst>
                  <a:ext uri="{FF2B5EF4-FFF2-40B4-BE49-F238E27FC236}">
                    <a16:creationId xmlns:a16="http://schemas.microsoft.com/office/drawing/2014/main" id="{F2035A0F-7FEF-4F75-80DB-17C3C8AF5E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35976" y="2924945"/>
                <a:ext cx="782217" cy="78221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Education - Free education icons">
                <a:extLst>
                  <a:ext uri="{FF2B5EF4-FFF2-40B4-BE49-F238E27FC236}">
                    <a16:creationId xmlns:a16="http://schemas.microsoft.com/office/drawing/2014/main" id="{F6572CA3-BD66-4B62-A112-3F414B3526B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24392" y="2852936"/>
                <a:ext cx="998240" cy="99824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Family Special Lineal color icon">
                <a:extLst>
                  <a:ext uri="{FF2B5EF4-FFF2-40B4-BE49-F238E27FC236}">
                    <a16:creationId xmlns:a16="http://schemas.microsoft.com/office/drawing/2014/main" id="{CAE504E5-BF71-4331-B28D-BB805470C5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776520" y="2924944"/>
                <a:ext cx="792088" cy="792088"/>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文字方塊 34">
              <a:extLst>
                <a:ext uri="{FF2B5EF4-FFF2-40B4-BE49-F238E27FC236}">
                  <a16:creationId xmlns:a16="http://schemas.microsoft.com/office/drawing/2014/main" id="{6D9E1C38-3A2D-4AF4-9649-3762074D19CF}"/>
                </a:ext>
              </a:extLst>
            </p:cNvPr>
            <p:cNvSpPr txBox="1"/>
            <p:nvPr/>
          </p:nvSpPr>
          <p:spPr>
            <a:xfrm>
              <a:off x="9192344" y="2276872"/>
              <a:ext cx="41389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age</a:t>
              </a: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36" name="文字方塊 35">
              <a:extLst>
                <a:ext uri="{FF2B5EF4-FFF2-40B4-BE49-F238E27FC236}">
                  <a16:creationId xmlns:a16="http://schemas.microsoft.com/office/drawing/2014/main" id="{16080286-138F-4726-B368-3E1B350EB1B0}"/>
                </a:ext>
              </a:extLst>
            </p:cNvPr>
            <p:cNvSpPr txBox="1"/>
            <p:nvPr/>
          </p:nvSpPr>
          <p:spPr>
            <a:xfrm>
              <a:off x="9696400" y="2276872"/>
              <a:ext cx="641522"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income</a:t>
              </a: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39" name="文字方塊 38">
              <a:extLst>
                <a:ext uri="{FF2B5EF4-FFF2-40B4-BE49-F238E27FC236}">
                  <a16:creationId xmlns:a16="http://schemas.microsoft.com/office/drawing/2014/main" id="{0C173A7D-E28F-4808-BC3B-4CF58898CB4C}"/>
                </a:ext>
              </a:extLst>
            </p:cNvPr>
            <p:cNvSpPr txBox="1"/>
            <p:nvPr/>
          </p:nvSpPr>
          <p:spPr>
            <a:xfrm>
              <a:off x="10344472" y="2276872"/>
              <a:ext cx="805029"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education</a:t>
              </a: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49" name="文字方塊 48">
              <a:extLst>
                <a:ext uri="{FF2B5EF4-FFF2-40B4-BE49-F238E27FC236}">
                  <a16:creationId xmlns:a16="http://schemas.microsoft.com/office/drawing/2014/main" id="{E0DEDC5E-D4B9-4988-93CC-F0E7638AA6F0}"/>
                </a:ext>
              </a:extLst>
            </p:cNvPr>
            <p:cNvSpPr txBox="1"/>
            <p:nvPr/>
          </p:nvSpPr>
          <p:spPr>
            <a:xfrm>
              <a:off x="11136560" y="2276872"/>
              <a:ext cx="564578"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rPr>
                <a:t>family</a:t>
              </a:r>
              <a:endParaRPr kumimoji="0" lang="zh-TW" altLang="en-US" sz="10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grpSp>
      <p:sp>
        <p:nvSpPr>
          <p:cNvPr id="5" name="矩形 4">
            <a:extLst>
              <a:ext uri="{FF2B5EF4-FFF2-40B4-BE49-F238E27FC236}">
                <a16:creationId xmlns:a16="http://schemas.microsoft.com/office/drawing/2014/main" id="{75D4BBBB-73FD-4180-8071-A4A0EC4AE3E0}"/>
              </a:ext>
            </a:extLst>
          </p:cNvPr>
          <p:cNvSpPr/>
          <p:nvPr/>
        </p:nvSpPr>
        <p:spPr>
          <a:xfrm>
            <a:off x="8184232" y="4509120"/>
            <a:ext cx="1224136" cy="57606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5" name="矩形 54">
            <a:extLst>
              <a:ext uri="{FF2B5EF4-FFF2-40B4-BE49-F238E27FC236}">
                <a16:creationId xmlns:a16="http://schemas.microsoft.com/office/drawing/2014/main" id="{3A13D720-E596-4957-AE85-C163E0F2FCBC}"/>
              </a:ext>
            </a:extLst>
          </p:cNvPr>
          <p:cNvSpPr/>
          <p:nvPr/>
        </p:nvSpPr>
        <p:spPr>
          <a:xfrm>
            <a:off x="8328248" y="5085184"/>
            <a:ext cx="1013419" cy="523220"/>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對數勝率</a:t>
            </a:r>
            <a:endPar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 Odds</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6" name="矩形 55">
            <a:extLst>
              <a:ext uri="{FF2B5EF4-FFF2-40B4-BE49-F238E27FC236}">
                <a16:creationId xmlns:a16="http://schemas.microsoft.com/office/drawing/2014/main" id="{3E9EED9A-601A-4699-B5CC-0D556DFD8145}"/>
              </a:ext>
            </a:extLst>
          </p:cNvPr>
          <p:cNvSpPr/>
          <p:nvPr/>
        </p:nvSpPr>
        <p:spPr>
          <a:xfrm>
            <a:off x="9679697" y="5085184"/>
            <a:ext cx="902811" cy="307777"/>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線性回歸</a:t>
            </a:r>
          </a:p>
        </p:txBody>
      </p:sp>
      <p:sp>
        <p:nvSpPr>
          <p:cNvPr id="57" name="矩形 56">
            <a:extLst>
              <a:ext uri="{FF2B5EF4-FFF2-40B4-BE49-F238E27FC236}">
                <a16:creationId xmlns:a16="http://schemas.microsoft.com/office/drawing/2014/main" id="{2DF49507-BA4A-442C-A9A0-144F4F8082B5}"/>
              </a:ext>
            </a:extLst>
          </p:cNvPr>
          <p:cNvSpPr/>
          <p:nvPr/>
        </p:nvSpPr>
        <p:spPr>
          <a:xfrm>
            <a:off x="9212802" y="3284984"/>
            <a:ext cx="1293944" cy="307777"/>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Sigmoid </a:t>
            </a: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函數</a:t>
            </a:r>
          </a:p>
        </p:txBody>
      </p:sp>
      <p:sp>
        <p:nvSpPr>
          <p:cNvPr id="58" name="矩形 57">
            <a:extLst>
              <a:ext uri="{FF2B5EF4-FFF2-40B4-BE49-F238E27FC236}">
                <a16:creationId xmlns:a16="http://schemas.microsoft.com/office/drawing/2014/main" id="{A8AA8659-AA1B-441D-88D8-CC47075F5C2D}"/>
              </a:ext>
            </a:extLst>
          </p:cNvPr>
          <p:cNvSpPr/>
          <p:nvPr/>
        </p:nvSpPr>
        <p:spPr>
          <a:xfrm>
            <a:off x="7947752" y="3284984"/>
            <a:ext cx="902811" cy="307777"/>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條件機率</a:t>
            </a:r>
          </a:p>
        </p:txBody>
      </p:sp>
    </p:spTree>
    <p:extLst>
      <p:ext uri="{BB962C8B-B14F-4D97-AF65-F5344CB8AC3E}">
        <p14:creationId xmlns:p14="http://schemas.microsoft.com/office/powerpoint/2010/main" val="19675482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勝率</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(Odds)</a:t>
            </a: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代表</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&lt;</a:t>
            </a: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成功和失敗機率</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&gt;</a:t>
            </a: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的比值</a:t>
            </a:r>
            <a:endPar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勝率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成功機率 </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失敗機率，對數勝率</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 Odds / Logit)</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與機率呈現</a:t>
            </a:r>
            <a:r>
              <a:rPr kumimoji="0" lang="en-US" altLang="zh-TW"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Sigmoid</a:t>
            </a: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關係</a:t>
            </a:r>
          </a:p>
        </p:txBody>
      </p:sp>
      <p:sp>
        <p:nvSpPr>
          <p:cNvPr id="23" name="矩形: 圓角 22">
            <a:extLst>
              <a:ext uri="{FF2B5EF4-FFF2-40B4-BE49-F238E27FC236}">
                <a16:creationId xmlns:a16="http://schemas.microsoft.com/office/drawing/2014/main" id="{3D6098E2-957A-4D5E-A431-C59BD447E401}"/>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Logistic Regression</a:t>
            </a:r>
          </a:p>
        </p:txBody>
      </p:sp>
      <p:pic>
        <p:nvPicPr>
          <p:cNvPr id="6" name="圖片 5">
            <a:extLst>
              <a:ext uri="{FF2B5EF4-FFF2-40B4-BE49-F238E27FC236}">
                <a16:creationId xmlns:a16="http://schemas.microsoft.com/office/drawing/2014/main" id="{3804FD0F-8284-48AF-B6B3-D3C6B8F7603A}"/>
              </a:ext>
            </a:extLst>
          </p:cNvPr>
          <p:cNvPicPr>
            <a:picLocks noChangeAspect="1"/>
          </p:cNvPicPr>
          <p:nvPr/>
        </p:nvPicPr>
        <p:blipFill>
          <a:blip r:embed="rId3"/>
          <a:stretch>
            <a:fillRect/>
          </a:stretch>
        </p:blipFill>
        <p:spPr>
          <a:xfrm>
            <a:off x="1106074" y="1628800"/>
            <a:ext cx="3781953" cy="2886478"/>
          </a:xfrm>
          <a:prstGeom prst="rect">
            <a:avLst/>
          </a:prstGeom>
        </p:spPr>
      </p:pic>
      <p:pic>
        <p:nvPicPr>
          <p:cNvPr id="8" name="圖片 7">
            <a:extLst>
              <a:ext uri="{FF2B5EF4-FFF2-40B4-BE49-F238E27FC236}">
                <a16:creationId xmlns:a16="http://schemas.microsoft.com/office/drawing/2014/main" id="{CEEA316C-A8E4-4C03-ADA7-5013BF46DA68}"/>
              </a:ext>
            </a:extLst>
          </p:cNvPr>
          <p:cNvPicPr>
            <a:picLocks noChangeAspect="1"/>
          </p:cNvPicPr>
          <p:nvPr/>
        </p:nvPicPr>
        <p:blipFill>
          <a:blip r:embed="rId4"/>
          <a:stretch>
            <a:fillRect/>
          </a:stretch>
        </p:blipFill>
        <p:spPr>
          <a:xfrm>
            <a:off x="1847528" y="4581128"/>
            <a:ext cx="2232248" cy="591094"/>
          </a:xfrm>
          <a:prstGeom prst="rect">
            <a:avLst/>
          </a:prstGeom>
        </p:spPr>
      </p:pic>
      <p:sp>
        <p:nvSpPr>
          <p:cNvPr id="11" name="矩形 10">
            <a:extLst>
              <a:ext uri="{FF2B5EF4-FFF2-40B4-BE49-F238E27FC236}">
                <a16:creationId xmlns:a16="http://schemas.microsoft.com/office/drawing/2014/main" id="{4AFD7149-5B88-4AC4-8CCF-6305535929AC}"/>
              </a:ext>
            </a:extLst>
          </p:cNvPr>
          <p:cNvSpPr/>
          <p:nvPr/>
        </p:nvSpPr>
        <p:spPr>
          <a:xfrm>
            <a:off x="983432" y="5373216"/>
            <a:ext cx="3711272"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勝率是</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代表一個人買保險和不買保險的機率比為</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3:1 </a:t>
            </a:r>
            <a:endPar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2" name="圖片 11">
            <a:extLst>
              <a:ext uri="{FF2B5EF4-FFF2-40B4-BE49-F238E27FC236}">
                <a16:creationId xmlns:a16="http://schemas.microsoft.com/office/drawing/2014/main" id="{0D1B5FFE-60B2-4A8B-A953-46FF858429E5}"/>
              </a:ext>
            </a:extLst>
          </p:cNvPr>
          <p:cNvPicPr>
            <a:picLocks noChangeAspect="1"/>
          </p:cNvPicPr>
          <p:nvPr/>
        </p:nvPicPr>
        <p:blipFill>
          <a:blip r:embed="rId5"/>
          <a:stretch>
            <a:fillRect/>
          </a:stretch>
        </p:blipFill>
        <p:spPr>
          <a:xfrm>
            <a:off x="6866714" y="1628800"/>
            <a:ext cx="3763176" cy="2880320"/>
          </a:xfrm>
          <a:prstGeom prst="rect">
            <a:avLst/>
          </a:prstGeom>
        </p:spPr>
      </p:pic>
      <p:sp>
        <p:nvSpPr>
          <p:cNvPr id="13" name="矩形 12">
            <a:extLst>
              <a:ext uri="{FF2B5EF4-FFF2-40B4-BE49-F238E27FC236}">
                <a16:creationId xmlns:a16="http://schemas.microsoft.com/office/drawing/2014/main" id="{1EAB6B7F-C488-4105-A213-49035CB4033F}"/>
              </a:ext>
            </a:extLst>
          </p:cNvPr>
          <p:cNvSpPr/>
          <p:nvPr/>
        </p:nvSpPr>
        <p:spPr>
          <a:xfrm>
            <a:off x="6312024" y="5373216"/>
            <a:ext cx="5328592" cy="523220"/>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X</a:t>
            </a: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與條件機率呈現</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Sigmoid</a:t>
            </a: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關係 </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邏輯迴歸的基本假設</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對數勝率與條件機率呈現</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Sigmoid</a:t>
            </a: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關係 </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r>
              <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對數勝率的基本性質</a:t>
            </a:r>
            <a:r>
              <a:rPr kumimoji="0" lang="en-US" altLang="zh-TW"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37" name="圖片 36">
            <a:extLst>
              <a:ext uri="{FF2B5EF4-FFF2-40B4-BE49-F238E27FC236}">
                <a16:creationId xmlns:a16="http://schemas.microsoft.com/office/drawing/2014/main" id="{6B136089-386E-4749-BD4E-E2161EE9310C}"/>
              </a:ext>
            </a:extLst>
          </p:cNvPr>
          <p:cNvPicPr>
            <a:picLocks noChangeAspect="1"/>
          </p:cNvPicPr>
          <p:nvPr/>
        </p:nvPicPr>
        <p:blipFill rotWithShape="1">
          <a:blip r:embed="rId6"/>
          <a:srcRect t="19888" b="45775"/>
          <a:stretch/>
        </p:blipFill>
        <p:spPr>
          <a:xfrm>
            <a:off x="7104112" y="4581128"/>
            <a:ext cx="2952328" cy="694268"/>
          </a:xfrm>
          <a:prstGeom prst="rect">
            <a:avLst/>
          </a:prstGeom>
        </p:spPr>
      </p:pic>
    </p:spTree>
    <p:extLst>
      <p:ext uri="{BB962C8B-B14F-4D97-AF65-F5344CB8AC3E}">
        <p14:creationId xmlns:p14="http://schemas.microsoft.com/office/powerpoint/2010/main" val="7674691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估計邏輯迴歸的參數，最大概似估計</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 MLE</a:t>
            </a:r>
            <a:endPar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最佳化問題，微分取極值</a:t>
            </a: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Logistic Regression</a:t>
            </a:r>
          </a:p>
        </p:txBody>
      </p:sp>
      <p:pic>
        <p:nvPicPr>
          <p:cNvPr id="10" name="圖片 9">
            <a:extLst>
              <a:ext uri="{FF2B5EF4-FFF2-40B4-BE49-F238E27FC236}">
                <a16:creationId xmlns:a16="http://schemas.microsoft.com/office/drawing/2014/main" id="{950F46C4-FB36-44A7-AD0F-1812A7352F09}"/>
              </a:ext>
            </a:extLst>
          </p:cNvPr>
          <p:cNvPicPr>
            <a:picLocks noChangeAspect="1"/>
          </p:cNvPicPr>
          <p:nvPr/>
        </p:nvPicPr>
        <p:blipFill>
          <a:blip r:embed="rId2"/>
          <a:stretch>
            <a:fillRect/>
          </a:stretch>
        </p:blipFill>
        <p:spPr>
          <a:xfrm>
            <a:off x="6664506" y="1407896"/>
            <a:ext cx="3664827" cy="1560944"/>
          </a:xfrm>
          <a:prstGeom prst="rect">
            <a:avLst/>
          </a:prstGeom>
        </p:spPr>
      </p:pic>
      <p:sp>
        <p:nvSpPr>
          <p:cNvPr id="31" name="文字方塊 30">
            <a:extLst>
              <a:ext uri="{FF2B5EF4-FFF2-40B4-BE49-F238E27FC236}">
                <a16:creationId xmlns:a16="http://schemas.microsoft.com/office/drawing/2014/main" id="{67645190-C15C-46B4-B9D2-DD746C5E2ED5}"/>
              </a:ext>
            </a:extLst>
          </p:cNvPr>
          <p:cNvSpPr txBox="1"/>
          <p:nvPr/>
        </p:nvSpPr>
        <p:spPr>
          <a:xfrm>
            <a:off x="1278804" y="5225518"/>
            <a:ext cx="4570122" cy="646331"/>
          </a:xfrm>
          <a:prstGeom prst="rect">
            <a:avLst/>
          </a:prstGeom>
          <a:solidFill>
            <a:srgbClr val="FFC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重複操作一個成功機率為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 (0 &lt;= p &lt;= 1)</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的伯努力試驗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次</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每次試驗結果都是獨立</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，設隨機變數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x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表示成功的次數，則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次試驗中恰成功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k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次的機率 </a:t>
            </a:r>
          </a:p>
        </p:txBody>
      </p:sp>
      <p:sp>
        <p:nvSpPr>
          <p:cNvPr id="2" name="矩形: 圓角 1">
            <a:extLst>
              <a:ext uri="{FF2B5EF4-FFF2-40B4-BE49-F238E27FC236}">
                <a16:creationId xmlns:a16="http://schemas.microsoft.com/office/drawing/2014/main" id="{259A2A43-E6AC-7E8A-ABC5-0E85D313BEF8}"/>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aphicFrame>
        <p:nvGraphicFramePr>
          <p:cNvPr id="12" name="表格 11">
            <a:extLst>
              <a:ext uri="{FF2B5EF4-FFF2-40B4-BE49-F238E27FC236}">
                <a16:creationId xmlns:a16="http://schemas.microsoft.com/office/drawing/2014/main" id="{BC715973-4063-47F2-BDBB-E085D1D31C1B}"/>
              </a:ext>
            </a:extLst>
          </p:cNvPr>
          <p:cNvGraphicFramePr>
            <a:graphicFrameLocks noGrp="1"/>
          </p:cNvGraphicFramePr>
          <p:nvPr/>
        </p:nvGraphicFramePr>
        <p:xfrm>
          <a:off x="1648884" y="1366333"/>
          <a:ext cx="3795184" cy="2781560"/>
        </p:xfrm>
        <a:graphic>
          <a:graphicData uri="http://schemas.openxmlformats.org/drawingml/2006/table">
            <a:tbl>
              <a:tblPr/>
              <a:tblGrid>
                <a:gridCol w="802506">
                  <a:extLst>
                    <a:ext uri="{9D8B030D-6E8A-4147-A177-3AD203B41FA5}">
                      <a16:colId xmlns:a16="http://schemas.microsoft.com/office/drawing/2014/main" val="1786907618"/>
                    </a:ext>
                  </a:extLst>
                </a:gridCol>
                <a:gridCol w="1705325">
                  <a:extLst>
                    <a:ext uri="{9D8B030D-6E8A-4147-A177-3AD203B41FA5}">
                      <a16:colId xmlns:a16="http://schemas.microsoft.com/office/drawing/2014/main" val="3533723106"/>
                    </a:ext>
                  </a:extLst>
                </a:gridCol>
                <a:gridCol w="1287353">
                  <a:extLst>
                    <a:ext uri="{9D8B030D-6E8A-4147-A177-3AD203B41FA5}">
                      <a16:colId xmlns:a16="http://schemas.microsoft.com/office/drawing/2014/main" val="3640190563"/>
                    </a:ext>
                  </a:extLst>
                </a:gridCol>
              </a:tblGrid>
              <a:tr h="278156">
                <a:tc>
                  <a:txBody>
                    <a:bodyPr/>
                    <a:lstStyle/>
                    <a:p>
                      <a:pPr marL="0" algn="ctr" defTabSz="914172" rtl="0" eaLnBrk="1" fontAlgn="b" latinLnBrk="0" hangingPunct="1"/>
                      <a:r>
                        <a:rPr lang="en-US" altLang="zh-TW" sz="1200" b="1" i="0" u="none" strike="noStrike" kern="1200" dirty="0" err="1">
                          <a:solidFill>
                            <a:srgbClr val="000000"/>
                          </a:solidFill>
                          <a:effectLst/>
                          <a:latin typeface="微軟正黑體" panose="020B0604030504040204" pitchFamily="34" charset="-120"/>
                          <a:ea typeface="微軟正黑體" panose="020B0604030504040204" pitchFamily="34" charset="-120"/>
                          <a:cs typeface="+mn-cs"/>
                        </a:rPr>
                        <a:t>idx</a:t>
                      </a:r>
                      <a:r>
                        <a:rPr lang="zh-TW" altLang="en-US" sz="1200" b="1"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ctr" fontAlgn="b"/>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年紀</a:t>
                      </a: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tc>
                  <a:txBody>
                    <a:bodyPr/>
                    <a:lstStyle/>
                    <a:p>
                      <a:pPr algn="ctr" fontAlgn="b"/>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是否購買</a:t>
                      </a: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914A"/>
                    </a:solidFill>
                  </a:tcPr>
                </a:tc>
                <a:extLst>
                  <a:ext uri="{0D108BD9-81ED-4DB2-BD59-A6C34878D82A}">
                    <a16:rowId xmlns:a16="http://schemas.microsoft.com/office/drawing/2014/main" val="229172129"/>
                  </a:ext>
                </a:extLst>
              </a:tr>
              <a:tr h="278156">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40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57082980"/>
                  </a:ext>
                </a:extLst>
              </a:tr>
              <a:tr h="278156">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05371544"/>
                  </a:ext>
                </a:extLst>
              </a:tr>
              <a:tr h="278156">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4211228"/>
                  </a:ext>
                </a:extLst>
              </a:tr>
              <a:tr h="278156">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60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3919178"/>
                  </a:ext>
                </a:extLst>
              </a:tr>
              <a:tr h="278156">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0163784"/>
                  </a:ext>
                </a:extLst>
              </a:tr>
              <a:tr h="278156">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24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7383802"/>
                  </a:ext>
                </a:extLst>
              </a:tr>
              <a:tr h="278156">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55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5330943"/>
                  </a:ext>
                </a:extLst>
              </a:tr>
              <a:tr h="278156">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15745035"/>
                  </a:ext>
                </a:extLst>
              </a:tr>
              <a:tr h="278156">
                <a:tc>
                  <a:txBody>
                    <a:bodyPr/>
                    <a:lstStyle/>
                    <a:p>
                      <a:pPr algn="ctr" fontAlgn="b"/>
                      <a:r>
                        <a:rPr lang="en-US" sz="1200" b="0" i="0" u="none" strike="noStrike">
                          <a:solidFill>
                            <a:srgbClr val="000000"/>
                          </a:solidFill>
                          <a:effectLst/>
                          <a:latin typeface="微軟正黑體" panose="020B0604030504040204" pitchFamily="34" charset="-120"/>
                          <a:ea typeface="微軟正黑體" panose="020B0604030504040204" pitchFamily="34" charset="-120"/>
                        </a:rPr>
                        <a:t>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61084627"/>
                  </a:ext>
                </a:extLst>
              </a:tr>
            </a:tbl>
          </a:graphicData>
        </a:graphic>
      </p:graphicFrame>
      <p:pic>
        <p:nvPicPr>
          <p:cNvPr id="13" name="圖片 12">
            <a:extLst>
              <a:ext uri="{FF2B5EF4-FFF2-40B4-BE49-F238E27FC236}">
                <a16:creationId xmlns:a16="http://schemas.microsoft.com/office/drawing/2014/main" id="{ABF9824A-517B-4F51-900E-6D0894ABBF61}"/>
              </a:ext>
            </a:extLst>
          </p:cNvPr>
          <p:cNvPicPr>
            <a:picLocks noChangeAspect="1"/>
          </p:cNvPicPr>
          <p:nvPr/>
        </p:nvPicPr>
        <p:blipFill>
          <a:blip r:embed="rId3"/>
          <a:stretch>
            <a:fillRect/>
          </a:stretch>
        </p:blipFill>
        <p:spPr>
          <a:xfrm>
            <a:off x="6770958" y="3714470"/>
            <a:ext cx="3696216" cy="562053"/>
          </a:xfrm>
          <a:prstGeom prst="rect">
            <a:avLst/>
          </a:prstGeom>
        </p:spPr>
      </p:pic>
      <p:cxnSp>
        <p:nvCxnSpPr>
          <p:cNvPr id="17" name="直線單箭頭接點 16">
            <a:extLst>
              <a:ext uri="{FF2B5EF4-FFF2-40B4-BE49-F238E27FC236}">
                <a16:creationId xmlns:a16="http://schemas.microsoft.com/office/drawing/2014/main" id="{5232846B-DA32-41CD-8E78-8C8BBAD7F9B6}"/>
              </a:ext>
            </a:extLst>
          </p:cNvPr>
          <p:cNvCxnSpPr>
            <a:cxnSpLocks/>
          </p:cNvCxnSpPr>
          <p:nvPr/>
        </p:nvCxnSpPr>
        <p:spPr>
          <a:xfrm>
            <a:off x="5477933" y="1794164"/>
            <a:ext cx="1117601" cy="0"/>
          </a:xfrm>
          <a:prstGeom prst="straightConnector1">
            <a:avLst/>
          </a:prstGeom>
          <a:ln w="28575">
            <a:solidFill>
              <a:srgbClr val="AA914A"/>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96FECD2A-A14B-44AC-98E4-F8514C734E45}"/>
              </a:ext>
            </a:extLst>
          </p:cNvPr>
          <p:cNvCxnSpPr>
            <a:cxnSpLocks/>
          </p:cNvCxnSpPr>
          <p:nvPr/>
        </p:nvCxnSpPr>
        <p:spPr>
          <a:xfrm>
            <a:off x="5477933" y="4012431"/>
            <a:ext cx="1117601" cy="0"/>
          </a:xfrm>
          <a:prstGeom prst="straightConnector1">
            <a:avLst/>
          </a:prstGeom>
          <a:ln w="28575">
            <a:solidFill>
              <a:srgbClr val="AA914A"/>
            </a:solidFill>
            <a:prstDash val="lgDash"/>
            <a:tailEnd type="triangle"/>
          </a:ln>
        </p:spPr>
        <p:style>
          <a:lnRef idx="1">
            <a:schemeClr val="accent1"/>
          </a:lnRef>
          <a:fillRef idx="0">
            <a:schemeClr val="accent1"/>
          </a:fillRef>
          <a:effectRef idx="0">
            <a:schemeClr val="accent1"/>
          </a:effectRef>
          <a:fontRef idx="minor">
            <a:schemeClr val="tx1"/>
          </a:fontRef>
        </p:style>
      </p:cxnSp>
      <p:pic>
        <p:nvPicPr>
          <p:cNvPr id="20" name="圖片 19">
            <a:extLst>
              <a:ext uri="{FF2B5EF4-FFF2-40B4-BE49-F238E27FC236}">
                <a16:creationId xmlns:a16="http://schemas.microsoft.com/office/drawing/2014/main" id="{83B00E14-89E8-475B-9D8A-F504B191B89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355272" y="4351413"/>
            <a:ext cx="2362971" cy="733569"/>
          </a:xfrm>
          <a:prstGeom prst="rect">
            <a:avLst/>
          </a:prstGeom>
        </p:spPr>
      </p:pic>
      <p:pic>
        <p:nvPicPr>
          <p:cNvPr id="22" name="圖片 21">
            <a:extLst>
              <a:ext uri="{FF2B5EF4-FFF2-40B4-BE49-F238E27FC236}">
                <a16:creationId xmlns:a16="http://schemas.microsoft.com/office/drawing/2014/main" id="{1664BC9C-8525-496F-A00C-A809481C860D}"/>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Lst>
          </a:blip>
          <a:stretch>
            <a:fillRect/>
          </a:stretch>
        </p:blipFill>
        <p:spPr>
          <a:xfrm>
            <a:off x="1564931" y="5877065"/>
            <a:ext cx="3991511" cy="401132"/>
          </a:xfrm>
          <a:prstGeom prst="rect">
            <a:avLst/>
          </a:prstGeom>
        </p:spPr>
      </p:pic>
      <p:pic>
        <p:nvPicPr>
          <p:cNvPr id="15" name="圖片 14">
            <a:extLst>
              <a:ext uri="{FF2B5EF4-FFF2-40B4-BE49-F238E27FC236}">
                <a16:creationId xmlns:a16="http://schemas.microsoft.com/office/drawing/2014/main" id="{900F7EE7-A40E-4684-95A2-D844E96E4F9F}"/>
              </a:ext>
            </a:extLst>
          </p:cNvPr>
          <p:cNvPicPr>
            <a:picLocks noChangeAspect="1"/>
          </p:cNvPicPr>
          <p:nvPr/>
        </p:nvPicPr>
        <p:blipFill>
          <a:blip r:embed="rId8"/>
          <a:stretch>
            <a:fillRect/>
          </a:stretch>
        </p:blipFill>
        <p:spPr>
          <a:xfrm>
            <a:off x="6824604" y="5028594"/>
            <a:ext cx="3134162" cy="485843"/>
          </a:xfrm>
          <a:prstGeom prst="rect">
            <a:avLst/>
          </a:prstGeom>
        </p:spPr>
      </p:pic>
      <p:sp>
        <p:nvSpPr>
          <p:cNvPr id="16" name="矩形 15">
            <a:extLst>
              <a:ext uri="{FF2B5EF4-FFF2-40B4-BE49-F238E27FC236}">
                <a16:creationId xmlns:a16="http://schemas.microsoft.com/office/drawing/2014/main" id="{C9A842E1-5527-451E-96FF-9677D654124F}"/>
              </a:ext>
            </a:extLst>
          </p:cNvPr>
          <p:cNvSpPr/>
          <p:nvPr/>
        </p:nvSpPr>
        <p:spPr>
          <a:xfrm>
            <a:off x="7472676" y="4703617"/>
            <a:ext cx="198323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Oswald"/>
                <a:ea typeface="新細明體" panose="02020500000000000000" pitchFamily="18" charset="-120"/>
                <a:cs typeface="+mn-cs"/>
              </a:rPr>
              <a:t>Likelihood Function</a:t>
            </a:r>
          </a:p>
        </p:txBody>
      </p:sp>
      <p:sp>
        <p:nvSpPr>
          <p:cNvPr id="18" name="矩形 17">
            <a:extLst>
              <a:ext uri="{FF2B5EF4-FFF2-40B4-BE49-F238E27FC236}">
                <a16:creationId xmlns:a16="http://schemas.microsoft.com/office/drawing/2014/main" id="{E00F2F20-3D33-49F4-B8C3-34AA3BAA38AB}"/>
              </a:ext>
            </a:extLst>
          </p:cNvPr>
          <p:cNvSpPr/>
          <p:nvPr/>
        </p:nvSpPr>
        <p:spPr>
          <a:xfrm>
            <a:off x="5477623" y="5959762"/>
            <a:ext cx="80021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二項分配</a:t>
            </a:r>
            <a:endParaRPr kumimoji="0" lang="en-US" altLang="zh-TW" sz="1200" b="1"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圓角 3">
            <a:extLst>
              <a:ext uri="{FF2B5EF4-FFF2-40B4-BE49-F238E27FC236}">
                <a16:creationId xmlns:a16="http://schemas.microsoft.com/office/drawing/2014/main" id="{4AAF6BF0-5637-4BC8-8A70-F64EA1349376}"/>
              </a:ext>
            </a:extLst>
          </p:cNvPr>
          <p:cNvSpPr/>
          <p:nvPr/>
        </p:nvSpPr>
        <p:spPr>
          <a:xfrm>
            <a:off x="6770255" y="4655127"/>
            <a:ext cx="3260436" cy="923637"/>
          </a:xfrm>
          <a:prstGeom prst="roundRect">
            <a:avLst/>
          </a:prstGeom>
          <a:noFill/>
          <a:ln w="28575">
            <a:solidFill>
              <a:srgbClr val="AA9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10443379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估計邏輯迴歸的參數，最大概似估計</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 MLE</a:t>
            </a:r>
            <a:endPar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最佳化問題，微分取極值</a:t>
            </a: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Logistic Regression</a:t>
            </a:r>
          </a:p>
        </p:txBody>
      </p:sp>
      <p:pic>
        <p:nvPicPr>
          <p:cNvPr id="16" name="圖片 15">
            <a:extLst>
              <a:ext uri="{FF2B5EF4-FFF2-40B4-BE49-F238E27FC236}">
                <a16:creationId xmlns:a16="http://schemas.microsoft.com/office/drawing/2014/main" id="{6908FAEB-D832-4C90-94B2-1743751C9679}"/>
              </a:ext>
            </a:extLst>
          </p:cNvPr>
          <p:cNvPicPr>
            <a:picLocks noChangeAspect="1"/>
          </p:cNvPicPr>
          <p:nvPr/>
        </p:nvPicPr>
        <p:blipFill>
          <a:blip r:embed="rId2"/>
          <a:stretch>
            <a:fillRect/>
          </a:stretch>
        </p:blipFill>
        <p:spPr>
          <a:xfrm>
            <a:off x="335360" y="2132856"/>
            <a:ext cx="6696744" cy="2777068"/>
          </a:xfrm>
          <a:prstGeom prst="rect">
            <a:avLst/>
          </a:prstGeom>
        </p:spPr>
      </p:pic>
      <p:cxnSp>
        <p:nvCxnSpPr>
          <p:cNvPr id="11" name="直線接點 10">
            <a:extLst>
              <a:ext uri="{FF2B5EF4-FFF2-40B4-BE49-F238E27FC236}">
                <a16:creationId xmlns:a16="http://schemas.microsoft.com/office/drawing/2014/main" id="{2EA66B70-28BE-4EC4-A779-04BA6FDD247D}"/>
              </a:ext>
            </a:extLst>
          </p:cNvPr>
          <p:cNvCxnSpPr/>
          <p:nvPr/>
        </p:nvCxnSpPr>
        <p:spPr>
          <a:xfrm>
            <a:off x="7248128" y="1916832"/>
            <a:ext cx="0" cy="3528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AC2D1F50-9B8E-4657-A7B3-13415E964ED6}"/>
              </a:ext>
            </a:extLst>
          </p:cNvPr>
          <p:cNvPicPr>
            <a:picLocks noChangeAspect="1"/>
          </p:cNvPicPr>
          <p:nvPr/>
        </p:nvPicPr>
        <p:blipFill>
          <a:blip r:embed="rId3"/>
          <a:stretch>
            <a:fillRect/>
          </a:stretch>
        </p:blipFill>
        <p:spPr>
          <a:xfrm>
            <a:off x="8154640" y="2765686"/>
            <a:ext cx="3134162" cy="485843"/>
          </a:xfrm>
          <a:prstGeom prst="rect">
            <a:avLst/>
          </a:prstGeom>
        </p:spPr>
      </p:pic>
      <p:pic>
        <p:nvPicPr>
          <p:cNvPr id="5" name="圖片 4">
            <a:extLst>
              <a:ext uri="{FF2B5EF4-FFF2-40B4-BE49-F238E27FC236}">
                <a16:creationId xmlns:a16="http://schemas.microsoft.com/office/drawing/2014/main" id="{970CA778-8F6E-4770-92A8-922CF0A18245}"/>
              </a:ext>
            </a:extLst>
          </p:cNvPr>
          <p:cNvPicPr>
            <a:picLocks noChangeAspect="1"/>
          </p:cNvPicPr>
          <p:nvPr/>
        </p:nvPicPr>
        <p:blipFill>
          <a:blip r:embed="rId4"/>
          <a:stretch>
            <a:fillRect/>
          </a:stretch>
        </p:blipFill>
        <p:spPr>
          <a:xfrm>
            <a:off x="7434560" y="3485766"/>
            <a:ext cx="4477375" cy="476316"/>
          </a:xfrm>
          <a:prstGeom prst="rect">
            <a:avLst/>
          </a:prstGeom>
        </p:spPr>
      </p:pic>
      <p:pic>
        <p:nvPicPr>
          <p:cNvPr id="6" name="圖片 5">
            <a:extLst>
              <a:ext uri="{FF2B5EF4-FFF2-40B4-BE49-F238E27FC236}">
                <a16:creationId xmlns:a16="http://schemas.microsoft.com/office/drawing/2014/main" id="{E8FC2D10-7D87-4ED1-B0EB-2ADD73E55CB2}"/>
              </a:ext>
            </a:extLst>
          </p:cNvPr>
          <p:cNvPicPr>
            <a:picLocks noChangeAspect="1"/>
          </p:cNvPicPr>
          <p:nvPr/>
        </p:nvPicPr>
        <p:blipFill>
          <a:blip r:embed="rId5"/>
          <a:stretch>
            <a:fillRect/>
          </a:stretch>
        </p:blipFill>
        <p:spPr>
          <a:xfrm>
            <a:off x="8226648" y="4349862"/>
            <a:ext cx="3240360" cy="491468"/>
          </a:xfrm>
          <a:prstGeom prst="rect">
            <a:avLst/>
          </a:prstGeom>
        </p:spPr>
      </p:pic>
      <p:sp>
        <p:nvSpPr>
          <p:cNvPr id="8" name="矩形 7">
            <a:extLst>
              <a:ext uri="{FF2B5EF4-FFF2-40B4-BE49-F238E27FC236}">
                <a16:creationId xmlns:a16="http://schemas.microsoft.com/office/drawing/2014/main" id="{A8688C07-0F03-4E37-9845-E407C310D03E}"/>
              </a:ext>
            </a:extLst>
          </p:cNvPr>
          <p:cNvSpPr/>
          <p:nvPr/>
        </p:nvSpPr>
        <p:spPr>
          <a:xfrm>
            <a:off x="8802712" y="2477654"/>
            <a:ext cx="198323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Oswald"/>
                <a:ea typeface="新細明體" panose="02020500000000000000" pitchFamily="18" charset="-120"/>
                <a:cs typeface="+mn-cs"/>
              </a:rPr>
              <a:t>Likelihood Function</a:t>
            </a:r>
          </a:p>
        </p:txBody>
      </p:sp>
      <p:sp>
        <p:nvSpPr>
          <p:cNvPr id="24" name="矩形 23">
            <a:extLst>
              <a:ext uri="{FF2B5EF4-FFF2-40B4-BE49-F238E27FC236}">
                <a16:creationId xmlns:a16="http://schemas.microsoft.com/office/drawing/2014/main" id="{327215E1-72BA-4A80-BFB3-46CB6DE9C717}"/>
              </a:ext>
            </a:extLst>
          </p:cNvPr>
          <p:cNvSpPr/>
          <p:nvPr/>
        </p:nvSpPr>
        <p:spPr>
          <a:xfrm>
            <a:off x="8298656" y="3269742"/>
            <a:ext cx="3168352"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Oswald"/>
                <a:ea typeface="新細明體" panose="02020500000000000000" pitchFamily="18" charset="-120"/>
                <a:cs typeface="+mn-cs"/>
              </a:rPr>
              <a:t>Maximum Likelihood Estimation</a:t>
            </a:r>
          </a:p>
        </p:txBody>
      </p:sp>
      <p:sp>
        <p:nvSpPr>
          <p:cNvPr id="27" name="矩形 26">
            <a:extLst>
              <a:ext uri="{FF2B5EF4-FFF2-40B4-BE49-F238E27FC236}">
                <a16:creationId xmlns:a16="http://schemas.microsoft.com/office/drawing/2014/main" id="{A4270647-9814-4E62-8EBC-A1061027A46E}"/>
              </a:ext>
            </a:extLst>
          </p:cNvPr>
          <p:cNvSpPr/>
          <p:nvPr/>
        </p:nvSpPr>
        <p:spPr>
          <a:xfrm>
            <a:off x="7938616" y="3989822"/>
            <a:ext cx="388279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44444"/>
                </a:solidFill>
                <a:effectLst/>
                <a:uLnTx/>
                <a:uFillTx/>
                <a:latin typeface="Oswald"/>
                <a:ea typeface="新細明體" panose="02020500000000000000" pitchFamily="18" charset="-120"/>
                <a:cs typeface="+mn-cs"/>
              </a:rPr>
              <a:t>Log Likelihood Function = Cross entropy</a:t>
            </a:r>
          </a:p>
        </p:txBody>
      </p:sp>
      <p:sp>
        <p:nvSpPr>
          <p:cNvPr id="9" name="矩形 8">
            <a:extLst>
              <a:ext uri="{FF2B5EF4-FFF2-40B4-BE49-F238E27FC236}">
                <a16:creationId xmlns:a16="http://schemas.microsoft.com/office/drawing/2014/main" id="{DA51B1D7-DD31-427A-B6B4-6CC2BE99A98C}"/>
              </a:ext>
            </a:extLst>
          </p:cNvPr>
          <p:cNvSpPr/>
          <p:nvPr/>
        </p:nvSpPr>
        <p:spPr>
          <a:xfrm>
            <a:off x="2639616" y="4941168"/>
            <a:ext cx="2234907"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Likelihood = 0.00019939</a:t>
            </a:r>
            <a:endParaRPr kumimoji="0" lang="zh-TW" altLang="en-US" sz="14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cxnSp>
        <p:nvCxnSpPr>
          <p:cNvPr id="29" name="接點: 弧形 28">
            <a:extLst>
              <a:ext uri="{FF2B5EF4-FFF2-40B4-BE49-F238E27FC236}">
                <a16:creationId xmlns:a16="http://schemas.microsoft.com/office/drawing/2014/main" id="{588615CB-CD10-42C9-B7FE-EFE398F5CC4C}"/>
              </a:ext>
            </a:extLst>
          </p:cNvPr>
          <p:cNvCxnSpPr>
            <a:cxnSpLocks/>
            <a:endCxn id="4" idx="1"/>
          </p:cNvCxnSpPr>
          <p:nvPr/>
        </p:nvCxnSpPr>
        <p:spPr>
          <a:xfrm flipV="1">
            <a:off x="5680364" y="3008608"/>
            <a:ext cx="2474276" cy="390374"/>
          </a:xfrm>
          <a:prstGeom prst="curvedConnector3">
            <a:avLst/>
          </a:prstGeom>
          <a:ln>
            <a:solidFill>
              <a:schemeClr val="accent6">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67645190-C15C-46B4-B9D2-DD746C5E2ED5}"/>
              </a:ext>
            </a:extLst>
          </p:cNvPr>
          <p:cNvSpPr txBox="1"/>
          <p:nvPr/>
        </p:nvSpPr>
        <p:spPr>
          <a:xfrm>
            <a:off x="1991544" y="5517232"/>
            <a:ext cx="4339650" cy="461665"/>
          </a:xfrm>
          <a:prstGeom prst="rect">
            <a:avLst/>
          </a:prstGeom>
          <a:solidFill>
            <a:srgbClr val="FFC000"/>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一般來說只要有辦法量化描述出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likelihood function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就能透過微分取極值，其實參數估計本質上就是最佳化問題</a:t>
            </a:r>
          </a:p>
        </p:txBody>
      </p:sp>
      <p:sp>
        <p:nvSpPr>
          <p:cNvPr id="2" name="矩形: 圓角 1">
            <a:extLst>
              <a:ext uri="{FF2B5EF4-FFF2-40B4-BE49-F238E27FC236}">
                <a16:creationId xmlns:a16="http://schemas.microsoft.com/office/drawing/2014/main" id="{259A2A43-E6AC-7E8A-ABC5-0E85D313BEF8}"/>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9" name="矩形: 圓角 18">
            <a:extLst>
              <a:ext uri="{FF2B5EF4-FFF2-40B4-BE49-F238E27FC236}">
                <a16:creationId xmlns:a16="http://schemas.microsoft.com/office/drawing/2014/main" id="{243E5355-67EC-4CBC-A74C-35D62852EDDA}"/>
              </a:ext>
            </a:extLst>
          </p:cNvPr>
          <p:cNvSpPr/>
          <p:nvPr/>
        </p:nvSpPr>
        <p:spPr>
          <a:xfrm>
            <a:off x="8174182" y="2373746"/>
            <a:ext cx="3140363" cy="923637"/>
          </a:xfrm>
          <a:prstGeom prst="roundRect">
            <a:avLst/>
          </a:prstGeom>
          <a:noFill/>
          <a:ln w="28575">
            <a:solidFill>
              <a:srgbClr val="AA9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0" name="矩形 19">
            <a:extLst>
              <a:ext uri="{FF2B5EF4-FFF2-40B4-BE49-F238E27FC236}">
                <a16:creationId xmlns:a16="http://schemas.microsoft.com/office/drawing/2014/main" id="{34AFB713-DE68-479C-9DBF-33AADA2B36FF}"/>
              </a:ext>
            </a:extLst>
          </p:cNvPr>
          <p:cNvSpPr/>
          <p:nvPr/>
        </p:nvSpPr>
        <p:spPr>
          <a:xfrm>
            <a:off x="558800" y="2399146"/>
            <a:ext cx="1196514" cy="157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1" name="矩形 20">
            <a:extLst>
              <a:ext uri="{FF2B5EF4-FFF2-40B4-BE49-F238E27FC236}">
                <a16:creationId xmlns:a16="http://schemas.microsoft.com/office/drawing/2014/main" id="{3D128A43-D9F5-4869-A7EE-3964F02860C0}"/>
              </a:ext>
            </a:extLst>
          </p:cNvPr>
          <p:cNvSpPr/>
          <p:nvPr/>
        </p:nvSpPr>
        <p:spPr>
          <a:xfrm>
            <a:off x="4301008" y="2399146"/>
            <a:ext cx="1196514" cy="131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38222659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估計邏輯迴歸的參數，最大概似估計</a:t>
            </a:r>
            <a:r>
              <a:rPr kumimoji="0" lang="en-US" altLang="zh-TW"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 MLE</a:t>
            </a:r>
            <a:endParaRPr kumimoji="0" lang="zh-TW" altLang="en-US" sz="3200" b="1" i="0" u="none" strike="noStrike" kern="1200" cap="none" spc="150" normalizeH="0" baseline="0" noProof="0" dirty="0">
              <a:ln>
                <a:noFill/>
              </a:ln>
              <a:solidFill>
                <a:srgbClr val="D8D8D8">
                  <a:lumMod val="1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多變量線性回歸</a:t>
            </a: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Logistic Regression</a:t>
            </a:r>
          </a:p>
        </p:txBody>
      </p:sp>
      <p:sp>
        <p:nvSpPr>
          <p:cNvPr id="2" name="矩形 1">
            <a:extLst>
              <a:ext uri="{FF2B5EF4-FFF2-40B4-BE49-F238E27FC236}">
                <a16:creationId xmlns:a16="http://schemas.microsoft.com/office/drawing/2014/main" id="{6063C20E-6420-4860-AE13-81BF9A5897B6}"/>
              </a:ext>
            </a:extLst>
          </p:cNvPr>
          <p:cNvSpPr/>
          <p:nvPr/>
        </p:nvSpPr>
        <p:spPr>
          <a:xfrm>
            <a:off x="2855144" y="6093296"/>
            <a:ext cx="936104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https://medium.com/@ashisharora2204/logistic-regression-maximum-likelihood-estimation-gradient-descent-a7962a452332</a:t>
            </a:r>
          </a:p>
        </p:txBody>
      </p:sp>
      <p:pic>
        <p:nvPicPr>
          <p:cNvPr id="10" name="圖片 9">
            <a:extLst>
              <a:ext uri="{FF2B5EF4-FFF2-40B4-BE49-F238E27FC236}">
                <a16:creationId xmlns:a16="http://schemas.microsoft.com/office/drawing/2014/main" id="{208B2BD8-9BF5-49A8-823B-9E9212C386C3}"/>
              </a:ext>
            </a:extLst>
          </p:cNvPr>
          <p:cNvPicPr>
            <a:picLocks noChangeAspect="1"/>
          </p:cNvPicPr>
          <p:nvPr/>
        </p:nvPicPr>
        <p:blipFill>
          <a:blip r:embed="rId2"/>
          <a:stretch>
            <a:fillRect/>
          </a:stretch>
        </p:blipFill>
        <p:spPr>
          <a:xfrm>
            <a:off x="911424" y="2060848"/>
            <a:ext cx="6696744" cy="3043975"/>
          </a:xfrm>
          <a:prstGeom prst="rect">
            <a:avLst/>
          </a:prstGeom>
        </p:spPr>
      </p:pic>
      <p:pic>
        <p:nvPicPr>
          <p:cNvPr id="21" name="圖片 20">
            <a:extLst>
              <a:ext uri="{FF2B5EF4-FFF2-40B4-BE49-F238E27FC236}">
                <a16:creationId xmlns:a16="http://schemas.microsoft.com/office/drawing/2014/main" id="{5B1E0A68-AC0D-4084-AEF4-AD3A5F003602}"/>
              </a:ext>
            </a:extLst>
          </p:cNvPr>
          <p:cNvPicPr>
            <a:picLocks noChangeAspect="1"/>
          </p:cNvPicPr>
          <p:nvPr/>
        </p:nvPicPr>
        <p:blipFill>
          <a:blip r:embed="rId3"/>
          <a:stretch>
            <a:fillRect/>
          </a:stretch>
        </p:blipFill>
        <p:spPr>
          <a:xfrm>
            <a:off x="8616280" y="2564904"/>
            <a:ext cx="2807007" cy="2088232"/>
          </a:xfrm>
          <a:prstGeom prst="rect">
            <a:avLst/>
          </a:prstGeom>
        </p:spPr>
      </p:pic>
      <p:cxnSp>
        <p:nvCxnSpPr>
          <p:cNvPr id="17" name="直線接點 16">
            <a:extLst>
              <a:ext uri="{FF2B5EF4-FFF2-40B4-BE49-F238E27FC236}">
                <a16:creationId xmlns:a16="http://schemas.microsoft.com/office/drawing/2014/main" id="{24D426D9-B055-4EAE-9E0A-D8F7C43ED321}"/>
              </a:ext>
            </a:extLst>
          </p:cNvPr>
          <p:cNvCxnSpPr>
            <a:cxnSpLocks/>
          </p:cNvCxnSpPr>
          <p:nvPr/>
        </p:nvCxnSpPr>
        <p:spPr>
          <a:xfrm flipH="1">
            <a:off x="9552384" y="2564904"/>
            <a:ext cx="864096" cy="1872208"/>
          </a:xfrm>
          <a:prstGeom prst="line">
            <a:avLst/>
          </a:prstGeom>
          <a:ln w="28575">
            <a:solidFill>
              <a:srgbClr val="296536"/>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EECBDED6-CEEB-4B6A-8C13-C950E44C929F}"/>
              </a:ext>
            </a:extLst>
          </p:cNvPr>
          <p:cNvCxnSpPr>
            <a:cxnSpLocks/>
          </p:cNvCxnSpPr>
          <p:nvPr/>
        </p:nvCxnSpPr>
        <p:spPr>
          <a:xfrm flipH="1">
            <a:off x="9048328" y="3140968"/>
            <a:ext cx="1872208" cy="936104"/>
          </a:xfrm>
          <a:prstGeom prst="line">
            <a:avLst/>
          </a:prstGeom>
          <a:ln w="28575">
            <a:solidFill>
              <a:srgbClr val="296536"/>
            </a:solidFill>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3FD5BFFB-6A31-48A5-96F6-7C73F717B056}"/>
              </a:ext>
            </a:extLst>
          </p:cNvPr>
          <p:cNvCxnSpPr>
            <a:cxnSpLocks/>
          </p:cNvCxnSpPr>
          <p:nvPr/>
        </p:nvCxnSpPr>
        <p:spPr>
          <a:xfrm flipH="1" flipV="1">
            <a:off x="8976320" y="3284984"/>
            <a:ext cx="2160240" cy="216024"/>
          </a:xfrm>
          <a:prstGeom prst="line">
            <a:avLst/>
          </a:prstGeom>
          <a:ln w="28575">
            <a:solidFill>
              <a:srgbClr val="296536"/>
            </a:solidFill>
          </a:ln>
        </p:spPr>
        <p:style>
          <a:lnRef idx="1">
            <a:schemeClr val="accent1"/>
          </a:lnRef>
          <a:fillRef idx="0">
            <a:schemeClr val="accent1"/>
          </a:fillRef>
          <a:effectRef idx="0">
            <a:schemeClr val="accent1"/>
          </a:effectRef>
          <a:fontRef idx="minor">
            <a:schemeClr val="tx1"/>
          </a:fontRef>
        </p:style>
      </p:cxn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38854583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Evaluation criteria</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設定臨界機率</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模型的敏感度</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12" name="圖片 11">
            <a:extLst>
              <a:ext uri="{FF2B5EF4-FFF2-40B4-BE49-F238E27FC236}">
                <a16:creationId xmlns:a16="http://schemas.microsoft.com/office/drawing/2014/main" id="{3A26F028-CF79-4230-9C8F-11936EE6C341}"/>
              </a:ext>
            </a:extLst>
          </p:cNvPr>
          <p:cNvPicPr>
            <a:picLocks noChangeAspect="1"/>
          </p:cNvPicPr>
          <p:nvPr/>
        </p:nvPicPr>
        <p:blipFill>
          <a:blip r:embed="rId2"/>
          <a:stretch>
            <a:fillRect/>
          </a:stretch>
        </p:blipFill>
        <p:spPr>
          <a:xfrm>
            <a:off x="1277436" y="1748016"/>
            <a:ext cx="4496427" cy="3458058"/>
          </a:xfrm>
          <a:prstGeom prst="rect">
            <a:avLst/>
          </a:prstGeom>
        </p:spPr>
      </p:pic>
      <p:sp>
        <p:nvSpPr>
          <p:cNvPr id="13" name="手繪多邊形: 圖案 12">
            <a:extLst>
              <a:ext uri="{FF2B5EF4-FFF2-40B4-BE49-F238E27FC236}">
                <a16:creationId xmlns:a16="http://schemas.microsoft.com/office/drawing/2014/main" id="{B72C9729-9EBB-475D-989F-DFFD2DF05B21}"/>
              </a:ext>
            </a:extLst>
          </p:cNvPr>
          <p:cNvSpPr/>
          <p:nvPr/>
        </p:nvSpPr>
        <p:spPr>
          <a:xfrm rot="20770493">
            <a:off x="1691340" y="3451382"/>
            <a:ext cx="3514606" cy="876916"/>
          </a:xfrm>
          <a:custGeom>
            <a:avLst/>
            <a:gdLst>
              <a:gd name="connsiteX0" fmla="*/ 0 w 2963334"/>
              <a:gd name="connsiteY0" fmla="*/ 795088 h 874168"/>
              <a:gd name="connsiteX1" fmla="*/ 922867 w 2963334"/>
              <a:gd name="connsiteY1" fmla="*/ 803555 h 874168"/>
              <a:gd name="connsiteX2" fmla="*/ 2082800 w 2963334"/>
              <a:gd name="connsiteY2" fmla="*/ 41555 h 874168"/>
              <a:gd name="connsiteX3" fmla="*/ 2963334 w 2963334"/>
              <a:gd name="connsiteY3" fmla="*/ 117755 h 874168"/>
            </a:gdLst>
            <a:ahLst/>
            <a:cxnLst>
              <a:cxn ang="0">
                <a:pos x="connsiteX0" y="connsiteY0"/>
              </a:cxn>
              <a:cxn ang="0">
                <a:pos x="connsiteX1" y="connsiteY1"/>
              </a:cxn>
              <a:cxn ang="0">
                <a:pos x="connsiteX2" y="connsiteY2"/>
              </a:cxn>
              <a:cxn ang="0">
                <a:pos x="connsiteX3" y="connsiteY3"/>
              </a:cxn>
            </a:cxnLst>
            <a:rect l="l" t="t" r="r" b="b"/>
            <a:pathLst>
              <a:path w="2963334" h="874168">
                <a:moveTo>
                  <a:pt x="0" y="795088"/>
                </a:moveTo>
                <a:cubicBezTo>
                  <a:pt x="287867" y="862116"/>
                  <a:pt x="575734" y="929144"/>
                  <a:pt x="922867" y="803555"/>
                </a:cubicBezTo>
                <a:cubicBezTo>
                  <a:pt x="1270000" y="677966"/>
                  <a:pt x="1742722" y="155855"/>
                  <a:pt x="2082800" y="41555"/>
                </a:cubicBezTo>
                <a:cubicBezTo>
                  <a:pt x="2422878" y="-72745"/>
                  <a:pt x="2794001" y="81066"/>
                  <a:pt x="2963334" y="117755"/>
                </a:cubicBezTo>
              </a:path>
            </a:pathLst>
          </a:custGeom>
          <a:ln w="57150">
            <a:solidFill>
              <a:srgbClr val="FEC93E"/>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5" name="乘號 4">
            <a:extLst>
              <a:ext uri="{FF2B5EF4-FFF2-40B4-BE49-F238E27FC236}">
                <a16:creationId xmlns:a16="http://schemas.microsoft.com/office/drawing/2014/main" id="{CB0588DF-2E21-4D50-A5F2-76C0E7242180}"/>
              </a:ext>
            </a:extLst>
          </p:cNvPr>
          <p:cNvSpPr/>
          <p:nvPr/>
        </p:nvSpPr>
        <p:spPr>
          <a:xfrm>
            <a:off x="2444194" y="4323822"/>
            <a:ext cx="332509" cy="332509"/>
          </a:xfrm>
          <a:prstGeom prst="mathMultiply">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乘號 14">
            <a:extLst>
              <a:ext uri="{FF2B5EF4-FFF2-40B4-BE49-F238E27FC236}">
                <a16:creationId xmlns:a16="http://schemas.microsoft.com/office/drawing/2014/main" id="{5EB07D6D-1647-4986-BC32-BBFFE1A8ED38}"/>
              </a:ext>
            </a:extLst>
          </p:cNvPr>
          <p:cNvSpPr/>
          <p:nvPr/>
        </p:nvSpPr>
        <p:spPr>
          <a:xfrm>
            <a:off x="3026084" y="4009784"/>
            <a:ext cx="332509" cy="332509"/>
          </a:xfrm>
          <a:prstGeom prst="mathMultiply">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FE68F881-0E98-4303-9089-1486D4C9A2A0}"/>
              </a:ext>
            </a:extLst>
          </p:cNvPr>
          <p:cNvSpPr/>
          <p:nvPr/>
        </p:nvSpPr>
        <p:spPr>
          <a:xfrm>
            <a:off x="2471903" y="3012259"/>
            <a:ext cx="1828800" cy="15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8" name="直線接點 7">
            <a:extLst>
              <a:ext uri="{FF2B5EF4-FFF2-40B4-BE49-F238E27FC236}">
                <a16:creationId xmlns:a16="http://schemas.microsoft.com/office/drawing/2014/main" id="{9D0FEC10-D935-4553-AA36-CFAB696B6A49}"/>
              </a:ext>
            </a:extLst>
          </p:cNvPr>
          <p:cNvCxnSpPr>
            <a:cxnSpLocks/>
          </p:cNvCxnSpPr>
          <p:nvPr/>
        </p:nvCxnSpPr>
        <p:spPr>
          <a:xfrm>
            <a:off x="1742230" y="3095387"/>
            <a:ext cx="3389746" cy="0"/>
          </a:xfrm>
          <a:prstGeom prst="line">
            <a:avLst/>
          </a:prstGeom>
          <a:ln w="38100">
            <a:solidFill>
              <a:srgbClr val="40A9F7"/>
            </a:solidFill>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621BA572-66B8-4F91-AAC0-704767624CA6}"/>
              </a:ext>
            </a:extLst>
          </p:cNvPr>
          <p:cNvSpPr/>
          <p:nvPr/>
        </p:nvSpPr>
        <p:spPr>
          <a:xfrm>
            <a:off x="2471903" y="4600913"/>
            <a:ext cx="1828800" cy="15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0" name="直線接點 19">
            <a:extLst>
              <a:ext uri="{FF2B5EF4-FFF2-40B4-BE49-F238E27FC236}">
                <a16:creationId xmlns:a16="http://schemas.microsoft.com/office/drawing/2014/main" id="{E7E594D3-6731-48A6-AFEE-743415F59CC7}"/>
              </a:ext>
            </a:extLst>
          </p:cNvPr>
          <p:cNvCxnSpPr>
            <a:cxnSpLocks/>
          </p:cNvCxnSpPr>
          <p:nvPr/>
        </p:nvCxnSpPr>
        <p:spPr>
          <a:xfrm>
            <a:off x="1742230" y="4665569"/>
            <a:ext cx="3288146" cy="0"/>
          </a:xfrm>
          <a:prstGeom prst="line">
            <a:avLst/>
          </a:prstGeom>
          <a:ln w="38100">
            <a:solidFill>
              <a:srgbClr val="40A9F7"/>
            </a:solidFill>
          </a:ln>
        </p:spPr>
        <p:style>
          <a:lnRef idx="1">
            <a:schemeClr val="accent1"/>
          </a:lnRef>
          <a:fillRef idx="0">
            <a:schemeClr val="accent1"/>
          </a:fillRef>
          <a:effectRef idx="0">
            <a:schemeClr val="accent1"/>
          </a:effectRef>
          <a:fontRef idx="minor">
            <a:schemeClr val="tx1"/>
          </a:fontRef>
        </p:style>
      </p:cxnSp>
      <p:sp>
        <p:nvSpPr>
          <p:cNvPr id="24" name="乘號 23">
            <a:extLst>
              <a:ext uri="{FF2B5EF4-FFF2-40B4-BE49-F238E27FC236}">
                <a16:creationId xmlns:a16="http://schemas.microsoft.com/office/drawing/2014/main" id="{F2237589-1BB1-4C99-A253-17D1C2CBE371}"/>
              </a:ext>
            </a:extLst>
          </p:cNvPr>
          <p:cNvSpPr/>
          <p:nvPr/>
        </p:nvSpPr>
        <p:spPr>
          <a:xfrm>
            <a:off x="3432485" y="3575676"/>
            <a:ext cx="332509" cy="332509"/>
          </a:xfrm>
          <a:prstGeom prst="mathMultiply">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乘號 24">
            <a:extLst>
              <a:ext uri="{FF2B5EF4-FFF2-40B4-BE49-F238E27FC236}">
                <a16:creationId xmlns:a16="http://schemas.microsoft.com/office/drawing/2014/main" id="{1C812FFA-A024-4F7C-BD98-CDFE4457CA87}"/>
              </a:ext>
            </a:extLst>
          </p:cNvPr>
          <p:cNvSpPr/>
          <p:nvPr/>
        </p:nvSpPr>
        <p:spPr>
          <a:xfrm>
            <a:off x="4014375" y="3104621"/>
            <a:ext cx="332509" cy="332509"/>
          </a:xfrm>
          <a:prstGeom prst="mathMultiply">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35" name="直線單箭頭接點 34">
            <a:extLst>
              <a:ext uri="{FF2B5EF4-FFF2-40B4-BE49-F238E27FC236}">
                <a16:creationId xmlns:a16="http://schemas.microsoft.com/office/drawing/2014/main" id="{5A9D79C8-F68B-4B6F-B409-14F5A2E6FA56}"/>
              </a:ext>
            </a:extLst>
          </p:cNvPr>
          <p:cNvCxnSpPr>
            <a:cxnSpLocks/>
          </p:cNvCxnSpPr>
          <p:nvPr/>
        </p:nvCxnSpPr>
        <p:spPr>
          <a:xfrm flipV="1">
            <a:off x="2616025" y="4846448"/>
            <a:ext cx="0" cy="4525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0" name="文字方塊 49">
            <a:extLst>
              <a:ext uri="{FF2B5EF4-FFF2-40B4-BE49-F238E27FC236}">
                <a16:creationId xmlns:a16="http://schemas.microsoft.com/office/drawing/2014/main" id="{CFDE0C96-5263-44A6-B7DC-C738EAF7CA62}"/>
              </a:ext>
            </a:extLst>
          </p:cNvPr>
          <p:cNvSpPr txBox="1"/>
          <p:nvPr/>
        </p:nvSpPr>
        <p:spPr>
          <a:xfrm>
            <a:off x="2430701" y="5255557"/>
            <a:ext cx="41229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29</a:t>
            </a:r>
            <a:endParaRPr kumimoji="0" lang="zh-TW" altLang="en-US"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1" name="文字方塊 50">
            <a:extLst>
              <a:ext uri="{FF2B5EF4-FFF2-40B4-BE49-F238E27FC236}">
                <a16:creationId xmlns:a16="http://schemas.microsoft.com/office/drawing/2014/main" id="{ECE2A276-AD32-4D99-83D6-933907D9E8F2}"/>
              </a:ext>
            </a:extLst>
          </p:cNvPr>
          <p:cNvSpPr txBox="1"/>
          <p:nvPr/>
        </p:nvSpPr>
        <p:spPr>
          <a:xfrm>
            <a:off x="3000029" y="5255557"/>
            <a:ext cx="41229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35</a:t>
            </a:r>
            <a:endParaRPr kumimoji="0" lang="zh-TW" altLang="en-US"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2" name="文字方塊 51">
            <a:extLst>
              <a:ext uri="{FF2B5EF4-FFF2-40B4-BE49-F238E27FC236}">
                <a16:creationId xmlns:a16="http://schemas.microsoft.com/office/drawing/2014/main" id="{CEEBED95-F12A-4DAF-A190-AA839FE9C20F}"/>
              </a:ext>
            </a:extLst>
          </p:cNvPr>
          <p:cNvSpPr txBox="1"/>
          <p:nvPr/>
        </p:nvSpPr>
        <p:spPr>
          <a:xfrm>
            <a:off x="3423304" y="5255557"/>
            <a:ext cx="41229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40</a:t>
            </a:r>
            <a:endParaRPr kumimoji="0" lang="zh-TW" altLang="en-US"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3" name="文字方塊 52">
            <a:extLst>
              <a:ext uri="{FF2B5EF4-FFF2-40B4-BE49-F238E27FC236}">
                <a16:creationId xmlns:a16="http://schemas.microsoft.com/office/drawing/2014/main" id="{CEF99978-12BE-4088-BD72-60C9080B0EBD}"/>
              </a:ext>
            </a:extLst>
          </p:cNvPr>
          <p:cNvSpPr txBox="1"/>
          <p:nvPr/>
        </p:nvSpPr>
        <p:spPr>
          <a:xfrm>
            <a:off x="4007129" y="5255557"/>
            <a:ext cx="41229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50</a:t>
            </a:r>
            <a:endParaRPr kumimoji="0" lang="zh-TW" altLang="en-US"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6" name="橢圓 55">
            <a:extLst>
              <a:ext uri="{FF2B5EF4-FFF2-40B4-BE49-F238E27FC236}">
                <a16:creationId xmlns:a16="http://schemas.microsoft.com/office/drawing/2014/main" id="{09FF6C70-E49F-432B-82D9-CE6CB8E180A3}"/>
              </a:ext>
            </a:extLst>
          </p:cNvPr>
          <p:cNvSpPr/>
          <p:nvPr/>
        </p:nvSpPr>
        <p:spPr>
          <a:xfrm>
            <a:off x="2517315" y="4668649"/>
            <a:ext cx="186266" cy="186266"/>
          </a:xfrm>
          <a:prstGeom prst="ellipse">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7" name="橢圓 56">
            <a:extLst>
              <a:ext uri="{FF2B5EF4-FFF2-40B4-BE49-F238E27FC236}">
                <a16:creationId xmlns:a16="http://schemas.microsoft.com/office/drawing/2014/main" id="{08867D9A-7859-4C54-91FE-2A7EBF9435D0}"/>
              </a:ext>
            </a:extLst>
          </p:cNvPr>
          <p:cNvSpPr/>
          <p:nvPr/>
        </p:nvSpPr>
        <p:spPr>
          <a:xfrm>
            <a:off x="3099237" y="4668649"/>
            <a:ext cx="186266" cy="186266"/>
          </a:xfrm>
          <a:prstGeom prst="ellipse">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8" name="橢圓 57">
            <a:extLst>
              <a:ext uri="{FF2B5EF4-FFF2-40B4-BE49-F238E27FC236}">
                <a16:creationId xmlns:a16="http://schemas.microsoft.com/office/drawing/2014/main" id="{B79B8B38-93AF-4C89-9E50-F4DA8511FBC1}"/>
              </a:ext>
            </a:extLst>
          </p:cNvPr>
          <p:cNvSpPr/>
          <p:nvPr/>
        </p:nvSpPr>
        <p:spPr>
          <a:xfrm>
            <a:off x="3513704" y="4668649"/>
            <a:ext cx="186266" cy="186266"/>
          </a:xfrm>
          <a:prstGeom prst="ellipse">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9" name="橢圓 58">
            <a:extLst>
              <a:ext uri="{FF2B5EF4-FFF2-40B4-BE49-F238E27FC236}">
                <a16:creationId xmlns:a16="http://schemas.microsoft.com/office/drawing/2014/main" id="{A77B1378-6D36-4301-8D7A-4CCB0AEEAA5E}"/>
              </a:ext>
            </a:extLst>
          </p:cNvPr>
          <p:cNvSpPr/>
          <p:nvPr/>
        </p:nvSpPr>
        <p:spPr>
          <a:xfrm>
            <a:off x="4114437" y="4668649"/>
            <a:ext cx="186266" cy="186266"/>
          </a:xfrm>
          <a:prstGeom prst="ellipse">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61" name="直線接點 60">
            <a:extLst>
              <a:ext uri="{FF2B5EF4-FFF2-40B4-BE49-F238E27FC236}">
                <a16:creationId xmlns:a16="http://schemas.microsoft.com/office/drawing/2014/main" id="{79840444-845B-47E3-B0BE-1E040DFA3D4A}"/>
              </a:ext>
            </a:extLst>
          </p:cNvPr>
          <p:cNvCxnSpPr/>
          <p:nvPr/>
        </p:nvCxnSpPr>
        <p:spPr>
          <a:xfrm>
            <a:off x="1292060" y="3908185"/>
            <a:ext cx="4414109" cy="0"/>
          </a:xfrm>
          <a:prstGeom prst="line">
            <a:avLst/>
          </a:prstGeom>
          <a:ln w="28575">
            <a:prstDash val="dash"/>
          </a:ln>
        </p:spPr>
        <p:style>
          <a:lnRef idx="1">
            <a:schemeClr val="accent5"/>
          </a:lnRef>
          <a:fillRef idx="0">
            <a:schemeClr val="accent5"/>
          </a:fillRef>
          <a:effectRef idx="0">
            <a:schemeClr val="accent5"/>
          </a:effectRef>
          <a:fontRef idx="minor">
            <a:schemeClr val="tx1"/>
          </a:fontRef>
        </p:style>
      </p:cxnSp>
      <p:cxnSp>
        <p:nvCxnSpPr>
          <p:cNvPr id="62" name="直線單箭頭接點 61">
            <a:extLst>
              <a:ext uri="{FF2B5EF4-FFF2-40B4-BE49-F238E27FC236}">
                <a16:creationId xmlns:a16="http://schemas.microsoft.com/office/drawing/2014/main" id="{4468CFAC-44CA-42CD-89CB-74E8C00B24E8}"/>
              </a:ext>
            </a:extLst>
          </p:cNvPr>
          <p:cNvCxnSpPr>
            <a:cxnSpLocks/>
          </p:cNvCxnSpPr>
          <p:nvPr/>
        </p:nvCxnSpPr>
        <p:spPr>
          <a:xfrm flipV="1">
            <a:off x="3217158" y="4846448"/>
            <a:ext cx="0" cy="4525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3" name="直線單箭頭接點 62">
            <a:extLst>
              <a:ext uri="{FF2B5EF4-FFF2-40B4-BE49-F238E27FC236}">
                <a16:creationId xmlns:a16="http://schemas.microsoft.com/office/drawing/2014/main" id="{77B7CA36-0F9A-4B87-9210-B54C577CF812}"/>
              </a:ext>
            </a:extLst>
          </p:cNvPr>
          <p:cNvCxnSpPr>
            <a:cxnSpLocks/>
          </p:cNvCxnSpPr>
          <p:nvPr/>
        </p:nvCxnSpPr>
        <p:spPr>
          <a:xfrm flipV="1">
            <a:off x="3632237" y="4846448"/>
            <a:ext cx="0" cy="4525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4" name="直線單箭頭接點 63">
            <a:extLst>
              <a:ext uri="{FF2B5EF4-FFF2-40B4-BE49-F238E27FC236}">
                <a16:creationId xmlns:a16="http://schemas.microsoft.com/office/drawing/2014/main" id="{8FB7B881-6CA6-476C-AD32-708BBBAF2031}"/>
              </a:ext>
            </a:extLst>
          </p:cNvPr>
          <p:cNvCxnSpPr>
            <a:cxnSpLocks/>
          </p:cNvCxnSpPr>
          <p:nvPr/>
        </p:nvCxnSpPr>
        <p:spPr>
          <a:xfrm flipV="1">
            <a:off x="4199504" y="4846448"/>
            <a:ext cx="0" cy="4525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8" name="乘號 77">
            <a:extLst>
              <a:ext uri="{FF2B5EF4-FFF2-40B4-BE49-F238E27FC236}">
                <a16:creationId xmlns:a16="http://schemas.microsoft.com/office/drawing/2014/main" id="{6F83F3DF-6A7B-49F7-ABC3-B7AD2F6C632F}"/>
              </a:ext>
            </a:extLst>
          </p:cNvPr>
          <p:cNvSpPr/>
          <p:nvPr/>
        </p:nvSpPr>
        <p:spPr>
          <a:xfrm>
            <a:off x="3432485" y="2929144"/>
            <a:ext cx="332509" cy="332509"/>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79" name="乘號 78">
            <a:extLst>
              <a:ext uri="{FF2B5EF4-FFF2-40B4-BE49-F238E27FC236}">
                <a16:creationId xmlns:a16="http://schemas.microsoft.com/office/drawing/2014/main" id="{5BEC8091-768C-4FA7-9B13-50D8AED4033C}"/>
              </a:ext>
            </a:extLst>
          </p:cNvPr>
          <p:cNvSpPr/>
          <p:nvPr/>
        </p:nvSpPr>
        <p:spPr>
          <a:xfrm>
            <a:off x="4014375" y="2929144"/>
            <a:ext cx="332509" cy="332509"/>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0" name="乘號 79">
            <a:extLst>
              <a:ext uri="{FF2B5EF4-FFF2-40B4-BE49-F238E27FC236}">
                <a16:creationId xmlns:a16="http://schemas.microsoft.com/office/drawing/2014/main" id="{4554B37D-1AEF-4E3D-A477-1C2DD0BFBC69}"/>
              </a:ext>
            </a:extLst>
          </p:cNvPr>
          <p:cNvSpPr/>
          <p:nvPr/>
        </p:nvSpPr>
        <p:spPr>
          <a:xfrm>
            <a:off x="3026084" y="4428529"/>
            <a:ext cx="332509" cy="332509"/>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1" name="乘號 80">
            <a:extLst>
              <a:ext uri="{FF2B5EF4-FFF2-40B4-BE49-F238E27FC236}">
                <a16:creationId xmlns:a16="http://schemas.microsoft.com/office/drawing/2014/main" id="{EA65387B-531F-4650-9325-13B0D98EB30A}"/>
              </a:ext>
            </a:extLst>
          </p:cNvPr>
          <p:cNvSpPr/>
          <p:nvPr/>
        </p:nvSpPr>
        <p:spPr>
          <a:xfrm>
            <a:off x="2449401" y="4428529"/>
            <a:ext cx="332509" cy="332509"/>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5" name="文字方塊 84">
            <a:extLst>
              <a:ext uri="{FF2B5EF4-FFF2-40B4-BE49-F238E27FC236}">
                <a16:creationId xmlns:a16="http://schemas.microsoft.com/office/drawing/2014/main" id="{09631E06-45F6-45B5-921B-6627D4C7EE64}"/>
              </a:ext>
            </a:extLst>
          </p:cNvPr>
          <p:cNvSpPr txBox="1"/>
          <p:nvPr/>
        </p:nvSpPr>
        <p:spPr>
          <a:xfrm>
            <a:off x="641364" y="4490566"/>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 = 0</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6" name="文字方塊 85">
            <a:extLst>
              <a:ext uri="{FF2B5EF4-FFF2-40B4-BE49-F238E27FC236}">
                <a16:creationId xmlns:a16="http://schemas.microsoft.com/office/drawing/2014/main" id="{D0CAAAA3-E401-4B78-819E-92D8A4729087}"/>
              </a:ext>
            </a:extLst>
          </p:cNvPr>
          <p:cNvSpPr txBox="1"/>
          <p:nvPr/>
        </p:nvSpPr>
        <p:spPr>
          <a:xfrm>
            <a:off x="641364" y="2924483"/>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 = 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7" name="箭號: 向下 86">
            <a:extLst>
              <a:ext uri="{FF2B5EF4-FFF2-40B4-BE49-F238E27FC236}">
                <a16:creationId xmlns:a16="http://schemas.microsoft.com/office/drawing/2014/main" id="{1B64341A-B596-4F51-B6CE-48DBB4D4F9F8}"/>
              </a:ext>
            </a:extLst>
          </p:cNvPr>
          <p:cNvSpPr/>
          <p:nvPr/>
        </p:nvSpPr>
        <p:spPr>
          <a:xfrm>
            <a:off x="2100501" y="3917424"/>
            <a:ext cx="330200" cy="295275"/>
          </a:xfrm>
          <a:prstGeom prst="downArrow">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8" name="箭號: 向下 87">
            <a:extLst>
              <a:ext uri="{FF2B5EF4-FFF2-40B4-BE49-F238E27FC236}">
                <a16:creationId xmlns:a16="http://schemas.microsoft.com/office/drawing/2014/main" id="{AFFF4A86-4181-4DE7-A605-059C13121970}"/>
              </a:ext>
            </a:extLst>
          </p:cNvPr>
          <p:cNvSpPr/>
          <p:nvPr/>
        </p:nvSpPr>
        <p:spPr>
          <a:xfrm flipV="1">
            <a:off x="4582101" y="3622151"/>
            <a:ext cx="330200" cy="295274"/>
          </a:xfrm>
          <a:prstGeom prst="downArrow">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9" name="文字方塊 88">
            <a:extLst>
              <a:ext uri="{FF2B5EF4-FFF2-40B4-BE49-F238E27FC236}">
                <a16:creationId xmlns:a16="http://schemas.microsoft.com/office/drawing/2014/main" id="{0AACCFE7-1A78-4EF3-8674-899AD776C510}"/>
              </a:ext>
            </a:extLst>
          </p:cNvPr>
          <p:cNvSpPr txBox="1"/>
          <p:nvPr/>
        </p:nvSpPr>
        <p:spPr>
          <a:xfrm>
            <a:off x="449004" y="3691529"/>
            <a:ext cx="90922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 = 0.5</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pic>
        <p:nvPicPr>
          <p:cNvPr id="91" name="圖片 90">
            <a:extLst>
              <a:ext uri="{FF2B5EF4-FFF2-40B4-BE49-F238E27FC236}">
                <a16:creationId xmlns:a16="http://schemas.microsoft.com/office/drawing/2014/main" id="{8C63EA33-0CFC-4A45-B280-651FC9F18308}"/>
              </a:ext>
            </a:extLst>
          </p:cNvPr>
          <p:cNvPicPr>
            <a:picLocks noChangeAspect="1"/>
          </p:cNvPicPr>
          <p:nvPr/>
        </p:nvPicPr>
        <p:blipFill>
          <a:blip r:embed="rId3"/>
          <a:stretch>
            <a:fillRect/>
          </a:stretch>
        </p:blipFill>
        <p:spPr>
          <a:xfrm>
            <a:off x="6233042" y="1920619"/>
            <a:ext cx="5499479" cy="3541819"/>
          </a:xfrm>
          <a:prstGeom prst="rect">
            <a:avLst/>
          </a:prstGeom>
        </p:spPr>
      </p:pic>
      <p:cxnSp>
        <p:nvCxnSpPr>
          <p:cNvPr id="92" name="直線接點 91">
            <a:extLst>
              <a:ext uri="{FF2B5EF4-FFF2-40B4-BE49-F238E27FC236}">
                <a16:creationId xmlns:a16="http://schemas.microsoft.com/office/drawing/2014/main" id="{9728E885-7890-4E9B-A2B6-94BA3830C01A}"/>
              </a:ext>
            </a:extLst>
          </p:cNvPr>
          <p:cNvCxnSpPr>
            <a:cxnSpLocks/>
          </p:cNvCxnSpPr>
          <p:nvPr/>
        </p:nvCxnSpPr>
        <p:spPr>
          <a:xfrm flipV="1">
            <a:off x="9115260" y="2311836"/>
            <a:ext cx="0" cy="3422694"/>
          </a:xfrm>
          <a:prstGeom prst="line">
            <a:avLst/>
          </a:prstGeom>
          <a:ln w="28575">
            <a:solidFill>
              <a:srgbClr val="C00000"/>
            </a:solidFill>
            <a:prstDash val="dash"/>
          </a:ln>
        </p:spPr>
        <p:style>
          <a:lnRef idx="1">
            <a:schemeClr val="accent5"/>
          </a:lnRef>
          <a:fillRef idx="0">
            <a:schemeClr val="accent5"/>
          </a:fillRef>
          <a:effectRef idx="0">
            <a:schemeClr val="accent5"/>
          </a:effectRef>
          <a:fontRef idx="minor">
            <a:schemeClr val="tx1"/>
          </a:fontRef>
        </p:style>
      </p:cxnSp>
      <p:sp>
        <p:nvSpPr>
          <p:cNvPr id="96" name="矩形 95">
            <a:extLst>
              <a:ext uri="{FF2B5EF4-FFF2-40B4-BE49-F238E27FC236}">
                <a16:creationId xmlns:a16="http://schemas.microsoft.com/office/drawing/2014/main" id="{5901C6AC-C148-426A-9979-4E69BD55B97C}"/>
              </a:ext>
            </a:extLst>
          </p:cNvPr>
          <p:cNvSpPr/>
          <p:nvPr/>
        </p:nvSpPr>
        <p:spPr>
          <a:xfrm>
            <a:off x="9811951" y="2520545"/>
            <a:ext cx="1684649" cy="40393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Y=1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會購買</a:t>
            </a:r>
          </a:p>
        </p:txBody>
      </p:sp>
      <p:sp>
        <p:nvSpPr>
          <p:cNvPr id="97" name="矩形 96">
            <a:extLst>
              <a:ext uri="{FF2B5EF4-FFF2-40B4-BE49-F238E27FC236}">
                <a16:creationId xmlns:a16="http://schemas.microsoft.com/office/drawing/2014/main" id="{8A857FA1-D020-4CAB-9E26-351F6E0118E3}"/>
              </a:ext>
            </a:extLst>
          </p:cNvPr>
          <p:cNvSpPr/>
          <p:nvPr/>
        </p:nvSpPr>
        <p:spPr>
          <a:xfrm>
            <a:off x="6831827" y="2520545"/>
            <a:ext cx="1684649" cy="40393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Y=0 </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不會購買</a:t>
            </a:r>
          </a:p>
        </p:txBody>
      </p:sp>
      <p:sp>
        <p:nvSpPr>
          <p:cNvPr id="98" name="矩形 97">
            <a:extLst>
              <a:ext uri="{FF2B5EF4-FFF2-40B4-BE49-F238E27FC236}">
                <a16:creationId xmlns:a16="http://schemas.microsoft.com/office/drawing/2014/main" id="{DEFACA4C-34D8-4B36-BF7C-F83C54D6E126}"/>
              </a:ext>
            </a:extLst>
          </p:cNvPr>
          <p:cNvSpPr/>
          <p:nvPr/>
        </p:nvSpPr>
        <p:spPr>
          <a:xfrm>
            <a:off x="8272935" y="5594111"/>
            <a:ext cx="1684649" cy="4039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臨界機率</a:t>
            </a:r>
            <a:endPar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Cut off probability</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01" name="矩形 100">
            <a:extLst>
              <a:ext uri="{FF2B5EF4-FFF2-40B4-BE49-F238E27FC236}">
                <a16:creationId xmlns:a16="http://schemas.microsoft.com/office/drawing/2014/main" id="{C4E65463-8ABC-4213-A407-6B508339962F}"/>
              </a:ext>
            </a:extLst>
          </p:cNvPr>
          <p:cNvSpPr/>
          <p:nvPr/>
        </p:nvSpPr>
        <p:spPr>
          <a:xfrm>
            <a:off x="4580295" y="3977460"/>
            <a:ext cx="1229592" cy="4039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臨界機率</a:t>
            </a:r>
            <a:endParaRPr kumimoji="0" lang="en-US" altLang="zh-TW" sz="9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Cut off probability</a:t>
            </a:r>
            <a:endParaRPr kumimoji="0" lang="zh-TW" altLang="en-US" sz="9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02" name="矩形 101">
            <a:extLst>
              <a:ext uri="{FF2B5EF4-FFF2-40B4-BE49-F238E27FC236}">
                <a16:creationId xmlns:a16="http://schemas.microsoft.com/office/drawing/2014/main" id="{47987C2B-CE5A-4932-AB18-3E60513AC392}"/>
              </a:ext>
            </a:extLst>
          </p:cNvPr>
          <p:cNvSpPr/>
          <p:nvPr/>
        </p:nvSpPr>
        <p:spPr>
          <a:xfrm>
            <a:off x="9792500" y="5323938"/>
            <a:ext cx="172354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模型預估會購買的機率</a:t>
            </a:r>
          </a:p>
        </p:txBody>
      </p:sp>
      <p:sp>
        <p:nvSpPr>
          <p:cNvPr id="103" name="矩形 102">
            <a:extLst>
              <a:ext uri="{FF2B5EF4-FFF2-40B4-BE49-F238E27FC236}">
                <a16:creationId xmlns:a16="http://schemas.microsoft.com/office/drawing/2014/main" id="{20EFF79E-9725-4E25-AE8E-CD320213EA4C}"/>
              </a:ext>
            </a:extLst>
          </p:cNvPr>
          <p:cNvSpPr/>
          <p:nvPr/>
        </p:nvSpPr>
        <p:spPr>
          <a:xfrm>
            <a:off x="1507067" y="2023533"/>
            <a:ext cx="1196514" cy="157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4" name="矩形: 圓角 103">
            <a:extLst>
              <a:ext uri="{FF2B5EF4-FFF2-40B4-BE49-F238E27FC236}">
                <a16:creationId xmlns:a16="http://schemas.microsoft.com/office/drawing/2014/main" id="{D86D82AE-5159-4435-9429-7A3E5D90B7B0}"/>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37615952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924944"/>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ctr" defTabSz="913607" rtl="0" eaLnBrk="0" fontAlgn="base" latinLnBrk="0" hangingPunct="0">
              <a:lnSpc>
                <a:spcPct val="90000"/>
              </a:lnSpc>
              <a:spcBef>
                <a:spcPct val="0"/>
              </a:spcBef>
              <a:spcAft>
                <a:spcPct val="0"/>
              </a:spcAft>
              <a:buClrTx/>
              <a:buSzTx/>
              <a:buFontTx/>
              <a:buNone/>
              <a:tabLst/>
              <a:defRPr/>
            </a:pP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Evaluation criteria</a:t>
            </a:r>
            <a:r>
              <a:rPr kumimoji="0" lang="zh-TW" altLang="en-US"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 </a:t>
            </a:r>
            <a:r>
              <a:rPr kumimoji="0" lang="en-US" altLang="zh-TW" sz="3200" b="0" i="0" u="none" strike="noStrike" kern="1200" cap="none" spc="150" normalizeH="0" baseline="0" noProof="0" dirty="0">
                <a:ln>
                  <a:noFill/>
                </a:ln>
                <a:solidFill>
                  <a:srgbClr val="363636"/>
                </a:solidFill>
                <a:effectLst/>
                <a:uLnTx/>
                <a:uFillTx/>
                <a:latin typeface="Microsoft YaHei" panose="020B0503020204020204" pitchFamily="34" charset="-122"/>
                <a:ea typeface="Microsoft YaHei" panose="020B0503020204020204" pitchFamily="34" charset="-122"/>
                <a:cs typeface="Arial" panose="020B0604020202020204" pitchFamily="34" charset="0"/>
              </a:rPr>
              <a:t>w/ classification</a:t>
            </a:r>
          </a:p>
        </p:txBody>
      </p:sp>
      <p:cxnSp>
        <p:nvCxnSpPr>
          <p:cNvPr id="4" name="直線接點 3">
            <a:extLst>
              <a:ext uri="{FF2B5EF4-FFF2-40B4-BE49-F238E27FC236}">
                <a16:creationId xmlns:a16="http://schemas.microsoft.com/office/drawing/2014/main" id="{AF27B5BA-1DAD-4652-BBFC-A72F32C9781C}"/>
              </a:ext>
            </a:extLst>
          </p:cNvPr>
          <p:cNvCxnSpPr>
            <a:cxnSpLocks/>
          </p:cNvCxnSpPr>
          <p:nvPr/>
        </p:nvCxnSpPr>
        <p:spPr>
          <a:xfrm>
            <a:off x="199735" y="3896205"/>
            <a:ext cx="11970328" cy="0"/>
          </a:xfrm>
          <a:prstGeom prst="line">
            <a:avLst/>
          </a:prstGeom>
          <a:ln w="28575">
            <a:gradFill>
              <a:gsLst>
                <a:gs pos="0">
                  <a:srgbClr val="FFFFCC"/>
                </a:gs>
                <a:gs pos="27000">
                  <a:srgbClr val="FFCC00"/>
                </a:gs>
                <a:gs pos="77000">
                  <a:srgbClr val="FFCC00"/>
                </a:gs>
                <a:gs pos="54000">
                  <a:srgbClr val="FFC000"/>
                </a:gs>
                <a:gs pos="100000">
                  <a:srgbClr val="FFFFCC"/>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21050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Evaluation criteria</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False positive vs. False negative</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12" name="圖片 11">
            <a:extLst>
              <a:ext uri="{FF2B5EF4-FFF2-40B4-BE49-F238E27FC236}">
                <a16:creationId xmlns:a16="http://schemas.microsoft.com/office/drawing/2014/main" id="{3A26F028-CF79-4230-9C8F-11936EE6C341}"/>
              </a:ext>
            </a:extLst>
          </p:cNvPr>
          <p:cNvPicPr>
            <a:picLocks noChangeAspect="1"/>
          </p:cNvPicPr>
          <p:nvPr/>
        </p:nvPicPr>
        <p:blipFill>
          <a:blip r:embed="rId2"/>
          <a:stretch>
            <a:fillRect/>
          </a:stretch>
        </p:blipFill>
        <p:spPr>
          <a:xfrm>
            <a:off x="1277436" y="1748016"/>
            <a:ext cx="4496427" cy="3458058"/>
          </a:xfrm>
          <a:prstGeom prst="rect">
            <a:avLst/>
          </a:prstGeom>
        </p:spPr>
      </p:pic>
      <p:sp>
        <p:nvSpPr>
          <p:cNvPr id="13" name="手繪多邊形: 圖案 12">
            <a:extLst>
              <a:ext uri="{FF2B5EF4-FFF2-40B4-BE49-F238E27FC236}">
                <a16:creationId xmlns:a16="http://schemas.microsoft.com/office/drawing/2014/main" id="{B72C9729-9EBB-475D-989F-DFFD2DF05B21}"/>
              </a:ext>
            </a:extLst>
          </p:cNvPr>
          <p:cNvSpPr/>
          <p:nvPr/>
        </p:nvSpPr>
        <p:spPr>
          <a:xfrm rot="20770493">
            <a:off x="1691340" y="3451382"/>
            <a:ext cx="3514606" cy="876916"/>
          </a:xfrm>
          <a:custGeom>
            <a:avLst/>
            <a:gdLst>
              <a:gd name="connsiteX0" fmla="*/ 0 w 2963334"/>
              <a:gd name="connsiteY0" fmla="*/ 795088 h 874168"/>
              <a:gd name="connsiteX1" fmla="*/ 922867 w 2963334"/>
              <a:gd name="connsiteY1" fmla="*/ 803555 h 874168"/>
              <a:gd name="connsiteX2" fmla="*/ 2082800 w 2963334"/>
              <a:gd name="connsiteY2" fmla="*/ 41555 h 874168"/>
              <a:gd name="connsiteX3" fmla="*/ 2963334 w 2963334"/>
              <a:gd name="connsiteY3" fmla="*/ 117755 h 874168"/>
            </a:gdLst>
            <a:ahLst/>
            <a:cxnLst>
              <a:cxn ang="0">
                <a:pos x="connsiteX0" y="connsiteY0"/>
              </a:cxn>
              <a:cxn ang="0">
                <a:pos x="connsiteX1" y="connsiteY1"/>
              </a:cxn>
              <a:cxn ang="0">
                <a:pos x="connsiteX2" y="connsiteY2"/>
              </a:cxn>
              <a:cxn ang="0">
                <a:pos x="connsiteX3" y="connsiteY3"/>
              </a:cxn>
            </a:cxnLst>
            <a:rect l="l" t="t" r="r" b="b"/>
            <a:pathLst>
              <a:path w="2963334" h="874168">
                <a:moveTo>
                  <a:pt x="0" y="795088"/>
                </a:moveTo>
                <a:cubicBezTo>
                  <a:pt x="287867" y="862116"/>
                  <a:pt x="575734" y="929144"/>
                  <a:pt x="922867" y="803555"/>
                </a:cubicBezTo>
                <a:cubicBezTo>
                  <a:pt x="1270000" y="677966"/>
                  <a:pt x="1742722" y="155855"/>
                  <a:pt x="2082800" y="41555"/>
                </a:cubicBezTo>
                <a:cubicBezTo>
                  <a:pt x="2422878" y="-72745"/>
                  <a:pt x="2794001" y="81066"/>
                  <a:pt x="2963334" y="117755"/>
                </a:cubicBezTo>
              </a:path>
            </a:pathLst>
          </a:custGeom>
          <a:ln w="57150">
            <a:solidFill>
              <a:srgbClr val="FEC93E"/>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5" name="乘號 4">
            <a:extLst>
              <a:ext uri="{FF2B5EF4-FFF2-40B4-BE49-F238E27FC236}">
                <a16:creationId xmlns:a16="http://schemas.microsoft.com/office/drawing/2014/main" id="{CB0588DF-2E21-4D50-A5F2-76C0E7242180}"/>
              </a:ext>
            </a:extLst>
          </p:cNvPr>
          <p:cNvSpPr/>
          <p:nvPr/>
        </p:nvSpPr>
        <p:spPr>
          <a:xfrm>
            <a:off x="2444194" y="4323822"/>
            <a:ext cx="332509" cy="332509"/>
          </a:xfrm>
          <a:prstGeom prst="mathMultiply">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5" name="乘號 14">
            <a:extLst>
              <a:ext uri="{FF2B5EF4-FFF2-40B4-BE49-F238E27FC236}">
                <a16:creationId xmlns:a16="http://schemas.microsoft.com/office/drawing/2014/main" id="{5EB07D6D-1647-4986-BC32-BBFFE1A8ED38}"/>
              </a:ext>
            </a:extLst>
          </p:cNvPr>
          <p:cNvSpPr/>
          <p:nvPr/>
        </p:nvSpPr>
        <p:spPr>
          <a:xfrm>
            <a:off x="3026084" y="4009784"/>
            <a:ext cx="332509" cy="332509"/>
          </a:xfrm>
          <a:prstGeom prst="mathMultiply">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FE68F881-0E98-4303-9089-1486D4C9A2A0}"/>
              </a:ext>
            </a:extLst>
          </p:cNvPr>
          <p:cNvSpPr/>
          <p:nvPr/>
        </p:nvSpPr>
        <p:spPr>
          <a:xfrm>
            <a:off x="2471903" y="3012259"/>
            <a:ext cx="1828800" cy="15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8" name="直線接點 7">
            <a:extLst>
              <a:ext uri="{FF2B5EF4-FFF2-40B4-BE49-F238E27FC236}">
                <a16:creationId xmlns:a16="http://schemas.microsoft.com/office/drawing/2014/main" id="{9D0FEC10-D935-4553-AA36-CFAB696B6A49}"/>
              </a:ext>
            </a:extLst>
          </p:cNvPr>
          <p:cNvCxnSpPr>
            <a:cxnSpLocks/>
          </p:cNvCxnSpPr>
          <p:nvPr/>
        </p:nvCxnSpPr>
        <p:spPr>
          <a:xfrm>
            <a:off x="1742230" y="3095387"/>
            <a:ext cx="3389746" cy="0"/>
          </a:xfrm>
          <a:prstGeom prst="line">
            <a:avLst/>
          </a:prstGeom>
          <a:ln w="38100">
            <a:solidFill>
              <a:srgbClr val="40A9F7"/>
            </a:solidFill>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621BA572-66B8-4F91-AAC0-704767624CA6}"/>
              </a:ext>
            </a:extLst>
          </p:cNvPr>
          <p:cNvSpPr/>
          <p:nvPr/>
        </p:nvSpPr>
        <p:spPr>
          <a:xfrm>
            <a:off x="2471903" y="4600913"/>
            <a:ext cx="1828800" cy="15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20" name="直線接點 19">
            <a:extLst>
              <a:ext uri="{FF2B5EF4-FFF2-40B4-BE49-F238E27FC236}">
                <a16:creationId xmlns:a16="http://schemas.microsoft.com/office/drawing/2014/main" id="{E7E594D3-6731-48A6-AFEE-743415F59CC7}"/>
              </a:ext>
            </a:extLst>
          </p:cNvPr>
          <p:cNvCxnSpPr>
            <a:cxnSpLocks/>
          </p:cNvCxnSpPr>
          <p:nvPr/>
        </p:nvCxnSpPr>
        <p:spPr>
          <a:xfrm>
            <a:off x="1742230" y="4665569"/>
            <a:ext cx="3288146" cy="0"/>
          </a:xfrm>
          <a:prstGeom prst="line">
            <a:avLst/>
          </a:prstGeom>
          <a:ln w="38100">
            <a:solidFill>
              <a:srgbClr val="40A9F7"/>
            </a:solidFill>
          </a:ln>
        </p:spPr>
        <p:style>
          <a:lnRef idx="1">
            <a:schemeClr val="accent1"/>
          </a:lnRef>
          <a:fillRef idx="0">
            <a:schemeClr val="accent1"/>
          </a:fillRef>
          <a:effectRef idx="0">
            <a:schemeClr val="accent1"/>
          </a:effectRef>
          <a:fontRef idx="minor">
            <a:schemeClr val="tx1"/>
          </a:fontRef>
        </p:style>
      </p:cxnSp>
      <p:sp>
        <p:nvSpPr>
          <p:cNvPr id="24" name="乘號 23">
            <a:extLst>
              <a:ext uri="{FF2B5EF4-FFF2-40B4-BE49-F238E27FC236}">
                <a16:creationId xmlns:a16="http://schemas.microsoft.com/office/drawing/2014/main" id="{F2237589-1BB1-4C99-A253-17D1C2CBE371}"/>
              </a:ext>
            </a:extLst>
          </p:cNvPr>
          <p:cNvSpPr/>
          <p:nvPr/>
        </p:nvSpPr>
        <p:spPr>
          <a:xfrm>
            <a:off x="3432485" y="3575676"/>
            <a:ext cx="332509" cy="332509"/>
          </a:xfrm>
          <a:prstGeom prst="mathMultiply">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5" name="乘號 24">
            <a:extLst>
              <a:ext uri="{FF2B5EF4-FFF2-40B4-BE49-F238E27FC236}">
                <a16:creationId xmlns:a16="http://schemas.microsoft.com/office/drawing/2014/main" id="{1C812FFA-A024-4F7C-BD98-CDFE4457CA87}"/>
              </a:ext>
            </a:extLst>
          </p:cNvPr>
          <p:cNvSpPr/>
          <p:nvPr/>
        </p:nvSpPr>
        <p:spPr>
          <a:xfrm>
            <a:off x="4014375" y="3104621"/>
            <a:ext cx="332509" cy="332509"/>
          </a:xfrm>
          <a:prstGeom prst="mathMultiply">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35" name="直線單箭頭接點 34">
            <a:extLst>
              <a:ext uri="{FF2B5EF4-FFF2-40B4-BE49-F238E27FC236}">
                <a16:creationId xmlns:a16="http://schemas.microsoft.com/office/drawing/2014/main" id="{5A9D79C8-F68B-4B6F-B409-14F5A2E6FA56}"/>
              </a:ext>
            </a:extLst>
          </p:cNvPr>
          <p:cNvCxnSpPr>
            <a:cxnSpLocks/>
          </p:cNvCxnSpPr>
          <p:nvPr/>
        </p:nvCxnSpPr>
        <p:spPr>
          <a:xfrm flipV="1">
            <a:off x="2616025" y="4846448"/>
            <a:ext cx="0" cy="4525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0" name="文字方塊 49">
            <a:extLst>
              <a:ext uri="{FF2B5EF4-FFF2-40B4-BE49-F238E27FC236}">
                <a16:creationId xmlns:a16="http://schemas.microsoft.com/office/drawing/2014/main" id="{CFDE0C96-5263-44A6-B7DC-C738EAF7CA62}"/>
              </a:ext>
            </a:extLst>
          </p:cNvPr>
          <p:cNvSpPr txBox="1"/>
          <p:nvPr/>
        </p:nvSpPr>
        <p:spPr>
          <a:xfrm>
            <a:off x="2430701" y="5255557"/>
            <a:ext cx="41229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29</a:t>
            </a:r>
            <a:endParaRPr kumimoji="0" lang="zh-TW" altLang="en-US"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1" name="文字方塊 50">
            <a:extLst>
              <a:ext uri="{FF2B5EF4-FFF2-40B4-BE49-F238E27FC236}">
                <a16:creationId xmlns:a16="http://schemas.microsoft.com/office/drawing/2014/main" id="{ECE2A276-AD32-4D99-83D6-933907D9E8F2}"/>
              </a:ext>
            </a:extLst>
          </p:cNvPr>
          <p:cNvSpPr txBox="1"/>
          <p:nvPr/>
        </p:nvSpPr>
        <p:spPr>
          <a:xfrm>
            <a:off x="3000029" y="5255557"/>
            <a:ext cx="41229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35</a:t>
            </a:r>
            <a:endParaRPr kumimoji="0" lang="zh-TW" altLang="en-US"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2" name="文字方塊 51">
            <a:extLst>
              <a:ext uri="{FF2B5EF4-FFF2-40B4-BE49-F238E27FC236}">
                <a16:creationId xmlns:a16="http://schemas.microsoft.com/office/drawing/2014/main" id="{CEEBED95-F12A-4DAF-A190-AA839FE9C20F}"/>
              </a:ext>
            </a:extLst>
          </p:cNvPr>
          <p:cNvSpPr txBox="1"/>
          <p:nvPr/>
        </p:nvSpPr>
        <p:spPr>
          <a:xfrm>
            <a:off x="3423304" y="5255557"/>
            <a:ext cx="41229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40</a:t>
            </a:r>
            <a:endParaRPr kumimoji="0" lang="zh-TW" altLang="en-US"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3" name="文字方塊 52">
            <a:extLst>
              <a:ext uri="{FF2B5EF4-FFF2-40B4-BE49-F238E27FC236}">
                <a16:creationId xmlns:a16="http://schemas.microsoft.com/office/drawing/2014/main" id="{CEF99978-12BE-4088-BD72-60C9080B0EBD}"/>
              </a:ext>
            </a:extLst>
          </p:cNvPr>
          <p:cNvSpPr txBox="1"/>
          <p:nvPr/>
        </p:nvSpPr>
        <p:spPr>
          <a:xfrm>
            <a:off x="4007129" y="5255557"/>
            <a:ext cx="41229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50</a:t>
            </a:r>
            <a:endParaRPr kumimoji="0" lang="zh-TW" altLang="en-US" sz="16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56" name="橢圓 55">
            <a:extLst>
              <a:ext uri="{FF2B5EF4-FFF2-40B4-BE49-F238E27FC236}">
                <a16:creationId xmlns:a16="http://schemas.microsoft.com/office/drawing/2014/main" id="{09FF6C70-E49F-432B-82D9-CE6CB8E180A3}"/>
              </a:ext>
            </a:extLst>
          </p:cNvPr>
          <p:cNvSpPr/>
          <p:nvPr/>
        </p:nvSpPr>
        <p:spPr>
          <a:xfrm>
            <a:off x="2517315" y="4668649"/>
            <a:ext cx="186266" cy="186266"/>
          </a:xfrm>
          <a:prstGeom prst="ellipse">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7" name="橢圓 56">
            <a:extLst>
              <a:ext uri="{FF2B5EF4-FFF2-40B4-BE49-F238E27FC236}">
                <a16:creationId xmlns:a16="http://schemas.microsoft.com/office/drawing/2014/main" id="{08867D9A-7859-4C54-91FE-2A7EBF9435D0}"/>
              </a:ext>
            </a:extLst>
          </p:cNvPr>
          <p:cNvSpPr/>
          <p:nvPr/>
        </p:nvSpPr>
        <p:spPr>
          <a:xfrm>
            <a:off x="3099237" y="4668649"/>
            <a:ext cx="186266" cy="186266"/>
          </a:xfrm>
          <a:prstGeom prst="ellipse">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8" name="橢圓 57">
            <a:extLst>
              <a:ext uri="{FF2B5EF4-FFF2-40B4-BE49-F238E27FC236}">
                <a16:creationId xmlns:a16="http://schemas.microsoft.com/office/drawing/2014/main" id="{B79B8B38-93AF-4C89-9E50-F4DA8511FBC1}"/>
              </a:ext>
            </a:extLst>
          </p:cNvPr>
          <p:cNvSpPr/>
          <p:nvPr/>
        </p:nvSpPr>
        <p:spPr>
          <a:xfrm>
            <a:off x="3513704" y="4668649"/>
            <a:ext cx="186266" cy="186266"/>
          </a:xfrm>
          <a:prstGeom prst="ellipse">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59" name="橢圓 58">
            <a:extLst>
              <a:ext uri="{FF2B5EF4-FFF2-40B4-BE49-F238E27FC236}">
                <a16:creationId xmlns:a16="http://schemas.microsoft.com/office/drawing/2014/main" id="{A77B1378-6D36-4301-8D7A-4CCB0AEEAA5E}"/>
              </a:ext>
            </a:extLst>
          </p:cNvPr>
          <p:cNvSpPr/>
          <p:nvPr/>
        </p:nvSpPr>
        <p:spPr>
          <a:xfrm>
            <a:off x="4114437" y="4668649"/>
            <a:ext cx="186266" cy="186266"/>
          </a:xfrm>
          <a:prstGeom prst="ellipse">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cxnSp>
        <p:nvCxnSpPr>
          <p:cNvPr id="61" name="直線接點 60">
            <a:extLst>
              <a:ext uri="{FF2B5EF4-FFF2-40B4-BE49-F238E27FC236}">
                <a16:creationId xmlns:a16="http://schemas.microsoft.com/office/drawing/2014/main" id="{79840444-845B-47E3-B0BE-1E040DFA3D4A}"/>
              </a:ext>
            </a:extLst>
          </p:cNvPr>
          <p:cNvCxnSpPr/>
          <p:nvPr/>
        </p:nvCxnSpPr>
        <p:spPr>
          <a:xfrm>
            <a:off x="1292060" y="3908185"/>
            <a:ext cx="4414109" cy="0"/>
          </a:xfrm>
          <a:prstGeom prst="line">
            <a:avLst/>
          </a:prstGeom>
          <a:ln w="28575">
            <a:prstDash val="dash"/>
          </a:ln>
        </p:spPr>
        <p:style>
          <a:lnRef idx="1">
            <a:schemeClr val="accent5"/>
          </a:lnRef>
          <a:fillRef idx="0">
            <a:schemeClr val="accent5"/>
          </a:fillRef>
          <a:effectRef idx="0">
            <a:schemeClr val="accent5"/>
          </a:effectRef>
          <a:fontRef idx="minor">
            <a:schemeClr val="tx1"/>
          </a:fontRef>
        </p:style>
      </p:cxnSp>
      <p:cxnSp>
        <p:nvCxnSpPr>
          <p:cNvPr id="62" name="直線單箭頭接點 61">
            <a:extLst>
              <a:ext uri="{FF2B5EF4-FFF2-40B4-BE49-F238E27FC236}">
                <a16:creationId xmlns:a16="http://schemas.microsoft.com/office/drawing/2014/main" id="{4468CFAC-44CA-42CD-89CB-74E8C00B24E8}"/>
              </a:ext>
            </a:extLst>
          </p:cNvPr>
          <p:cNvCxnSpPr>
            <a:cxnSpLocks/>
          </p:cNvCxnSpPr>
          <p:nvPr/>
        </p:nvCxnSpPr>
        <p:spPr>
          <a:xfrm flipV="1">
            <a:off x="3217158" y="4846448"/>
            <a:ext cx="0" cy="4525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3" name="直線單箭頭接點 62">
            <a:extLst>
              <a:ext uri="{FF2B5EF4-FFF2-40B4-BE49-F238E27FC236}">
                <a16:creationId xmlns:a16="http://schemas.microsoft.com/office/drawing/2014/main" id="{77B7CA36-0F9A-4B87-9210-B54C577CF812}"/>
              </a:ext>
            </a:extLst>
          </p:cNvPr>
          <p:cNvCxnSpPr>
            <a:cxnSpLocks/>
          </p:cNvCxnSpPr>
          <p:nvPr/>
        </p:nvCxnSpPr>
        <p:spPr>
          <a:xfrm flipV="1">
            <a:off x="3632237" y="4846448"/>
            <a:ext cx="0" cy="4525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4" name="直線單箭頭接點 63">
            <a:extLst>
              <a:ext uri="{FF2B5EF4-FFF2-40B4-BE49-F238E27FC236}">
                <a16:creationId xmlns:a16="http://schemas.microsoft.com/office/drawing/2014/main" id="{8FB7B881-6CA6-476C-AD32-708BBBAF2031}"/>
              </a:ext>
            </a:extLst>
          </p:cNvPr>
          <p:cNvCxnSpPr>
            <a:cxnSpLocks/>
          </p:cNvCxnSpPr>
          <p:nvPr/>
        </p:nvCxnSpPr>
        <p:spPr>
          <a:xfrm flipV="1">
            <a:off x="4199504" y="4846448"/>
            <a:ext cx="0" cy="4525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8" name="乘號 77">
            <a:extLst>
              <a:ext uri="{FF2B5EF4-FFF2-40B4-BE49-F238E27FC236}">
                <a16:creationId xmlns:a16="http://schemas.microsoft.com/office/drawing/2014/main" id="{6F83F3DF-6A7B-49F7-ABC3-B7AD2F6C632F}"/>
              </a:ext>
            </a:extLst>
          </p:cNvPr>
          <p:cNvSpPr/>
          <p:nvPr/>
        </p:nvSpPr>
        <p:spPr>
          <a:xfrm>
            <a:off x="2997279" y="2919529"/>
            <a:ext cx="332509" cy="332509"/>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79" name="乘號 78">
            <a:extLst>
              <a:ext uri="{FF2B5EF4-FFF2-40B4-BE49-F238E27FC236}">
                <a16:creationId xmlns:a16="http://schemas.microsoft.com/office/drawing/2014/main" id="{5BEC8091-768C-4FA7-9B13-50D8AED4033C}"/>
              </a:ext>
            </a:extLst>
          </p:cNvPr>
          <p:cNvSpPr/>
          <p:nvPr/>
        </p:nvSpPr>
        <p:spPr>
          <a:xfrm>
            <a:off x="4014375" y="2929144"/>
            <a:ext cx="332509" cy="332509"/>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0" name="乘號 79">
            <a:extLst>
              <a:ext uri="{FF2B5EF4-FFF2-40B4-BE49-F238E27FC236}">
                <a16:creationId xmlns:a16="http://schemas.microsoft.com/office/drawing/2014/main" id="{4554B37D-1AEF-4E3D-A477-1C2DD0BFBC69}"/>
              </a:ext>
            </a:extLst>
          </p:cNvPr>
          <p:cNvSpPr/>
          <p:nvPr/>
        </p:nvSpPr>
        <p:spPr>
          <a:xfrm>
            <a:off x="3448643" y="4428529"/>
            <a:ext cx="332509" cy="332509"/>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1" name="乘號 80">
            <a:extLst>
              <a:ext uri="{FF2B5EF4-FFF2-40B4-BE49-F238E27FC236}">
                <a16:creationId xmlns:a16="http://schemas.microsoft.com/office/drawing/2014/main" id="{EA65387B-531F-4650-9325-13B0D98EB30A}"/>
              </a:ext>
            </a:extLst>
          </p:cNvPr>
          <p:cNvSpPr/>
          <p:nvPr/>
        </p:nvSpPr>
        <p:spPr>
          <a:xfrm>
            <a:off x="2449401" y="4428529"/>
            <a:ext cx="332509" cy="332509"/>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5" name="文字方塊 84">
            <a:extLst>
              <a:ext uri="{FF2B5EF4-FFF2-40B4-BE49-F238E27FC236}">
                <a16:creationId xmlns:a16="http://schemas.microsoft.com/office/drawing/2014/main" id="{09631E06-45F6-45B5-921B-6627D4C7EE64}"/>
              </a:ext>
            </a:extLst>
          </p:cNvPr>
          <p:cNvSpPr txBox="1"/>
          <p:nvPr/>
        </p:nvSpPr>
        <p:spPr>
          <a:xfrm>
            <a:off x="641364" y="4490566"/>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 = 0</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6" name="文字方塊 85">
            <a:extLst>
              <a:ext uri="{FF2B5EF4-FFF2-40B4-BE49-F238E27FC236}">
                <a16:creationId xmlns:a16="http://schemas.microsoft.com/office/drawing/2014/main" id="{D0CAAAA3-E401-4B78-819E-92D8A4729087}"/>
              </a:ext>
            </a:extLst>
          </p:cNvPr>
          <p:cNvSpPr txBox="1"/>
          <p:nvPr/>
        </p:nvSpPr>
        <p:spPr>
          <a:xfrm>
            <a:off x="641364" y="2924483"/>
            <a:ext cx="716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 = 1</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87" name="箭號: 向下 86">
            <a:extLst>
              <a:ext uri="{FF2B5EF4-FFF2-40B4-BE49-F238E27FC236}">
                <a16:creationId xmlns:a16="http://schemas.microsoft.com/office/drawing/2014/main" id="{1B64341A-B596-4F51-B6CE-48DBB4D4F9F8}"/>
              </a:ext>
            </a:extLst>
          </p:cNvPr>
          <p:cNvSpPr/>
          <p:nvPr/>
        </p:nvSpPr>
        <p:spPr>
          <a:xfrm>
            <a:off x="2100501" y="3917424"/>
            <a:ext cx="330200" cy="295275"/>
          </a:xfrm>
          <a:prstGeom prst="downArrow">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8" name="箭號: 向下 87">
            <a:extLst>
              <a:ext uri="{FF2B5EF4-FFF2-40B4-BE49-F238E27FC236}">
                <a16:creationId xmlns:a16="http://schemas.microsoft.com/office/drawing/2014/main" id="{AFFF4A86-4181-4DE7-A605-059C13121970}"/>
              </a:ext>
            </a:extLst>
          </p:cNvPr>
          <p:cNvSpPr/>
          <p:nvPr/>
        </p:nvSpPr>
        <p:spPr>
          <a:xfrm flipV="1">
            <a:off x="4582101" y="3622151"/>
            <a:ext cx="330200" cy="295274"/>
          </a:xfrm>
          <a:prstGeom prst="downArrow">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89" name="文字方塊 88">
            <a:extLst>
              <a:ext uri="{FF2B5EF4-FFF2-40B4-BE49-F238E27FC236}">
                <a16:creationId xmlns:a16="http://schemas.microsoft.com/office/drawing/2014/main" id="{0AACCFE7-1A78-4EF3-8674-899AD776C510}"/>
              </a:ext>
            </a:extLst>
          </p:cNvPr>
          <p:cNvSpPr txBox="1"/>
          <p:nvPr/>
        </p:nvSpPr>
        <p:spPr>
          <a:xfrm>
            <a:off x="449004" y="3691529"/>
            <a:ext cx="90922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Y = 0.5</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01" name="矩形 100">
            <a:extLst>
              <a:ext uri="{FF2B5EF4-FFF2-40B4-BE49-F238E27FC236}">
                <a16:creationId xmlns:a16="http://schemas.microsoft.com/office/drawing/2014/main" id="{C4E65463-8ABC-4213-A407-6B508339962F}"/>
              </a:ext>
            </a:extLst>
          </p:cNvPr>
          <p:cNvSpPr/>
          <p:nvPr/>
        </p:nvSpPr>
        <p:spPr>
          <a:xfrm>
            <a:off x="4580295" y="3977460"/>
            <a:ext cx="1229592" cy="4039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臨界機率</a:t>
            </a:r>
            <a:endParaRPr kumimoji="0" lang="en-US" altLang="zh-TW" sz="9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Cut off probability</a:t>
            </a:r>
            <a:endParaRPr kumimoji="0" lang="zh-TW" altLang="en-US" sz="9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 name="矩形 1">
            <a:extLst>
              <a:ext uri="{FF2B5EF4-FFF2-40B4-BE49-F238E27FC236}">
                <a16:creationId xmlns:a16="http://schemas.microsoft.com/office/drawing/2014/main" id="{E1731422-4FCD-4AAC-BE56-F5CF003B510F}"/>
              </a:ext>
            </a:extLst>
          </p:cNvPr>
          <p:cNvSpPr/>
          <p:nvPr/>
        </p:nvSpPr>
        <p:spPr>
          <a:xfrm>
            <a:off x="3469832" y="2785533"/>
            <a:ext cx="295162" cy="21749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6" name="矩形 45">
            <a:extLst>
              <a:ext uri="{FF2B5EF4-FFF2-40B4-BE49-F238E27FC236}">
                <a16:creationId xmlns:a16="http://schemas.microsoft.com/office/drawing/2014/main" id="{5042D986-1273-42D8-A4CC-62B7DEFB4784}"/>
              </a:ext>
            </a:extLst>
          </p:cNvPr>
          <p:cNvSpPr/>
          <p:nvPr/>
        </p:nvSpPr>
        <p:spPr>
          <a:xfrm>
            <a:off x="3031104" y="2785533"/>
            <a:ext cx="312865" cy="2174943"/>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47" name="矩形 46">
            <a:extLst>
              <a:ext uri="{FF2B5EF4-FFF2-40B4-BE49-F238E27FC236}">
                <a16:creationId xmlns:a16="http://schemas.microsoft.com/office/drawing/2014/main" id="{3909D88A-F074-43B6-9428-81AF6C0681DA}"/>
              </a:ext>
            </a:extLst>
          </p:cNvPr>
          <p:cNvSpPr/>
          <p:nvPr/>
        </p:nvSpPr>
        <p:spPr>
          <a:xfrm>
            <a:off x="4061555" y="2088699"/>
            <a:ext cx="1202124"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False Positive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(Type I</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Error)</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48" name="矩形 47">
            <a:extLst>
              <a:ext uri="{FF2B5EF4-FFF2-40B4-BE49-F238E27FC236}">
                <a16:creationId xmlns:a16="http://schemas.microsoft.com/office/drawing/2014/main" id="{38FBCDE4-36B7-4AF6-8F50-785ED6FB9DD5}"/>
              </a:ext>
            </a:extLst>
          </p:cNvPr>
          <p:cNvSpPr/>
          <p:nvPr/>
        </p:nvSpPr>
        <p:spPr>
          <a:xfrm>
            <a:off x="1624136" y="5820444"/>
            <a:ext cx="126117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False Negative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(Type II</a:t>
            </a: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Error)</a:t>
            </a: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10" name="直線單箭頭接點 9">
            <a:extLst>
              <a:ext uri="{FF2B5EF4-FFF2-40B4-BE49-F238E27FC236}">
                <a16:creationId xmlns:a16="http://schemas.microsoft.com/office/drawing/2014/main" id="{E78C9947-5B35-477A-8395-85766FBC65CD}"/>
              </a:ext>
            </a:extLst>
          </p:cNvPr>
          <p:cNvCxnSpPr/>
          <p:nvPr/>
        </p:nvCxnSpPr>
        <p:spPr>
          <a:xfrm flipH="1">
            <a:off x="2703581" y="4960476"/>
            <a:ext cx="322503" cy="859968"/>
          </a:xfrm>
          <a:prstGeom prst="straightConnector1">
            <a:avLst/>
          </a:prstGeom>
          <a:ln>
            <a:solidFill>
              <a:srgbClr val="AA914A"/>
            </a:solidFill>
            <a:tailEnd type="triangle"/>
          </a:ln>
        </p:spPr>
        <p:style>
          <a:lnRef idx="1">
            <a:schemeClr val="dk1"/>
          </a:lnRef>
          <a:fillRef idx="0">
            <a:schemeClr val="dk1"/>
          </a:fillRef>
          <a:effectRef idx="0">
            <a:schemeClr val="dk1"/>
          </a:effectRef>
          <a:fontRef idx="minor">
            <a:schemeClr val="tx1"/>
          </a:fontRef>
        </p:style>
      </p:cxnSp>
      <p:cxnSp>
        <p:nvCxnSpPr>
          <p:cNvPr id="54" name="直線單箭頭接點 53">
            <a:extLst>
              <a:ext uri="{FF2B5EF4-FFF2-40B4-BE49-F238E27FC236}">
                <a16:creationId xmlns:a16="http://schemas.microsoft.com/office/drawing/2014/main" id="{6D482DF7-CE5D-4835-8FD0-AF088CED7B72}"/>
              </a:ext>
            </a:extLst>
          </p:cNvPr>
          <p:cNvCxnSpPr>
            <a:cxnSpLocks/>
            <a:endCxn id="47" idx="1"/>
          </p:cNvCxnSpPr>
          <p:nvPr/>
        </p:nvCxnSpPr>
        <p:spPr>
          <a:xfrm flipV="1">
            <a:off x="3759047" y="2319532"/>
            <a:ext cx="302508" cy="466002"/>
          </a:xfrm>
          <a:prstGeom prst="straightConnector1">
            <a:avLst/>
          </a:prstGeom>
          <a:ln>
            <a:solidFill>
              <a:srgbClr val="AA914A"/>
            </a:solidFill>
            <a:tailEnd type="triangle"/>
          </a:ln>
        </p:spPr>
        <p:style>
          <a:lnRef idx="1">
            <a:schemeClr val="dk1"/>
          </a:lnRef>
          <a:fillRef idx="0">
            <a:schemeClr val="dk1"/>
          </a:fillRef>
          <a:effectRef idx="0">
            <a:schemeClr val="dk1"/>
          </a:effectRef>
          <a:fontRef idx="minor">
            <a:schemeClr val="tx1"/>
          </a:fontRef>
        </p:style>
      </p:cxnSp>
      <p:sp>
        <p:nvSpPr>
          <p:cNvPr id="18" name="矩形 17">
            <a:extLst>
              <a:ext uri="{FF2B5EF4-FFF2-40B4-BE49-F238E27FC236}">
                <a16:creationId xmlns:a16="http://schemas.microsoft.com/office/drawing/2014/main" id="{F743A690-150E-4ED2-A343-2614E2A29AB5}"/>
              </a:ext>
            </a:extLst>
          </p:cNvPr>
          <p:cNvSpPr/>
          <p:nvPr/>
        </p:nvSpPr>
        <p:spPr>
          <a:xfrm>
            <a:off x="1507067" y="2023533"/>
            <a:ext cx="1196514" cy="157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60" name="Picture 6" descr="Prediction probability histogram of a binary problem, where TP, TN, FP... |  Download Scientific Diagram">
            <a:extLst>
              <a:ext uri="{FF2B5EF4-FFF2-40B4-BE49-F238E27FC236}">
                <a16:creationId xmlns:a16="http://schemas.microsoft.com/office/drawing/2014/main" id="{C64D9E9C-25C3-44DE-B319-FCDE81705F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5194" y="2133115"/>
            <a:ext cx="5114484" cy="3116827"/>
          </a:xfrm>
          <a:prstGeom prst="rect">
            <a:avLst/>
          </a:prstGeom>
          <a:noFill/>
          <a:extLst>
            <a:ext uri="{909E8E84-426E-40DD-AFC4-6F175D3DCCD1}">
              <a14:hiddenFill xmlns:a14="http://schemas.microsoft.com/office/drawing/2010/main">
                <a:solidFill>
                  <a:srgbClr val="FFFFFF"/>
                </a:solidFill>
              </a14:hiddenFill>
            </a:ext>
          </a:extLst>
        </p:spPr>
      </p:pic>
      <p:sp>
        <p:nvSpPr>
          <p:cNvPr id="65" name="矩形 64">
            <a:extLst>
              <a:ext uri="{FF2B5EF4-FFF2-40B4-BE49-F238E27FC236}">
                <a16:creationId xmlns:a16="http://schemas.microsoft.com/office/drawing/2014/main" id="{98DD4907-476D-4046-8F3F-E1BB6419A4D7}"/>
              </a:ext>
            </a:extLst>
          </p:cNvPr>
          <p:cNvSpPr/>
          <p:nvPr/>
        </p:nvSpPr>
        <p:spPr>
          <a:xfrm>
            <a:off x="6312024" y="5373216"/>
            <a:ext cx="5328592" cy="523220"/>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False positive:</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 實際值為負例，但模型判定為正例</a:t>
            </a:r>
            <a:endPar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False negative:</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實際值為正例，但模型判定為負例</a:t>
            </a:r>
            <a:endPar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66" name="矩形: 圓角 65">
            <a:extLst>
              <a:ext uri="{FF2B5EF4-FFF2-40B4-BE49-F238E27FC236}">
                <a16:creationId xmlns:a16="http://schemas.microsoft.com/office/drawing/2014/main" id="{F6F2B57F-B530-470F-96B4-3E82FF3F8D60}"/>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21" name="矩形 20">
            <a:extLst>
              <a:ext uri="{FF2B5EF4-FFF2-40B4-BE49-F238E27FC236}">
                <a16:creationId xmlns:a16="http://schemas.microsoft.com/office/drawing/2014/main" id="{0611A583-1643-48B3-95B2-776054A37DE8}"/>
              </a:ext>
            </a:extLst>
          </p:cNvPr>
          <p:cNvSpPr/>
          <p:nvPr/>
        </p:nvSpPr>
        <p:spPr>
          <a:xfrm>
            <a:off x="5126331" y="2102041"/>
            <a:ext cx="87716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0D0D0D"/>
                </a:solidFill>
                <a:effectLst/>
                <a:uLnTx/>
                <a:uFillTx/>
                <a:latin typeface="Söhne"/>
                <a:ea typeface="新細明體" panose="02020500000000000000" pitchFamily="18" charset="-120"/>
                <a:cs typeface="+mn-cs"/>
              </a:rPr>
              <a:t>假陽性</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67" name="矩形 66">
            <a:extLst>
              <a:ext uri="{FF2B5EF4-FFF2-40B4-BE49-F238E27FC236}">
                <a16:creationId xmlns:a16="http://schemas.microsoft.com/office/drawing/2014/main" id="{0C936D23-470A-4DBC-9A0F-EA456E467FB9}"/>
              </a:ext>
            </a:extLst>
          </p:cNvPr>
          <p:cNvSpPr/>
          <p:nvPr/>
        </p:nvSpPr>
        <p:spPr>
          <a:xfrm>
            <a:off x="2752287" y="5862221"/>
            <a:ext cx="87716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0D0D0D"/>
                </a:solidFill>
                <a:effectLst/>
                <a:uLnTx/>
                <a:uFillTx/>
                <a:latin typeface="Söhne"/>
                <a:ea typeface="新細明體" panose="02020500000000000000" pitchFamily="18" charset="-120"/>
                <a:cs typeface="+mn-cs"/>
              </a:rPr>
              <a:t>假陰性</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23019192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TW" altLang="en-US"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混淆矩陣</a:t>
            </a:r>
            <a:r>
              <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(Confusion Matrix)</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設定臨界機率</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模型的敏感度</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pic>
        <p:nvPicPr>
          <p:cNvPr id="60" name="Picture 6" descr="Prediction probability histogram of a binary problem, where TP, TN, FP... |  Download Scientific Diagram">
            <a:extLst>
              <a:ext uri="{FF2B5EF4-FFF2-40B4-BE49-F238E27FC236}">
                <a16:creationId xmlns:a16="http://schemas.microsoft.com/office/drawing/2014/main" id="{C64D9E9C-25C3-44DE-B319-FCDE81705F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5194" y="2359010"/>
            <a:ext cx="5114484" cy="311682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表格 5">
            <a:extLst>
              <a:ext uri="{FF2B5EF4-FFF2-40B4-BE49-F238E27FC236}">
                <a16:creationId xmlns:a16="http://schemas.microsoft.com/office/drawing/2014/main" id="{6C297A44-7621-4418-BB7D-C4FAF09DB4F4}"/>
              </a:ext>
            </a:extLst>
          </p:cNvPr>
          <p:cNvGraphicFramePr>
            <a:graphicFrameLocks noGrp="1"/>
          </p:cNvGraphicFramePr>
          <p:nvPr/>
        </p:nvGraphicFramePr>
        <p:xfrm>
          <a:off x="897464" y="2330419"/>
          <a:ext cx="4436536" cy="2944313"/>
        </p:xfrm>
        <a:graphic>
          <a:graphicData uri="http://schemas.openxmlformats.org/drawingml/2006/table">
            <a:tbl>
              <a:tblPr/>
              <a:tblGrid>
                <a:gridCol w="692662">
                  <a:extLst>
                    <a:ext uri="{9D8B030D-6E8A-4147-A177-3AD203B41FA5}">
                      <a16:colId xmlns:a16="http://schemas.microsoft.com/office/drawing/2014/main" val="3347246231"/>
                    </a:ext>
                  </a:extLst>
                </a:gridCol>
                <a:gridCol w="640054">
                  <a:extLst>
                    <a:ext uri="{9D8B030D-6E8A-4147-A177-3AD203B41FA5}">
                      <a16:colId xmlns:a16="http://schemas.microsoft.com/office/drawing/2014/main" val="2654309321"/>
                    </a:ext>
                  </a:extLst>
                </a:gridCol>
                <a:gridCol w="1516838">
                  <a:extLst>
                    <a:ext uri="{9D8B030D-6E8A-4147-A177-3AD203B41FA5}">
                      <a16:colId xmlns:a16="http://schemas.microsoft.com/office/drawing/2014/main" val="3269157297"/>
                    </a:ext>
                  </a:extLst>
                </a:gridCol>
                <a:gridCol w="1586982">
                  <a:extLst>
                    <a:ext uri="{9D8B030D-6E8A-4147-A177-3AD203B41FA5}">
                      <a16:colId xmlns:a16="http://schemas.microsoft.com/office/drawing/2014/main" val="2830071203"/>
                    </a:ext>
                  </a:extLst>
                </a:gridCol>
              </a:tblGrid>
              <a:tr h="621165">
                <a:tc rowSpan="2" gridSpan="2">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9387257"/>
                  </a:ext>
                </a:extLst>
              </a:tr>
              <a:tr h="413012">
                <a:tc gridSpan="2" vMerge="1">
                  <a:txBody>
                    <a:bodyPr/>
                    <a:lstStyle/>
                    <a:p>
                      <a:endParaRPr lang="zh-TW" altLang="en-US"/>
                    </a:p>
                  </a:txBody>
                  <a:tcPr/>
                </a:tc>
                <a:tc hMerge="1" v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7094709"/>
                  </a:ext>
                </a:extLst>
              </a:tr>
              <a:tr h="955068">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endPar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Positive)</a:t>
                      </a:r>
                    </a:p>
                    <a:p>
                      <a:pPr marL="0" marR="0" lvl="0" indent="0" algn="ctr" defTabSz="914172" rtl="0" eaLnBrk="1" fontAlgn="ctr" latinLnBrk="0" hangingPunct="1">
                        <a:lnSpc>
                          <a:spcPct val="100000"/>
                        </a:lnSpc>
                        <a:spcBef>
                          <a:spcPts val="0"/>
                        </a:spcBef>
                        <a:spcAft>
                          <a:spcPts val="0"/>
                        </a:spcAft>
                        <a:buClrTx/>
                        <a:buSzTx/>
                        <a:buFontTx/>
                        <a:buNone/>
                        <a:tabLst/>
                        <a:defRPr/>
                      </a:pP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3843025"/>
                  </a:ext>
                </a:extLst>
              </a:tr>
              <a:tr h="955068">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p>
                    <a:p>
                      <a:pPr algn="ctr" fontAlgn="ct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r>
                        <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4633292"/>
                  </a:ext>
                </a:extLst>
              </a:tr>
            </a:tbl>
          </a:graphicData>
        </a:graphic>
      </p:graphicFrame>
    </p:spTree>
    <p:extLst>
      <p:ext uri="{BB962C8B-B14F-4D97-AF65-F5344CB8AC3E}">
        <p14:creationId xmlns:p14="http://schemas.microsoft.com/office/powerpoint/2010/main" val="14809749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TW" altLang="en-US"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準確率</a:t>
            </a:r>
            <a:r>
              <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(Accuracy)</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設定臨界機率</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模型的敏感度</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aphicFrame>
        <p:nvGraphicFramePr>
          <p:cNvPr id="6" name="表格 5">
            <a:extLst>
              <a:ext uri="{FF2B5EF4-FFF2-40B4-BE49-F238E27FC236}">
                <a16:creationId xmlns:a16="http://schemas.microsoft.com/office/drawing/2014/main" id="{6C297A44-7621-4418-BB7D-C4FAF09DB4F4}"/>
              </a:ext>
            </a:extLst>
          </p:cNvPr>
          <p:cNvGraphicFramePr>
            <a:graphicFrameLocks noGrp="1"/>
          </p:cNvGraphicFramePr>
          <p:nvPr/>
        </p:nvGraphicFramePr>
        <p:xfrm>
          <a:off x="897464" y="2330419"/>
          <a:ext cx="4436536" cy="2944313"/>
        </p:xfrm>
        <a:graphic>
          <a:graphicData uri="http://schemas.openxmlformats.org/drawingml/2006/table">
            <a:tbl>
              <a:tblPr/>
              <a:tblGrid>
                <a:gridCol w="692662">
                  <a:extLst>
                    <a:ext uri="{9D8B030D-6E8A-4147-A177-3AD203B41FA5}">
                      <a16:colId xmlns:a16="http://schemas.microsoft.com/office/drawing/2014/main" val="3347246231"/>
                    </a:ext>
                  </a:extLst>
                </a:gridCol>
                <a:gridCol w="640054">
                  <a:extLst>
                    <a:ext uri="{9D8B030D-6E8A-4147-A177-3AD203B41FA5}">
                      <a16:colId xmlns:a16="http://schemas.microsoft.com/office/drawing/2014/main" val="2654309321"/>
                    </a:ext>
                  </a:extLst>
                </a:gridCol>
                <a:gridCol w="1516838">
                  <a:extLst>
                    <a:ext uri="{9D8B030D-6E8A-4147-A177-3AD203B41FA5}">
                      <a16:colId xmlns:a16="http://schemas.microsoft.com/office/drawing/2014/main" val="3269157297"/>
                    </a:ext>
                  </a:extLst>
                </a:gridCol>
                <a:gridCol w="1586982">
                  <a:extLst>
                    <a:ext uri="{9D8B030D-6E8A-4147-A177-3AD203B41FA5}">
                      <a16:colId xmlns:a16="http://schemas.microsoft.com/office/drawing/2014/main" val="2830071203"/>
                    </a:ext>
                  </a:extLst>
                </a:gridCol>
              </a:tblGrid>
              <a:tr h="621165">
                <a:tc rowSpan="2" gridSpan="2">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9387257"/>
                  </a:ext>
                </a:extLst>
              </a:tr>
              <a:tr h="413012">
                <a:tc gridSpan="2" vMerge="1">
                  <a:txBody>
                    <a:bodyPr/>
                    <a:lstStyle/>
                    <a:p>
                      <a:endParaRPr lang="zh-TW" altLang="en-US"/>
                    </a:p>
                  </a:txBody>
                  <a:tcPr/>
                </a:tc>
                <a:tc hMerge="1" v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7094709"/>
                  </a:ext>
                </a:extLst>
              </a:tr>
              <a:tr h="955068">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endPar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Positive)</a:t>
                      </a:r>
                    </a:p>
                    <a:p>
                      <a:pPr marL="0" marR="0" lvl="0" indent="0" algn="ctr" defTabSz="914172" rtl="0" eaLnBrk="1" fontAlgn="ctr" latinLnBrk="0" hangingPunct="1">
                        <a:lnSpc>
                          <a:spcPct val="100000"/>
                        </a:lnSpc>
                        <a:spcBef>
                          <a:spcPts val="0"/>
                        </a:spcBef>
                        <a:spcAft>
                          <a:spcPts val="0"/>
                        </a:spcAft>
                        <a:buClrTx/>
                        <a:buSzTx/>
                        <a:buFontTx/>
                        <a:buNone/>
                        <a:tabLst/>
                        <a:defRPr/>
                      </a:pP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3843025"/>
                  </a:ext>
                </a:extLst>
              </a:tr>
              <a:tr h="955068">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p>
                    <a:p>
                      <a:pPr algn="ctr" fontAlgn="ct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r>
                        <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464633292"/>
                  </a:ext>
                </a:extLst>
              </a:tr>
            </a:tbl>
          </a:graphicData>
        </a:graphic>
      </p:graphicFrame>
      <p:sp>
        <p:nvSpPr>
          <p:cNvPr id="2" name="矩形 1">
            <a:extLst>
              <a:ext uri="{FF2B5EF4-FFF2-40B4-BE49-F238E27FC236}">
                <a16:creationId xmlns:a16="http://schemas.microsoft.com/office/drawing/2014/main" id="{A259B8F1-0A94-4793-9DB2-BF5D824C1CEF}"/>
              </a:ext>
            </a:extLst>
          </p:cNvPr>
          <p:cNvSpPr/>
          <p:nvPr/>
        </p:nvSpPr>
        <p:spPr>
          <a:xfrm>
            <a:off x="5782733" y="2325247"/>
            <a:ext cx="6104467" cy="2954655"/>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指標定義： </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所有個體中，有多少比率的個體被分類正確</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計算公式： </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Accuracy = (TP + TN) / (TP + FP + TN + FN)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使用情境</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當各類樣本平衡且同等重要時。</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例子</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一個學校系統用來評估學生是否及格的模型，如果及格與不及格的學生數量大致相等，使用準確率能有效衡量模型整體表現。</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9" name="矩形 8">
            <a:extLst>
              <a:ext uri="{FF2B5EF4-FFF2-40B4-BE49-F238E27FC236}">
                <a16:creationId xmlns:a16="http://schemas.microsoft.com/office/drawing/2014/main" id="{1F09FCA3-E777-4891-AE61-7C35579E3030}"/>
              </a:ext>
            </a:extLst>
          </p:cNvPr>
          <p:cNvSpPr/>
          <p:nvPr/>
        </p:nvSpPr>
        <p:spPr>
          <a:xfrm>
            <a:off x="6032072" y="5171053"/>
            <a:ext cx="5262464" cy="980931"/>
          </a:xfrm>
          <a:prstGeom prst="rect">
            <a:avLst/>
          </a:prstGeom>
          <a:noFill/>
          <a:ln>
            <a:solidFill>
              <a:schemeClr val="accent6">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063C7A1A-10A4-49B9-8A94-ED10EFC0CCF8}"/>
              </a:ext>
            </a:extLst>
          </p:cNvPr>
          <p:cNvSpPr txBox="1"/>
          <p:nvPr/>
        </p:nvSpPr>
        <p:spPr>
          <a:xfrm>
            <a:off x="6862497" y="5227517"/>
            <a:ext cx="4385386"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小叮嚀</a:t>
            </a: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醫療領域中，針對罕見疾病，只看準確度是不夠的，比如</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100 </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個正常人中只有</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3</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人罹患脊髓性肌肉萎縮症，在資料不平衡下，模型都猜正常的準確率高達</a:t>
            </a:r>
            <a:r>
              <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97%</a:t>
            </a:r>
            <a:r>
              <a:rPr kumimoji="0" lang="zh-TW" altLang="en-US"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00" b="1" i="1"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11" name="圖片 10">
            <a:extLst>
              <a:ext uri="{FF2B5EF4-FFF2-40B4-BE49-F238E27FC236}">
                <a16:creationId xmlns:a16="http://schemas.microsoft.com/office/drawing/2014/main" id="{F9ACBB9F-8334-4158-8494-38480CA8639F}"/>
              </a:ext>
            </a:extLst>
          </p:cNvPr>
          <p:cNvPicPr>
            <a:picLocks noChangeAspect="1"/>
          </p:cNvPicPr>
          <p:nvPr/>
        </p:nvPicPr>
        <p:blipFill>
          <a:blip r:embed="rId2"/>
          <a:stretch>
            <a:fillRect/>
          </a:stretch>
        </p:blipFill>
        <p:spPr>
          <a:xfrm>
            <a:off x="6188529" y="5243061"/>
            <a:ext cx="598012" cy="642694"/>
          </a:xfrm>
          <a:prstGeom prst="rect">
            <a:avLst/>
          </a:prstGeom>
        </p:spPr>
      </p:pic>
    </p:spTree>
    <p:extLst>
      <p:ext uri="{BB962C8B-B14F-4D97-AF65-F5344CB8AC3E}">
        <p14:creationId xmlns:p14="http://schemas.microsoft.com/office/powerpoint/2010/main" val="3064637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CD311E6D-BCD3-8964-FDFB-D82747DD910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7032104" y="1711325"/>
            <a:ext cx="4401818" cy="4356438"/>
          </a:xfrm>
          <a:prstGeom prst="rect">
            <a:avLst/>
          </a:prstGeom>
        </p:spPr>
      </p:pic>
      <p:sp>
        <p:nvSpPr>
          <p:cNvPr id="4" name="標題 1">
            <a:extLst>
              <a:ext uri="{FF2B5EF4-FFF2-40B4-BE49-F238E27FC236}">
                <a16:creationId xmlns:a16="http://schemas.microsoft.com/office/drawing/2014/main" id="{F7DC2DE2-0013-2032-41BE-F293B89B49FC}"/>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AI</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 </a:t>
            </a:r>
            <a:r>
              <a:rPr kumimoji="0" lang="en-US" altLang="zh-TW"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vs. </a:t>
            </a:r>
            <a:r>
              <a:rPr kumimoji="0" lang="zh-TW" altLang="en-US" sz="3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Arial" panose="020B0604020202020204" pitchFamily="34" charset="0"/>
              </a:rPr>
              <a:t>機器學習 </a:t>
            </a:r>
          </a:p>
        </p:txBody>
      </p:sp>
      <p:pic>
        <p:nvPicPr>
          <p:cNvPr id="5" name="圖片 4">
            <a:extLst>
              <a:ext uri="{FF2B5EF4-FFF2-40B4-BE49-F238E27FC236}">
                <a16:creationId xmlns:a16="http://schemas.microsoft.com/office/drawing/2014/main" id="{4B90C572-3AE6-6382-D5B4-40E6D0C36145}"/>
              </a:ext>
            </a:extLst>
          </p:cNvPr>
          <p:cNvPicPr>
            <a:picLocks noChangeAspect="1"/>
          </p:cNvPicPr>
          <p:nvPr/>
        </p:nvPicPr>
        <p:blipFill>
          <a:blip r:embed="rId4"/>
          <a:stretch>
            <a:fillRect/>
          </a:stretch>
        </p:blipFill>
        <p:spPr>
          <a:xfrm>
            <a:off x="911424" y="1599695"/>
            <a:ext cx="5472608" cy="3706714"/>
          </a:xfrm>
          <a:prstGeom prst="rect">
            <a:avLst/>
          </a:prstGeom>
        </p:spPr>
      </p:pic>
      <p:sp>
        <p:nvSpPr>
          <p:cNvPr id="6" name="矩形 5">
            <a:extLst>
              <a:ext uri="{FF2B5EF4-FFF2-40B4-BE49-F238E27FC236}">
                <a16:creationId xmlns:a16="http://schemas.microsoft.com/office/drawing/2014/main" id="{15B45A6A-35C7-71EB-1B80-2ECE1C4D3EF9}"/>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機器學習是實現 </a:t>
            </a:r>
            <a:r>
              <a:rPr kumimoji="0" lang="en-US" altLang="zh-TW"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AI</a:t>
            </a:r>
            <a:r>
              <a:rPr kumimoji="0" lang="zh-TW" altLang="en-US" sz="14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的一種方式，它只是一個眾多技術中的一個分支</a:t>
            </a:r>
          </a:p>
        </p:txBody>
      </p:sp>
      <p:sp>
        <p:nvSpPr>
          <p:cNvPr id="7" name="文字方塊 6">
            <a:extLst>
              <a:ext uri="{FF2B5EF4-FFF2-40B4-BE49-F238E27FC236}">
                <a16:creationId xmlns:a16="http://schemas.microsoft.com/office/drawing/2014/main" id="{0FC4A806-208C-4F53-1167-B64BFC0D2174}"/>
              </a:ext>
            </a:extLst>
          </p:cNvPr>
          <p:cNvSpPr txBox="1"/>
          <p:nvPr/>
        </p:nvSpPr>
        <p:spPr>
          <a:xfrm>
            <a:off x="1290125" y="5399715"/>
            <a:ext cx="5060432" cy="459485"/>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訓練方式</a:t>
            </a:r>
            <a:r>
              <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a:t>
            </a:r>
            <a:r>
              <a:rPr kumimoji="0" lang="zh-TW" altLang="en-US"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rPr>
              <a:t> 監督、半監督、非監督、強化學習</a:t>
            </a:r>
            <a:endParaRPr kumimoji="0" lang="en-US" altLang="zh-TW" sz="1800" b="1" i="0" u="none" strike="noStrike" kern="1200" cap="none" spc="0" normalizeH="0" baseline="0" noProof="0" dirty="0">
              <a:ln>
                <a:noFill/>
              </a:ln>
              <a:solidFill>
                <a:srgbClr val="249DCE">
                  <a:lumMod val="75000"/>
                </a:srgbClr>
              </a:solidFill>
              <a:effectLst/>
              <a:uLnTx/>
              <a:uFillTx/>
              <a:latin typeface="Microsoft JhengHei UI" panose="020B0604030504040204" pitchFamily="34" charset="-120"/>
              <a:ea typeface="Microsoft JhengHei UI" panose="020B0604030504040204" pitchFamily="34" charset="-120"/>
              <a:cs typeface="+mn-cs"/>
            </a:endParaRPr>
          </a:p>
        </p:txBody>
      </p:sp>
      <p:cxnSp>
        <p:nvCxnSpPr>
          <p:cNvPr id="12" name="直線接點 11">
            <a:extLst>
              <a:ext uri="{FF2B5EF4-FFF2-40B4-BE49-F238E27FC236}">
                <a16:creationId xmlns:a16="http://schemas.microsoft.com/office/drawing/2014/main" id="{555FAD72-EAC8-4038-8B6E-625BAAD338F7}"/>
              </a:ext>
            </a:extLst>
          </p:cNvPr>
          <p:cNvCxnSpPr/>
          <p:nvPr/>
        </p:nvCxnSpPr>
        <p:spPr>
          <a:xfrm flipH="1">
            <a:off x="10219266" y="1820332"/>
            <a:ext cx="541866" cy="499534"/>
          </a:xfrm>
          <a:prstGeom prst="line">
            <a:avLst/>
          </a:prstGeom>
          <a:ln>
            <a:headEnd type="oval" w="med" len="med"/>
            <a:tailEnd type="oval" w="med" len="med"/>
          </a:ln>
        </p:spPr>
        <p:style>
          <a:lnRef idx="1">
            <a:schemeClr val="dk1"/>
          </a:lnRef>
          <a:fillRef idx="0">
            <a:schemeClr val="dk1"/>
          </a:fillRef>
          <a:effectRef idx="0">
            <a:schemeClr val="dk1"/>
          </a:effectRef>
          <a:fontRef idx="minor">
            <a:schemeClr val="tx1"/>
          </a:fontRef>
        </p:style>
      </p:cxnSp>
      <p:cxnSp>
        <p:nvCxnSpPr>
          <p:cNvPr id="13" name="直線接點 12">
            <a:extLst>
              <a:ext uri="{FF2B5EF4-FFF2-40B4-BE49-F238E27FC236}">
                <a16:creationId xmlns:a16="http://schemas.microsoft.com/office/drawing/2014/main" id="{8914E0AB-DC84-4188-B217-F75434965D10}"/>
              </a:ext>
            </a:extLst>
          </p:cNvPr>
          <p:cNvCxnSpPr>
            <a:cxnSpLocks/>
          </p:cNvCxnSpPr>
          <p:nvPr/>
        </p:nvCxnSpPr>
        <p:spPr>
          <a:xfrm flipH="1">
            <a:off x="10117669" y="2980267"/>
            <a:ext cx="693687" cy="639496"/>
          </a:xfrm>
          <a:prstGeom prst="line">
            <a:avLst/>
          </a:prstGeom>
          <a:ln>
            <a:headEnd type="oval" w="med" len="med"/>
            <a:tailEnd type="oval" w="med" len="med"/>
          </a:ln>
        </p:spPr>
        <p:style>
          <a:lnRef idx="1">
            <a:schemeClr val="dk1"/>
          </a:lnRef>
          <a:fillRef idx="0">
            <a:schemeClr val="dk1"/>
          </a:fillRef>
          <a:effectRef idx="0">
            <a:schemeClr val="dk1"/>
          </a:effectRef>
          <a:fontRef idx="minor">
            <a:schemeClr val="tx1"/>
          </a:fontRef>
        </p:style>
      </p:cxnSp>
      <p:sp>
        <p:nvSpPr>
          <p:cNvPr id="8" name="矩形: 圓角 7">
            <a:extLst>
              <a:ext uri="{FF2B5EF4-FFF2-40B4-BE49-F238E27FC236}">
                <a16:creationId xmlns:a16="http://schemas.microsoft.com/office/drawing/2014/main" id="{D0F74F81-218E-4E05-871D-AE585389014A}"/>
              </a:ext>
            </a:extLst>
          </p:cNvPr>
          <p:cNvSpPr/>
          <p:nvPr/>
        </p:nvSpPr>
        <p:spPr>
          <a:xfrm>
            <a:off x="10712146" y="1424852"/>
            <a:ext cx="1141188" cy="446281"/>
          </a:xfrm>
          <a:prstGeom prst="roundRect">
            <a:avLst>
              <a:gd name="adj" fmla="val 4086"/>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目標</a:t>
            </a:r>
          </a:p>
        </p:txBody>
      </p:sp>
      <p:sp>
        <p:nvSpPr>
          <p:cNvPr id="10" name="矩形: 圓角 9">
            <a:extLst>
              <a:ext uri="{FF2B5EF4-FFF2-40B4-BE49-F238E27FC236}">
                <a16:creationId xmlns:a16="http://schemas.microsoft.com/office/drawing/2014/main" id="{956A2DC9-67EF-44BF-AB43-1B717C933049}"/>
              </a:ext>
            </a:extLst>
          </p:cNvPr>
          <p:cNvSpPr/>
          <p:nvPr/>
        </p:nvSpPr>
        <p:spPr>
          <a:xfrm>
            <a:off x="10695214" y="2660985"/>
            <a:ext cx="1141188" cy="446281"/>
          </a:xfrm>
          <a:prstGeom prst="roundRect">
            <a:avLst>
              <a:gd name="adj" fmla="val 4086"/>
            </a:avLst>
          </a:prstGeom>
          <a:solidFill>
            <a:srgbClr val="00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手段</a:t>
            </a:r>
          </a:p>
        </p:txBody>
      </p:sp>
    </p:spTree>
    <p:extLst>
      <p:ext uri="{BB962C8B-B14F-4D97-AF65-F5344CB8AC3E}">
        <p14:creationId xmlns:p14="http://schemas.microsoft.com/office/powerpoint/2010/main" val="31654064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TW" altLang="en-US"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精確度</a:t>
            </a:r>
            <a:r>
              <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(Precision)</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以模型的角度看事情</a:t>
            </a: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aphicFrame>
        <p:nvGraphicFramePr>
          <p:cNvPr id="6" name="表格 5">
            <a:extLst>
              <a:ext uri="{FF2B5EF4-FFF2-40B4-BE49-F238E27FC236}">
                <a16:creationId xmlns:a16="http://schemas.microsoft.com/office/drawing/2014/main" id="{6C297A44-7621-4418-BB7D-C4FAF09DB4F4}"/>
              </a:ext>
            </a:extLst>
          </p:cNvPr>
          <p:cNvGraphicFramePr>
            <a:graphicFrameLocks noGrp="1"/>
          </p:cNvGraphicFramePr>
          <p:nvPr/>
        </p:nvGraphicFramePr>
        <p:xfrm>
          <a:off x="897464" y="2330419"/>
          <a:ext cx="4436536" cy="2944313"/>
        </p:xfrm>
        <a:graphic>
          <a:graphicData uri="http://schemas.openxmlformats.org/drawingml/2006/table">
            <a:tbl>
              <a:tblPr/>
              <a:tblGrid>
                <a:gridCol w="692662">
                  <a:extLst>
                    <a:ext uri="{9D8B030D-6E8A-4147-A177-3AD203B41FA5}">
                      <a16:colId xmlns:a16="http://schemas.microsoft.com/office/drawing/2014/main" val="3347246231"/>
                    </a:ext>
                  </a:extLst>
                </a:gridCol>
                <a:gridCol w="640054">
                  <a:extLst>
                    <a:ext uri="{9D8B030D-6E8A-4147-A177-3AD203B41FA5}">
                      <a16:colId xmlns:a16="http://schemas.microsoft.com/office/drawing/2014/main" val="2654309321"/>
                    </a:ext>
                  </a:extLst>
                </a:gridCol>
                <a:gridCol w="1516838">
                  <a:extLst>
                    <a:ext uri="{9D8B030D-6E8A-4147-A177-3AD203B41FA5}">
                      <a16:colId xmlns:a16="http://schemas.microsoft.com/office/drawing/2014/main" val="3269157297"/>
                    </a:ext>
                  </a:extLst>
                </a:gridCol>
                <a:gridCol w="1586982">
                  <a:extLst>
                    <a:ext uri="{9D8B030D-6E8A-4147-A177-3AD203B41FA5}">
                      <a16:colId xmlns:a16="http://schemas.microsoft.com/office/drawing/2014/main" val="2830071203"/>
                    </a:ext>
                  </a:extLst>
                </a:gridCol>
              </a:tblGrid>
              <a:tr h="621165">
                <a:tc rowSpan="2" gridSpan="2">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9387257"/>
                  </a:ext>
                </a:extLst>
              </a:tr>
              <a:tr h="413012">
                <a:tc gridSpan="2" vMerge="1">
                  <a:txBody>
                    <a:bodyPr/>
                    <a:lstStyle/>
                    <a:p>
                      <a:endParaRPr lang="zh-TW" altLang="en-US"/>
                    </a:p>
                  </a:txBody>
                  <a:tcPr/>
                </a:tc>
                <a:tc hMerge="1" v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7094709"/>
                  </a:ext>
                </a:extLst>
              </a:tr>
              <a:tr h="955068">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endPar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Positive)</a:t>
                      </a:r>
                    </a:p>
                    <a:p>
                      <a:pPr marL="0" marR="0" lvl="0" indent="0" algn="ctr" defTabSz="914172" rtl="0" eaLnBrk="1" fontAlgn="ctr" latinLnBrk="0" hangingPunct="1">
                        <a:lnSpc>
                          <a:spcPct val="100000"/>
                        </a:lnSpc>
                        <a:spcBef>
                          <a:spcPts val="0"/>
                        </a:spcBef>
                        <a:spcAft>
                          <a:spcPts val="0"/>
                        </a:spcAft>
                        <a:buClrTx/>
                        <a:buSzTx/>
                        <a:buFontTx/>
                        <a:buNone/>
                        <a:tabLst/>
                        <a:defRPr/>
                      </a:pP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163843025"/>
                  </a:ext>
                </a:extLst>
              </a:tr>
              <a:tr h="955068">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p>
                    <a:p>
                      <a:pPr algn="ctr" fontAlgn="ct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r>
                        <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464633292"/>
                  </a:ext>
                </a:extLst>
              </a:tr>
            </a:tbl>
          </a:graphicData>
        </a:graphic>
      </p:graphicFrame>
      <p:sp>
        <p:nvSpPr>
          <p:cNvPr id="2" name="矩形 1">
            <a:extLst>
              <a:ext uri="{FF2B5EF4-FFF2-40B4-BE49-F238E27FC236}">
                <a16:creationId xmlns:a16="http://schemas.microsoft.com/office/drawing/2014/main" id="{A259B8F1-0A94-4793-9DB2-BF5D824C1CEF}"/>
              </a:ext>
            </a:extLst>
          </p:cNvPr>
          <p:cNvSpPr/>
          <p:nvPr/>
        </p:nvSpPr>
        <p:spPr>
          <a:xfrm>
            <a:off x="5782733" y="2325247"/>
            <a:ext cx="6104467" cy="2769989"/>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指標定義： </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被分類為陽性的個體，有多少比率是真陽性</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計算公式： </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Precision = TP / (TP + FP)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使用情境</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當</a:t>
            </a:r>
            <a:r>
              <a:rPr kumimoji="0" lang="zh-TW" altLang="en-US" sz="12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避免假陽性（誤判為正）</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非常重要時。</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例子</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垃圾郵件過濾系統，你不希望重要的郵件被錯誤地標記為垃圾郵件（假陽性），因此需要一個高精確率的模型。</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11" name="矩形: 圓角 10">
            <a:extLst>
              <a:ext uri="{FF2B5EF4-FFF2-40B4-BE49-F238E27FC236}">
                <a16:creationId xmlns:a16="http://schemas.microsoft.com/office/drawing/2014/main" id="{D02FE0F0-6867-4158-A2EF-DC58695F3728}"/>
              </a:ext>
            </a:extLst>
          </p:cNvPr>
          <p:cNvSpPr/>
          <p:nvPr/>
        </p:nvSpPr>
        <p:spPr>
          <a:xfrm>
            <a:off x="7518399" y="5274731"/>
            <a:ext cx="2768600" cy="787401"/>
          </a:xfrm>
          <a:prstGeom prst="round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嚇死寶寶</a:t>
            </a: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假陽</a:t>
            </a: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29290066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TW" altLang="en-US"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召回度</a:t>
            </a:r>
            <a:r>
              <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a:t>
            </a:r>
            <a:r>
              <a:rPr kumimoji="0" lang="zh-TW" altLang="en-US"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敏感度</a:t>
            </a:r>
            <a:r>
              <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(Recall/Sensitivity)</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以實際結果的角度看事情</a:t>
            </a: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aphicFrame>
        <p:nvGraphicFramePr>
          <p:cNvPr id="6" name="表格 5">
            <a:extLst>
              <a:ext uri="{FF2B5EF4-FFF2-40B4-BE49-F238E27FC236}">
                <a16:creationId xmlns:a16="http://schemas.microsoft.com/office/drawing/2014/main" id="{6C297A44-7621-4418-BB7D-C4FAF09DB4F4}"/>
              </a:ext>
            </a:extLst>
          </p:cNvPr>
          <p:cNvGraphicFramePr>
            <a:graphicFrameLocks noGrp="1"/>
          </p:cNvGraphicFramePr>
          <p:nvPr/>
        </p:nvGraphicFramePr>
        <p:xfrm>
          <a:off x="897464" y="2330419"/>
          <a:ext cx="4436536" cy="2944313"/>
        </p:xfrm>
        <a:graphic>
          <a:graphicData uri="http://schemas.openxmlformats.org/drawingml/2006/table">
            <a:tbl>
              <a:tblPr/>
              <a:tblGrid>
                <a:gridCol w="692662">
                  <a:extLst>
                    <a:ext uri="{9D8B030D-6E8A-4147-A177-3AD203B41FA5}">
                      <a16:colId xmlns:a16="http://schemas.microsoft.com/office/drawing/2014/main" val="3347246231"/>
                    </a:ext>
                  </a:extLst>
                </a:gridCol>
                <a:gridCol w="640054">
                  <a:extLst>
                    <a:ext uri="{9D8B030D-6E8A-4147-A177-3AD203B41FA5}">
                      <a16:colId xmlns:a16="http://schemas.microsoft.com/office/drawing/2014/main" val="2654309321"/>
                    </a:ext>
                  </a:extLst>
                </a:gridCol>
                <a:gridCol w="1516838">
                  <a:extLst>
                    <a:ext uri="{9D8B030D-6E8A-4147-A177-3AD203B41FA5}">
                      <a16:colId xmlns:a16="http://schemas.microsoft.com/office/drawing/2014/main" val="3269157297"/>
                    </a:ext>
                  </a:extLst>
                </a:gridCol>
                <a:gridCol w="1586982">
                  <a:extLst>
                    <a:ext uri="{9D8B030D-6E8A-4147-A177-3AD203B41FA5}">
                      <a16:colId xmlns:a16="http://schemas.microsoft.com/office/drawing/2014/main" val="2830071203"/>
                    </a:ext>
                  </a:extLst>
                </a:gridCol>
              </a:tblGrid>
              <a:tr h="621165">
                <a:tc rowSpan="2" gridSpan="2">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9387257"/>
                  </a:ext>
                </a:extLst>
              </a:tr>
              <a:tr h="413012">
                <a:tc gridSpan="2" vMerge="1">
                  <a:txBody>
                    <a:bodyPr/>
                    <a:lstStyle/>
                    <a:p>
                      <a:endParaRPr lang="zh-TW" altLang="en-US"/>
                    </a:p>
                  </a:txBody>
                  <a:tcPr/>
                </a:tc>
                <a:tc hMerge="1" v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7094709"/>
                  </a:ext>
                </a:extLst>
              </a:tr>
              <a:tr h="955068">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endPar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Positive)</a:t>
                      </a:r>
                    </a:p>
                    <a:p>
                      <a:pPr marL="0" marR="0" lvl="0" indent="0" algn="ctr" defTabSz="914172" rtl="0" eaLnBrk="1" fontAlgn="ctr" latinLnBrk="0" hangingPunct="1">
                        <a:lnSpc>
                          <a:spcPct val="100000"/>
                        </a:lnSpc>
                        <a:spcBef>
                          <a:spcPts val="0"/>
                        </a:spcBef>
                        <a:spcAft>
                          <a:spcPts val="0"/>
                        </a:spcAft>
                        <a:buClrTx/>
                        <a:buSzTx/>
                        <a:buFontTx/>
                        <a:buNone/>
                        <a:tabLst/>
                        <a:defRPr/>
                      </a:pP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63843025"/>
                  </a:ext>
                </a:extLst>
              </a:tr>
              <a:tr h="955068">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p>
                    <a:p>
                      <a:pPr algn="ctr" fontAlgn="ct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r>
                        <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464633292"/>
                  </a:ext>
                </a:extLst>
              </a:tr>
            </a:tbl>
          </a:graphicData>
        </a:graphic>
      </p:graphicFrame>
      <p:sp>
        <p:nvSpPr>
          <p:cNvPr id="2" name="矩形 1">
            <a:extLst>
              <a:ext uri="{FF2B5EF4-FFF2-40B4-BE49-F238E27FC236}">
                <a16:creationId xmlns:a16="http://schemas.microsoft.com/office/drawing/2014/main" id="{A259B8F1-0A94-4793-9DB2-BF5D824C1CEF}"/>
              </a:ext>
            </a:extLst>
          </p:cNvPr>
          <p:cNvSpPr/>
          <p:nvPr/>
        </p:nvSpPr>
        <p:spPr>
          <a:xfrm>
            <a:off x="5782733" y="2325247"/>
            <a:ext cx="6104467" cy="2769989"/>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指標定義： </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真正為陽性的個體中，有多少比率被預測是 真陽性</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計算公式： </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Recall/Sensitivity = TP / (TP + FN)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使用情境</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當</a:t>
            </a:r>
            <a:r>
              <a:rPr kumimoji="0" lang="zh-TW" altLang="en-US" sz="12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避免假陰性（誤判為負）</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極為重要時。</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例子</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疾病診斷，例如癌症篩檢，錯過任何一個真正的病例（假陰性）可能導致生命危險，因此需要高召回率。</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 name="矩形: 圓角 4">
            <a:extLst>
              <a:ext uri="{FF2B5EF4-FFF2-40B4-BE49-F238E27FC236}">
                <a16:creationId xmlns:a16="http://schemas.microsoft.com/office/drawing/2014/main" id="{4E68543F-D26C-462C-B8AC-3C03D91F448D}"/>
              </a:ext>
            </a:extLst>
          </p:cNvPr>
          <p:cNvSpPr/>
          <p:nvPr/>
        </p:nvSpPr>
        <p:spPr>
          <a:xfrm>
            <a:off x="7518399" y="5274731"/>
            <a:ext cx="2768600" cy="787401"/>
          </a:xfrm>
          <a:prstGeom prst="roundRect">
            <a:avLst/>
          </a:prstGeom>
          <a:solidFill>
            <a:srgbClr val="AA9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漏網之魚</a:t>
            </a: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假陰</a:t>
            </a:r>
            <a:r>
              <a:rPr kumimoji="0" lang="en-US" altLang="zh-TW"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t>
            </a:r>
            <a:endParaRPr kumimoji="0" lang="zh-TW" altLang="en-US" sz="18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8A71772D-A480-4E9B-B43B-1F0B9C46BB8F}"/>
              </a:ext>
            </a:extLst>
          </p:cNvPr>
          <p:cNvSpPr txBox="1"/>
          <p:nvPr/>
        </p:nvSpPr>
        <p:spPr>
          <a:xfrm>
            <a:off x="588682" y="5555218"/>
            <a:ext cx="51940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一般在醫療檢驗中，實際</a:t>
            </a:r>
            <a:r>
              <a:rPr kumimoji="0" lang="en-US" altLang="zh-TW"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YES</a:t>
            </a:r>
            <a:r>
              <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指的是有無特殊疾病</a:t>
            </a:r>
          </a:p>
        </p:txBody>
      </p:sp>
    </p:spTree>
    <p:extLst>
      <p:ext uri="{BB962C8B-B14F-4D97-AF65-F5344CB8AC3E}">
        <p14:creationId xmlns:p14="http://schemas.microsoft.com/office/powerpoint/2010/main" val="3632488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TW" altLang="en-US"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明確度 </a:t>
            </a:r>
            <a:r>
              <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(Specificity)</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以實際結果的角度看事情</a:t>
            </a: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graphicFrame>
        <p:nvGraphicFramePr>
          <p:cNvPr id="6" name="表格 5">
            <a:extLst>
              <a:ext uri="{FF2B5EF4-FFF2-40B4-BE49-F238E27FC236}">
                <a16:creationId xmlns:a16="http://schemas.microsoft.com/office/drawing/2014/main" id="{6C297A44-7621-4418-BB7D-C4FAF09DB4F4}"/>
              </a:ext>
            </a:extLst>
          </p:cNvPr>
          <p:cNvGraphicFramePr>
            <a:graphicFrameLocks noGrp="1"/>
          </p:cNvGraphicFramePr>
          <p:nvPr/>
        </p:nvGraphicFramePr>
        <p:xfrm>
          <a:off x="897464" y="2330419"/>
          <a:ext cx="4436536" cy="2944313"/>
        </p:xfrm>
        <a:graphic>
          <a:graphicData uri="http://schemas.openxmlformats.org/drawingml/2006/table">
            <a:tbl>
              <a:tblPr/>
              <a:tblGrid>
                <a:gridCol w="692662">
                  <a:extLst>
                    <a:ext uri="{9D8B030D-6E8A-4147-A177-3AD203B41FA5}">
                      <a16:colId xmlns:a16="http://schemas.microsoft.com/office/drawing/2014/main" val="3347246231"/>
                    </a:ext>
                  </a:extLst>
                </a:gridCol>
                <a:gridCol w="640054">
                  <a:extLst>
                    <a:ext uri="{9D8B030D-6E8A-4147-A177-3AD203B41FA5}">
                      <a16:colId xmlns:a16="http://schemas.microsoft.com/office/drawing/2014/main" val="2654309321"/>
                    </a:ext>
                  </a:extLst>
                </a:gridCol>
                <a:gridCol w="1516838">
                  <a:extLst>
                    <a:ext uri="{9D8B030D-6E8A-4147-A177-3AD203B41FA5}">
                      <a16:colId xmlns:a16="http://schemas.microsoft.com/office/drawing/2014/main" val="3269157297"/>
                    </a:ext>
                  </a:extLst>
                </a:gridCol>
                <a:gridCol w="1586982">
                  <a:extLst>
                    <a:ext uri="{9D8B030D-6E8A-4147-A177-3AD203B41FA5}">
                      <a16:colId xmlns:a16="http://schemas.microsoft.com/office/drawing/2014/main" val="2830071203"/>
                    </a:ext>
                  </a:extLst>
                </a:gridCol>
              </a:tblGrid>
              <a:tr h="621165">
                <a:tc rowSpan="2" gridSpan="2">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9387257"/>
                  </a:ext>
                </a:extLst>
              </a:tr>
              <a:tr h="413012">
                <a:tc gridSpan="2" vMerge="1">
                  <a:txBody>
                    <a:bodyPr/>
                    <a:lstStyle/>
                    <a:p>
                      <a:endParaRPr lang="zh-TW" altLang="en-US"/>
                    </a:p>
                  </a:txBody>
                  <a:tcPr/>
                </a:tc>
                <a:tc hMerge="1" v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7094709"/>
                  </a:ext>
                </a:extLst>
              </a:tr>
              <a:tr h="955068">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endPar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Positive)</a:t>
                      </a:r>
                    </a:p>
                    <a:p>
                      <a:pPr marL="0" marR="0" lvl="0" indent="0" algn="ctr" defTabSz="914172" rtl="0" eaLnBrk="1" fontAlgn="ctr" latinLnBrk="0" hangingPunct="1">
                        <a:lnSpc>
                          <a:spcPct val="100000"/>
                        </a:lnSpc>
                        <a:spcBef>
                          <a:spcPts val="0"/>
                        </a:spcBef>
                        <a:spcAft>
                          <a:spcPts val="0"/>
                        </a:spcAft>
                        <a:buClrTx/>
                        <a:buSzTx/>
                        <a:buFontTx/>
                        <a:buNone/>
                        <a:tabLst/>
                        <a:defRPr/>
                      </a:pP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163843025"/>
                  </a:ext>
                </a:extLst>
              </a:tr>
              <a:tr h="955068">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p>
                    <a:p>
                      <a:pPr algn="ctr" fontAlgn="ct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r>
                        <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64633292"/>
                  </a:ext>
                </a:extLst>
              </a:tr>
            </a:tbl>
          </a:graphicData>
        </a:graphic>
      </p:graphicFrame>
      <p:sp>
        <p:nvSpPr>
          <p:cNvPr id="2" name="矩形 1">
            <a:extLst>
              <a:ext uri="{FF2B5EF4-FFF2-40B4-BE49-F238E27FC236}">
                <a16:creationId xmlns:a16="http://schemas.microsoft.com/office/drawing/2014/main" id="{A259B8F1-0A94-4793-9DB2-BF5D824C1CEF}"/>
              </a:ext>
            </a:extLst>
          </p:cNvPr>
          <p:cNvSpPr/>
          <p:nvPr/>
        </p:nvSpPr>
        <p:spPr>
          <a:xfrm>
            <a:off x="5782733" y="2325247"/>
            <a:ext cx="5816600" cy="2769989"/>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指標定義： </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被實際為陰性的個體中，有多少比率是真陰性</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計算公式： </a:t>
            </a: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Specificity= TN / (TN + FP)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使用情境</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當</a:t>
            </a:r>
            <a:r>
              <a:rPr kumimoji="0" lang="zh-TW" altLang="en-US" sz="12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確認負性結果</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的準確性很重要時。</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例子</a:t>
            </a:r>
            <a:r>
              <a:rPr kumimoji="0" lang="en-US" altLang="zh-TW" sz="12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毒品檢測，對於非使用者，檢測結果應確認為負，以避免對非使用者的不公正對待。</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 name="文字方塊 4">
            <a:extLst>
              <a:ext uri="{FF2B5EF4-FFF2-40B4-BE49-F238E27FC236}">
                <a16:creationId xmlns:a16="http://schemas.microsoft.com/office/drawing/2014/main" id="{732C8F48-14F0-4281-8DD5-194CDE285114}"/>
              </a:ext>
            </a:extLst>
          </p:cNvPr>
          <p:cNvSpPr txBox="1"/>
          <p:nvPr/>
        </p:nvSpPr>
        <p:spPr>
          <a:xfrm>
            <a:off x="1228035" y="1592320"/>
            <a:ext cx="37753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白話文</a:t>
            </a:r>
            <a:r>
              <a:rPr kumimoji="0" lang="en-US" altLang="zh-TW"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 健康的人中真的健康的比例</a:t>
            </a:r>
          </a:p>
        </p:txBody>
      </p:sp>
    </p:spTree>
    <p:extLst>
      <p:ext uri="{BB962C8B-B14F-4D97-AF65-F5344CB8AC3E}">
        <p14:creationId xmlns:p14="http://schemas.microsoft.com/office/powerpoint/2010/main" val="31087893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3200" b="0" i="0" u="none" strike="noStrike" kern="1200" cap="none" spc="150" normalizeH="0" baseline="0" noProof="0" dirty="0">
                <a:ln>
                  <a:noFill/>
                </a:ln>
                <a:solidFill>
                  <a:srgbClr val="363636"/>
                </a:solidFill>
                <a:effectLst/>
                <a:highlight>
                  <a:srgbClr val="FFFFFF"/>
                </a:highlight>
                <a:uLnTx/>
                <a:uFillTx/>
                <a:latin typeface="Microsoft YaHei" panose="020B0503020204020204" pitchFamily="34" charset="-122"/>
                <a:ea typeface="Microsoft YaHei" panose="020B0503020204020204" pitchFamily="34" charset="-122"/>
                <a:cs typeface="Arial" panose="020B0604020202020204" pitchFamily="34" charset="0"/>
              </a:rPr>
              <a:t>F1 Score</a:t>
            </a:r>
            <a:endPar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如果覺得</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Precision</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和</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Recall</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都同等重要 可用</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F1 Score</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來代表</a:t>
            </a: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E6BEA574-3DD2-434C-9908-02F3C3EAE460}"/>
              </a:ext>
            </a:extLst>
          </p:cNvPr>
          <p:cNvSpPr/>
          <p:nvPr/>
        </p:nvSpPr>
        <p:spPr>
          <a:xfrm>
            <a:off x="4969933" y="5435600"/>
            <a:ext cx="508000" cy="295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矩形 10">
            <a:extLst>
              <a:ext uri="{FF2B5EF4-FFF2-40B4-BE49-F238E27FC236}">
                <a16:creationId xmlns:a16="http://schemas.microsoft.com/office/drawing/2014/main" id="{D01C60AF-36FD-48D2-B11D-43D30BFE83E4}"/>
              </a:ext>
            </a:extLst>
          </p:cNvPr>
          <p:cNvSpPr/>
          <p:nvPr/>
        </p:nvSpPr>
        <p:spPr>
          <a:xfrm>
            <a:off x="801440" y="5311524"/>
            <a:ext cx="508000" cy="295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10" name="圖片 9">
            <a:extLst>
              <a:ext uri="{FF2B5EF4-FFF2-40B4-BE49-F238E27FC236}">
                <a16:creationId xmlns:a16="http://schemas.microsoft.com/office/drawing/2014/main" id="{2121A7E5-F172-4F00-8D55-B4C01954D1D7}"/>
              </a:ext>
            </a:extLst>
          </p:cNvPr>
          <p:cNvPicPr>
            <a:picLocks noChangeAspect="1"/>
          </p:cNvPicPr>
          <p:nvPr/>
        </p:nvPicPr>
        <p:blipFill>
          <a:blip r:embed="rId2"/>
          <a:stretch>
            <a:fillRect/>
          </a:stretch>
        </p:blipFill>
        <p:spPr>
          <a:xfrm>
            <a:off x="1385273" y="3780284"/>
            <a:ext cx="3365806" cy="869932"/>
          </a:xfrm>
          <a:prstGeom prst="rect">
            <a:avLst/>
          </a:prstGeom>
        </p:spPr>
      </p:pic>
      <p:sp>
        <p:nvSpPr>
          <p:cNvPr id="12" name="矩形 11">
            <a:extLst>
              <a:ext uri="{FF2B5EF4-FFF2-40B4-BE49-F238E27FC236}">
                <a16:creationId xmlns:a16="http://schemas.microsoft.com/office/drawing/2014/main" id="{AD3E973D-0BD8-4D6E-A75F-11CBD4396FB7}"/>
              </a:ext>
            </a:extLst>
          </p:cNvPr>
          <p:cNvSpPr/>
          <p:nvPr/>
        </p:nvSpPr>
        <p:spPr>
          <a:xfrm>
            <a:off x="694267" y="1920619"/>
            <a:ext cx="6096000" cy="92333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F1 Score</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的取值範圍從</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到</a:t>
            </a: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的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1</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代表模型的輸出最好 </a:t>
            </a:r>
            <a:endPar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0</a:t>
            </a:r>
            <a:r>
              <a:rPr kumimoji="0" lang="zh-TW" altLang="en-US"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代表模型的輸出結果最差</a:t>
            </a:r>
          </a:p>
        </p:txBody>
      </p:sp>
      <p:pic>
        <p:nvPicPr>
          <p:cNvPr id="15" name="圖片 14">
            <a:extLst>
              <a:ext uri="{FF2B5EF4-FFF2-40B4-BE49-F238E27FC236}">
                <a16:creationId xmlns:a16="http://schemas.microsoft.com/office/drawing/2014/main" id="{9B6BF9B9-6C32-4902-9EC4-FD1372EBCF6B}"/>
              </a:ext>
            </a:extLst>
          </p:cNvPr>
          <p:cNvPicPr>
            <a:picLocks noChangeAspect="1"/>
          </p:cNvPicPr>
          <p:nvPr/>
        </p:nvPicPr>
        <p:blipFill>
          <a:blip r:embed="rId3"/>
          <a:stretch>
            <a:fillRect/>
          </a:stretch>
        </p:blipFill>
        <p:spPr>
          <a:xfrm>
            <a:off x="5928224" y="1761067"/>
            <a:ext cx="5368324" cy="4026243"/>
          </a:xfrm>
          <a:prstGeom prst="rect">
            <a:avLst/>
          </a:prstGeom>
        </p:spPr>
      </p:pic>
    </p:spTree>
    <p:extLst>
      <p:ext uri="{BB962C8B-B14F-4D97-AF65-F5344CB8AC3E}">
        <p14:creationId xmlns:p14="http://schemas.microsoft.com/office/powerpoint/2010/main" val="15278309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EDA8947F-FFC7-44E0-9D35-55F96865343A}"/>
              </a:ext>
            </a:extLst>
          </p:cNvPr>
          <p:cNvPicPr>
            <a:picLocks noChangeAspect="1"/>
          </p:cNvPicPr>
          <p:nvPr/>
        </p:nvPicPr>
        <p:blipFill>
          <a:blip r:embed="rId2"/>
          <a:stretch>
            <a:fillRect/>
          </a:stretch>
        </p:blipFill>
        <p:spPr>
          <a:xfrm>
            <a:off x="177595" y="2106624"/>
            <a:ext cx="3977389" cy="2648172"/>
          </a:xfrm>
          <a:prstGeom prst="rect">
            <a:avLst/>
          </a:prstGeom>
        </p:spPr>
      </p:pic>
      <p:pic>
        <p:nvPicPr>
          <p:cNvPr id="6" name="圖片 5">
            <a:extLst>
              <a:ext uri="{FF2B5EF4-FFF2-40B4-BE49-F238E27FC236}">
                <a16:creationId xmlns:a16="http://schemas.microsoft.com/office/drawing/2014/main" id="{CB97EACF-8BB1-4C23-8EA7-8DB8B57781C3}"/>
              </a:ext>
            </a:extLst>
          </p:cNvPr>
          <p:cNvPicPr>
            <a:picLocks noChangeAspect="1"/>
          </p:cNvPicPr>
          <p:nvPr/>
        </p:nvPicPr>
        <p:blipFill>
          <a:blip r:embed="rId3"/>
          <a:stretch>
            <a:fillRect/>
          </a:stretch>
        </p:blipFill>
        <p:spPr>
          <a:xfrm>
            <a:off x="4154984" y="2103204"/>
            <a:ext cx="3977389" cy="2651592"/>
          </a:xfrm>
          <a:prstGeom prst="rect">
            <a:avLst/>
          </a:prstGeom>
        </p:spPr>
      </p:pic>
      <p:pic>
        <p:nvPicPr>
          <p:cNvPr id="7" name="圖片 6">
            <a:extLst>
              <a:ext uri="{FF2B5EF4-FFF2-40B4-BE49-F238E27FC236}">
                <a16:creationId xmlns:a16="http://schemas.microsoft.com/office/drawing/2014/main" id="{F261B94C-9EBB-4F57-A668-28A4409912C5}"/>
              </a:ext>
            </a:extLst>
          </p:cNvPr>
          <p:cNvPicPr>
            <a:picLocks noChangeAspect="1"/>
          </p:cNvPicPr>
          <p:nvPr/>
        </p:nvPicPr>
        <p:blipFill>
          <a:blip r:embed="rId4"/>
          <a:stretch>
            <a:fillRect/>
          </a:stretch>
        </p:blipFill>
        <p:spPr>
          <a:xfrm>
            <a:off x="8045278" y="2103204"/>
            <a:ext cx="3977389" cy="2651593"/>
          </a:xfrm>
          <a:prstGeom prst="rect">
            <a:avLst/>
          </a:prstGeom>
        </p:spPr>
      </p:pic>
      <p:sp>
        <p:nvSpPr>
          <p:cNvPr id="8" name="矩形 7">
            <a:extLst>
              <a:ext uri="{FF2B5EF4-FFF2-40B4-BE49-F238E27FC236}">
                <a16:creationId xmlns:a16="http://schemas.microsoft.com/office/drawing/2014/main" id="{97A94287-A475-4970-9A5A-D9280D46A6C4}"/>
              </a:ext>
            </a:extLst>
          </p:cNvPr>
          <p:cNvSpPr/>
          <p:nvPr/>
        </p:nvSpPr>
        <p:spPr>
          <a:xfrm>
            <a:off x="4131001" y="5120463"/>
            <a:ext cx="391427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Recall/Sensitivity = TP / (TP + FN)</a:t>
            </a:r>
          </a:p>
        </p:txBody>
      </p:sp>
      <p:sp>
        <p:nvSpPr>
          <p:cNvPr id="9" name="矩形 8">
            <a:extLst>
              <a:ext uri="{FF2B5EF4-FFF2-40B4-BE49-F238E27FC236}">
                <a16:creationId xmlns:a16="http://schemas.microsoft.com/office/drawing/2014/main" id="{80AD18CF-8D4B-4275-875D-017676D5959F}"/>
              </a:ext>
            </a:extLst>
          </p:cNvPr>
          <p:cNvSpPr/>
          <p:nvPr/>
        </p:nvSpPr>
        <p:spPr>
          <a:xfrm>
            <a:off x="409022" y="5120463"/>
            <a:ext cx="304275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Precision = TP / (TP + FP) </a:t>
            </a:r>
          </a:p>
        </p:txBody>
      </p:sp>
      <p:sp>
        <p:nvSpPr>
          <p:cNvPr id="10" name="標題 1">
            <a:extLst>
              <a:ext uri="{FF2B5EF4-FFF2-40B4-BE49-F238E27FC236}">
                <a16:creationId xmlns:a16="http://schemas.microsoft.com/office/drawing/2014/main" id="{7919DF20-CC50-40BA-B2AA-AEB9DE84519B}"/>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3200" b="0" i="0" u="none" strike="noStrike" kern="1200" cap="none" spc="150" normalizeH="0" baseline="0" noProof="0" dirty="0">
                <a:ln>
                  <a:noFill/>
                </a:ln>
                <a:solidFill>
                  <a:srgbClr val="363636"/>
                </a:solidFill>
                <a:effectLst/>
                <a:highlight>
                  <a:srgbClr val="FFFFFF"/>
                </a:highlight>
                <a:uLnTx/>
                <a:uFillTx/>
                <a:latin typeface="Microsoft YaHei" panose="020B0503020204020204" pitchFamily="34" charset="-122"/>
                <a:ea typeface="Microsoft YaHei" panose="020B0503020204020204" pitchFamily="34" charset="-122"/>
                <a:cs typeface="Arial" panose="020B0604020202020204" pitchFamily="34" charset="0"/>
              </a:rPr>
              <a:t>F1 Score</a:t>
            </a:r>
            <a:r>
              <a:rPr kumimoji="0" lang="zh-TW" altLang="en-US" sz="3200" b="0" i="0" u="none" strike="noStrike" kern="1200" cap="none" spc="150" normalizeH="0" baseline="0" noProof="0" dirty="0">
                <a:ln>
                  <a:noFill/>
                </a:ln>
                <a:solidFill>
                  <a:srgbClr val="363636"/>
                </a:solidFill>
                <a:effectLst/>
                <a:highlight>
                  <a:srgbClr val="FFFFFF"/>
                </a:highlight>
                <a:uLnTx/>
                <a:uFillTx/>
                <a:latin typeface="Microsoft YaHei" panose="020B0503020204020204" pitchFamily="34" charset="-122"/>
                <a:ea typeface="Microsoft YaHei" panose="020B0503020204020204" pitchFamily="34" charset="-122"/>
                <a:cs typeface="Arial" panose="020B0604020202020204" pitchFamily="34" charset="0"/>
              </a:rPr>
              <a:t> </a:t>
            </a:r>
            <a:r>
              <a:rPr kumimoji="0" lang="en-US" altLang="zh-TW" sz="3200" b="0" i="0" u="none" strike="noStrike" kern="1200" cap="none" spc="150" normalizeH="0" baseline="0" noProof="0" dirty="0">
                <a:ln>
                  <a:noFill/>
                </a:ln>
                <a:solidFill>
                  <a:srgbClr val="363636"/>
                </a:solidFill>
                <a:effectLst/>
                <a:highlight>
                  <a:srgbClr val="FFFFFF"/>
                </a:highlight>
                <a:uLnTx/>
                <a:uFillTx/>
                <a:latin typeface="Microsoft YaHei" panose="020B0503020204020204" pitchFamily="34" charset="-122"/>
                <a:ea typeface="Microsoft YaHei" panose="020B0503020204020204" pitchFamily="34" charset="-122"/>
                <a:cs typeface="Arial" panose="020B0604020202020204" pitchFamily="34" charset="0"/>
              </a:rPr>
              <a:t>curve</a:t>
            </a:r>
            <a:endPar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11" name="矩形 10">
            <a:extLst>
              <a:ext uri="{FF2B5EF4-FFF2-40B4-BE49-F238E27FC236}">
                <a16:creationId xmlns:a16="http://schemas.microsoft.com/office/drawing/2014/main" id="{17AF0B97-B037-436A-834B-BC769FB95F7A}"/>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如果覺得</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Precision</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和</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Recall</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都同等重要 可用</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F1 Score</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來代表</a:t>
            </a:r>
          </a:p>
        </p:txBody>
      </p:sp>
      <p:sp>
        <p:nvSpPr>
          <p:cNvPr id="12" name="矩形 11">
            <a:extLst>
              <a:ext uri="{FF2B5EF4-FFF2-40B4-BE49-F238E27FC236}">
                <a16:creationId xmlns:a16="http://schemas.microsoft.com/office/drawing/2014/main" id="{439F8A52-1F64-4E78-9A29-EED1264F2F24}"/>
              </a:ext>
            </a:extLst>
          </p:cNvPr>
          <p:cNvSpPr/>
          <p:nvPr/>
        </p:nvSpPr>
        <p:spPr>
          <a:xfrm>
            <a:off x="304799" y="1375287"/>
            <a:ext cx="11582399" cy="584775"/>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一個優秀的分類模型在不同的閾值（</a:t>
            </a:r>
            <a:r>
              <a:rPr kumimoji="0" lang="en-US" altLang="zh-TW" sz="16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threshold</a:t>
            </a:r>
            <a:r>
              <a:rPr kumimoji="0" lang="zh-TW" altLang="en-US" sz="16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）下應該具備一定的靈活性和適應性。閾值是用來決定將概率預測轉化為類別預測的切割點。通常調整閾值可以改變模型在精確度（</a:t>
            </a:r>
            <a:r>
              <a:rPr kumimoji="0" lang="en-US" altLang="zh-TW" sz="16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precision</a:t>
            </a:r>
            <a:r>
              <a:rPr kumimoji="0" lang="zh-TW" altLang="en-US" sz="16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）和召回率（</a:t>
            </a:r>
            <a:r>
              <a:rPr kumimoji="0" lang="en-US" altLang="zh-TW" sz="16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recall</a:t>
            </a:r>
            <a:r>
              <a:rPr kumimoji="0" lang="zh-TW" altLang="en-US" sz="1600" b="1" i="0" u="none" strike="noStrike" kern="1200" cap="none" spc="0" normalizeH="0" baseline="0" noProof="0" dirty="0">
                <a:ln>
                  <a:noFill/>
                </a:ln>
                <a:solidFill>
                  <a:srgbClr val="0D0D0D"/>
                </a:solidFill>
                <a:effectLst/>
                <a:uLnTx/>
                <a:uFillTx/>
                <a:latin typeface="微軟正黑體" panose="020B0604030504040204" pitchFamily="34" charset="-120"/>
                <a:ea typeface="微軟正黑體" panose="020B0604030504040204" pitchFamily="34" charset="-120"/>
                <a:cs typeface="+mn-cs"/>
              </a:rPr>
              <a:t>）之間的平衡，這也會影響到其他性能指標。</a:t>
            </a:r>
            <a:endParaRPr kumimoji="0" lang="zh-TW" altLang="en-US" sz="1600" b="1" i="0" u="none" strike="noStrike" kern="1200" cap="none" spc="0" normalizeH="0" baseline="0" noProof="0" dirty="0">
              <a:ln>
                <a:noFill/>
              </a:ln>
              <a:solidFill>
                <a:srgbClr val="737572"/>
              </a:solidFill>
              <a:effectLst/>
              <a:uLnTx/>
              <a:uFillTx/>
              <a:latin typeface="微軟正黑體" panose="020B0604030504040204" pitchFamily="34" charset="-120"/>
              <a:ea typeface="微軟正黑體" panose="020B0604030504040204" pitchFamily="34" charset="-120"/>
              <a:cs typeface="+mn-cs"/>
            </a:endParaRPr>
          </a:p>
        </p:txBody>
      </p:sp>
      <p:sp>
        <p:nvSpPr>
          <p:cNvPr id="13" name="矩形: 圓角 12">
            <a:extLst>
              <a:ext uri="{FF2B5EF4-FFF2-40B4-BE49-F238E27FC236}">
                <a16:creationId xmlns:a16="http://schemas.microsoft.com/office/drawing/2014/main" id="{F8300C0A-B578-4066-AF62-1C63FBB58D82}"/>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41611730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ROC</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如果覺得</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Precision</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和</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Recall</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都同等重要 可用</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F1 Score</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來代表</a:t>
            </a: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E6BEA574-3DD2-434C-9908-02F3C3EAE460}"/>
              </a:ext>
            </a:extLst>
          </p:cNvPr>
          <p:cNvSpPr/>
          <p:nvPr/>
        </p:nvSpPr>
        <p:spPr>
          <a:xfrm>
            <a:off x="4969933" y="5435600"/>
            <a:ext cx="508000" cy="295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矩形 10">
            <a:extLst>
              <a:ext uri="{FF2B5EF4-FFF2-40B4-BE49-F238E27FC236}">
                <a16:creationId xmlns:a16="http://schemas.microsoft.com/office/drawing/2014/main" id="{D01C60AF-36FD-48D2-B11D-43D30BFE83E4}"/>
              </a:ext>
            </a:extLst>
          </p:cNvPr>
          <p:cNvSpPr/>
          <p:nvPr/>
        </p:nvSpPr>
        <p:spPr>
          <a:xfrm>
            <a:off x="801440" y="5311524"/>
            <a:ext cx="508000" cy="295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5" name="圖片 4">
            <a:extLst>
              <a:ext uri="{FF2B5EF4-FFF2-40B4-BE49-F238E27FC236}">
                <a16:creationId xmlns:a16="http://schemas.microsoft.com/office/drawing/2014/main" id="{D2130C55-7A52-41D1-8D13-8DE706DD6371}"/>
              </a:ext>
            </a:extLst>
          </p:cNvPr>
          <p:cNvPicPr>
            <a:picLocks noChangeAspect="1"/>
          </p:cNvPicPr>
          <p:nvPr/>
        </p:nvPicPr>
        <p:blipFill>
          <a:blip r:embed="rId3"/>
          <a:stretch>
            <a:fillRect/>
          </a:stretch>
        </p:blipFill>
        <p:spPr>
          <a:xfrm>
            <a:off x="554510" y="1756923"/>
            <a:ext cx="5573565" cy="3973952"/>
          </a:xfrm>
          <a:prstGeom prst="rect">
            <a:avLst/>
          </a:prstGeom>
        </p:spPr>
      </p:pic>
      <p:graphicFrame>
        <p:nvGraphicFramePr>
          <p:cNvPr id="13" name="表格 12">
            <a:extLst>
              <a:ext uri="{FF2B5EF4-FFF2-40B4-BE49-F238E27FC236}">
                <a16:creationId xmlns:a16="http://schemas.microsoft.com/office/drawing/2014/main" id="{EEA532EB-107A-48F1-B0A7-011AE688B6C9}"/>
              </a:ext>
            </a:extLst>
          </p:cNvPr>
          <p:cNvGraphicFramePr>
            <a:graphicFrameLocks noGrp="1"/>
          </p:cNvGraphicFramePr>
          <p:nvPr/>
        </p:nvGraphicFramePr>
        <p:xfrm>
          <a:off x="6963711" y="2202513"/>
          <a:ext cx="3907488" cy="2404340"/>
        </p:xfrm>
        <a:graphic>
          <a:graphicData uri="http://schemas.openxmlformats.org/drawingml/2006/table">
            <a:tbl>
              <a:tblPr/>
              <a:tblGrid>
                <a:gridCol w="610064">
                  <a:extLst>
                    <a:ext uri="{9D8B030D-6E8A-4147-A177-3AD203B41FA5}">
                      <a16:colId xmlns:a16="http://schemas.microsoft.com/office/drawing/2014/main" val="3347246231"/>
                    </a:ext>
                  </a:extLst>
                </a:gridCol>
                <a:gridCol w="563729">
                  <a:extLst>
                    <a:ext uri="{9D8B030D-6E8A-4147-A177-3AD203B41FA5}">
                      <a16:colId xmlns:a16="http://schemas.microsoft.com/office/drawing/2014/main" val="2654309321"/>
                    </a:ext>
                  </a:extLst>
                </a:gridCol>
                <a:gridCol w="1335958">
                  <a:extLst>
                    <a:ext uri="{9D8B030D-6E8A-4147-A177-3AD203B41FA5}">
                      <a16:colId xmlns:a16="http://schemas.microsoft.com/office/drawing/2014/main" val="3269157297"/>
                    </a:ext>
                  </a:extLst>
                </a:gridCol>
                <a:gridCol w="1397737">
                  <a:extLst>
                    <a:ext uri="{9D8B030D-6E8A-4147-A177-3AD203B41FA5}">
                      <a16:colId xmlns:a16="http://schemas.microsoft.com/office/drawing/2014/main" val="2830071203"/>
                    </a:ext>
                  </a:extLst>
                </a:gridCol>
              </a:tblGrid>
              <a:tr h="485965">
                <a:tc rowSpan="2" gridSpan="2">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預測 </a:t>
                      </a: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9387257"/>
                  </a:ext>
                </a:extLst>
              </a:tr>
              <a:tr h="323117">
                <a:tc gridSpan="2" vMerge="1">
                  <a:txBody>
                    <a:bodyPr/>
                    <a:lstStyle/>
                    <a:p>
                      <a:endParaRPr lang="zh-TW" altLang="en-US"/>
                    </a:p>
                  </a:txBody>
                  <a:tcPr/>
                </a:tc>
                <a:tc hMerge="1" vMerge="1">
                  <a:txBody>
                    <a:bodyPr/>
                    <a:lstStyle/>
                    <a:p>
                      <a:endParaRPr lang="zh-TW" altLang="en-US"/>
                    </a:p>
                  </a:txBody>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7094709"/>
                  </a:ext>
                </a:extLst>
              </a:tr>
              <a:tr h="747193">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沒購買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endPar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Positive)</a:t>
                      </a:r>
                    </a:p>
                    <a:p>
                      <a:pPr marL="0" marR="0" lvl="0" indent="0" algn="ctr" defTabSz="914172" rtl="0" eaLnBrk="1" fontAlgn="ctr" latinLnBrk="0" hangingPunct="1">
                        <a:lnSpc>
                          <a:spcPct val="100000"/>
                        </a:lnSpc>
                        <a:spcBef>
                          <a:spcPts val="0"/>
                        </a:spcBef>
                        <a:spcAft>
                          <a:spcPts val="0"/>
                        </a:spcAft>
                        <a:buClrTx/>
                        <a:buSzTx/>
                        <a:buFontTx/>
                        <a:buNone/>
                        <a:tabLst/>
                        <a:defRPr/>
                      </a:pP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63843025"/>
                  </a:ext>
                </a:extLst>
              </a:tr>
              <a:tr h="848065">
                <a:tc>
                  <a:txBody>
                    <a:bodyPr/>
                    <a:lstStyle/>
                    <a:p>
                      <a:pPr algn="l" fontAlgn="ctr"/>
                      <a:r>
                        <a:rPr lang="zh-TW" altLang="en-US" sz="1200" b="1" i="0" u="none" strike="noStrike">
                          <a:solidFill>
                            <a:srgbClr val="000000"/>
                          </a:solidFill>
                          <a:effectLst/>
                          <a:latin typeface="微軟正黑體" panose="020B0604030504040204" pitchFamily="34" charset="-120"/>
                          <a:ea typeface="微軟正黑體" panose="020B0604030504040204" pitchFamily="34" charset="-120"/>
                        </a:rPr>
                        <a:t>實際 </a:t>
                      </a:r>
                      <a:r>
                        <a:rPr lang="en-US" sz="1200" b="1" i="0" u="none" strike="noStrike">
                          <a:solidFill>
                            <a:srgbClr val="000000"/>
                          </a:solidFill>
                          <a:effectLst/>
                          <a:latin typeface="微軟正黑體" panose="020B0604030504040204" pitchFamily="34" charset="-120"/>
                          <a:ea typeface="微軟正黑體" panose="020B0604030504040204" pitchFamily="34" charset="-12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有購買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FN</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False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p>
                    <a:p>
                      <a:pPr algn="ctr" fontAlgn="ct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Type II</a:t>
                      </a:r>
                      <a:r>
                        <a:rPr lang="zh-TW" altLang="en-US" sz="1200" b="1" i="0" u="none" strike="noStrike" dirty="0">
                          <a:solidFill>
                            <a:srgbClr val="AA914A"/>
                          </a:solidFill>
                          <a:effectLst/>
                          <a:latin typeface="微軟正黑體" panose="020B0604030504040204" pitchFamily="34" charset="-120"/>
                          <a:ea typeface="微軟正黑體" panose="020B0604030504040204" pitchFamily="34" charset="-120"/>
                        </a:rPr>
                        <a:t> </a:t>
                      </a:r>
                      <a:r>
                        <a:rPr lang="en-US" altLang="zh-TW" sz="1200" b="1" i="0" u="none" strike="noStrike" dirty="0">
                          <a:solidFill>
                            <a:srgbClr val="AA914A"/>
                          </a:solidFill>
                          <a:effectLst/>
                          <a:latin typeface="微軟正黑體" panose="020B0604030504040204" pitchFamily="34" charset="-120"/>
                          <a:ea typeface="微軟正黑體" panose="020B0604030504040204" pitchFamily="34" charset="-120"/>
                        </a:rPr>
                        <a:t>error</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TP</a:t>
                      </a:r>
                    </a:p>
                    <a:p>
                      <a:pPr algn="ctr"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a:t>
                      </a:r>
                      <a:r>
                        <a:rPr lang="en-US" altLang="zh-TW" sz="1400" b="1" i="0" u="none" strike="noStrike" dirty="0">
                          <a:solidFill>
                            <a:srgbClr val="00B050"/>
                          </a:solidFill>
                          <a:effectLst/>
                          <a:latin typeface="微軟正黑體" panose="020B0604030504040204" pitchFamily="34" charset="-120"/>
                          <a:ea typeface="微軟正黑體" panose="020B0604030504040204" pitchFamily="34" charset="-120"/>
                        </a:rPr>
                        <a:t>True</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Negative)</a:t>
                      </a:r>
                      <a:r>
                        <a:rPr lang="zh-TW" altLang="en-US" sz="1400" b="1"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64633292"/>
                  </a:ext>
                </a:extLst>
              </a:tr>
            </a:tbl>
          </a:graphicData>
        </a:graphic>
      </p:graphicFrame>
      <p:sp>
        <p:nvSpPr>
          <p:cNvPr id="6" name="矩形 5">
            <a:extLst>
              <a:ext uri="{FF2B5EF4-FFF2-40B4-BE49-F238E27FC236}">
                <a16:creationId xmlns:a16="http://schemas.microsoft.com/office/drawing/2014/main" id="{4C5756BC-79F9-400B-97D2-BD6AADD28C08}"/>
              </a:ext>
            </a:extLst>
          </p:cNvPr>
          <p:cNvSpPr/>
          <p:nvPr/>
        </p:nvSpPr>
        <p:spPr>
          <a:xfrm>
            <a:off x="7440488" y="4825929"/>
            <a:ext cx="3799731" cy="1015663"/>
          </a:xfrm>
          <a:prstGeom prst="rect">
            <a:avLst/>
          </a:prstGeom>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真陽率（</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TPR</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靈敏度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TP/(TP+FN)</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偽陽率（</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FPR</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1- </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特異度 </a:t>
            </a: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FP/(FP+TN)</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Ps: ROC</a:t>
            </a:r>
            <a:r>
              <a:rPr kumimoji="0" lang="zh-TW" altLang="en-US"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 不受資料不平衡影響</a:t>
            </a:r>
            <a:endParaRPr kumimoji="0" lang="en-US" altLang="zh-TW" sz="12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7">
            <a:extLst>
              <a:ext uri="{FF2B5EF4-FFF2-40B4-BE49-F238E27FC236}">
                <a16:creationId xmlns:a16="http://schemas.microsoft.com/office/drawing/2014/main" id="{F62338CC-BC14-4AAE-A749-74D5966FF209}"/>
              </a:ext>
            </a:extLst>
          </p:cNvPr>
          <p:cNvSpPr/>
          <p:nvPr/>
        </p:nvSpPr>
        <p:spPr>
          <a:xfrm>
            <a:off x="4884501" y="4513442"/>
            <a:ext cx="59343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FPR</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6" name="矩形 15">
            <a:extLst>
              <a:ext uri="{FF2B5EF4-FFF2-40B4-BE49-F238E27FC236}">
                <a16:creationId xmlns:a16="http://schemas.microsoft.com/office/drawing/2014/main" id="{FA128447-BAA0-45B4-B162-A090315187C6}"/>
              </a:ext>
            </a:extLst>
          </p:cNvPr>
          <p:cNvSpPr/>
          <p:nvPr/>
        </p:nvSpPr>
        <p:spPr>
          <a:xfrm>
            <a:off x="3469769" y="3295134"/>
            <a:ext cx="60144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TPR</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17" name="矩形 16">
            <a:extLst>
              <a:ext uri="{FF2B5EF4-FFF2-40B4-BE49-F238E27FC236}">
                <a16:creationId xmlns:a16="http://schemas.microsoft.com/office/drawing/2014/main" id="{6518ADE7-36B4-4AB1-8137-B7581A9A30AA}"/>
              </a:ext>
            </a:extLst>
          </p:cNvPr>
          <p:cNvSpPr/>
          <p:nvPr/>
        </p:nvSpPr>
        <p:spPr>
          <a:xfrm>
            <a:off x="6763109" y="3793162"/>
            <a:ext cx="4397573" cy="73749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9" name="矩形 18">
            <a:extLst>
              <a:ext uri="{FF2B5EF4-FFF2-40B4-BE49-F238E27FC236}">
                <a16:creationId xmlns:a16="http://schemas.microsoft.com/office/drawing/2014/main" id="{B3152CA1-A3CE-44AC-B20A-4A2A59D2BBE3}"/>
              </a:ext>
            </a:extLst>
          </p:cNvPr>
          <p:cNvSpPr/>
          <p:nvPr/>
        </p:nvSpPr>
        <p:spPr>
          <a:xfrm>
            <a:off x="9496359" y="3926447"/>
            <a:ext cx="1743860" cy="73749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0" name="矩形 19">
            <a:extLst>
              <a:ext uri="{FF2B5EF4-FFF2-40B4-BE49-F238E27FC236}">
                <a16:creationId xmlns:a16="http://schemas.microsoft.com/office/drawing/2014/main" id="{3FDA4B44-0CC3-4B1C-B9C2-1ADB321B4360}"/>
              </a:ext>
            </a:extLst>
          </p:cNvPr>
          <p:cNvSpPr/>
          <p:nvPr/>
        </p:nvSpPr>
        <p:spPr>
          <a:xfrm>
            <a:off x="11285753" y="4037246"/>
            <a:ext cx="60144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TPR</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1" name="矩形 20">
            <a:extLst>
              <a:ext uri="{FF2B5EF4-FFF2-40B4-BE49-F238E27FC236}">
                <a16:creationId xmlns:a16="http://schemas.microsoft.com/office/drawing/2014/main" id="{D1DFA976-1C75-426B-98BA-8B1CE1799413}"/>
              </a:ext>
            </a:extLst>
          </p:cNvPr>
          <p:cNvSpPr/>
          <p:nvPr/>
        </p:nvSpPr>
        <p:spPr>
          <a:xfrm>
            <a:off x="6763109" y="2979471"/>
            <a:ext cx="4397573" cy="73749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2" name="矩形 21">
            <a:extLst>
              <a:ext uri="{FF2B5EF4-FFF2-40B4-BE49-F238E27FC236}">
                <a16:creationId xmlns:a16="http://schemas.microsoft.com/office/drawing/2014/main" id="{FFA04C70-9978-42B6-B6C1-3434C534D717}"/>
              </a:ext>
            </a:extLst>
          </p:cNvPr>
          <p:cNvSpPr/>
          <p:nvPr/>
        </p:nvSpPr>
        <p:spPr>
          <a:xfrm>
            <a:off x="9500678" y="2815274"/>
            <a:ext cx="1743860" cy="73749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24" name="矩形 23">
            <a:extLst>
              <a:ext uri="{FF2B5EF4-FFF2-40B4-BE49-F238E27FC236}">
                <a16:creationId xmlns:a16="http://schemas.microsoft.com/office/drawing/2014/main" id="{DCEC5A10-97B4-40D9-B1F7-8CED0825E68D}"/>
              </a:ext>
            </a:extLst>
          </p:cNvPr>
          <p:cNvSpPr/>
          <p:nvPr/>
        </p:nvSpPr>
        <p:spPr>
          <a:xfrm>
            <a:off x="11285753" y="3059877"/>
            <a:ext cx="59343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FPR</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5" name="矩形 24">
            <a:extLst>
              <a:ext uri="{FF2B5EF4-FFF2-40B4-BE49-F238E27FC236}">
                <a16:creationId xmlns:a16="http://schemas.microsoft.com/office/drawing/2014/main" id="{4F34ECC4-153A-42B0-B890-5E0701F38FB3}"/>
              </a:ext>
            </a:extLst>
          </p:cNvPr>
          <p:cNvSpPr/>
          <p:nvPr/>
        </p:nvSpPr>
        <p:spPr>
          <a:xfrm>
            <a:off x="1055440" y="1526659"/>
            <a:ext cx="5581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NO</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
        <p:nvSpPr>
          <p:cNvPr id="26" name="矩形 25">
            <a:extLst>
              <a:ext uri="{FF2B5EF4-FFF2-40B4-BE49-F238E27FC236}">
                <a16:creationId xmlns:a16="http://schemas.microsoft.com/office/drawing/2014/main" id="{FDCCDD3B-167F-483F-83C4-9350285CD427}"/>
              </a:ext>
            </a:extLst>
          </p:cNvPr>
          <p:cNvSpPr/>
          <p:nvPr/>
        </p:nvSpPr>
        <p:spPr>
          <a:xfrm>
            <a:off x="1919536" y="1526659"/>
            <a:ext cx="5774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D8D8D8">
                    <a:lumMod val="10000"/>
                  </a:srgbClr>
                </a:solidFill>
                <a:effectLst/>
                <a:uLnTx/>
                <a:uFillTx/>
                <a:latin typeface="微軟正黑體" panose="020B0604030504040204" pitchFamily="34" charset="-120"/>
                <a:ea typeface="微軟正黑體" panose="020B0604030504040204" pitchFamily="34" charset="-120"/>
                <a:cs typeface="+mn-cs"/>
              </a:rPr>
              <a:t>YES</a:t>
            </a:r>
            <a:endParaRPr kumimoji="0" lang="zh-TW" altLang="en-US" sz="18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endParaRPr>
          </a:p>
        </p:txBody>
      </p:sp>
    </p:spTree>
    <p:extLst>
      <p:ext uri="{BB962C8B-B14F-4D97-AF65-F5344CB8AC3E}">
        <p14:creationId xmlns:p14="http://schemas.microsoft.com/office/powerpoint/2010/main" val="14131828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89F09391-8E76-3919-5DB2-74B97064AACE}"/>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ROC/ AUC</a:t>
            </a:r>
          </a:p>
        </p:txBody>
      </p:sp>
      <p:sp>
        <p:nvSpPr>
          <p:cNvPr id="7" name="矩形 6">
            <a:extLst>
              <a:ext uri="{FF2B5EF4-FFF2-40B4-BE49-F238E27FC236}">
                <a16:creationId xmlns:a16="http://schemas.microsoft.com/office/drawing/2014/main" id="{1B8FA765-ED81-0E37-AEBC-3ECF94BCFFB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如果覺得</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Precision</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和</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Recall</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都同等重要 可用</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F1 Score</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來代表</a:t>
            </a:r>
          </a:p>
        </p:txBody>
      </p:sp>
      <p:sp>
        <p:nvSpPr>
          <p:cNvPr id="14" name="矩形: 圓角 13">
            <a:extLst>
              <a:ext uri="{FF2B5EF4-FFF2-40B4-BE49-F238E27FC236}">
                <a16:creationId xmlns:a16="http://schemas.microsoft.com/office/drawing/2014/main" id="{602787FA-7C12-4957-906A-410FC3A8D8D8}"/>
              </a:ext>
            </a:extLst>
          </p:cNvPr>
          <p:cNvSpPr/>
          <p:nvPr/>
        </p:nvSpPr>
        <p:spPr>
          <a:xfrm>
            <a:off x="191344" y="116631"/>
            <a:ext cx="1728192" cy="246885"/>
          </a:xfrm>
          <a:prstGeom prst="roundRect">
            <a:avLst/>
          </a:prstGeom>
          <a:no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分類模型評估指標</a:t>
            </a:r>
            <a:endPar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4" name="矩形: 圓角 3">
            <a:extLst>
              <a:ext uri="{FF2B5EF4-FFF2-40B4-BE49-F238E27FC236}">
                <a16:creationId xmlns:a16="http://schemas.microsoft.com/office/drawing/2014/main" id="{84C8B829-EE61-D1A9-FAD9-F8A88E32E254}"/>
              </a:ext>
            </a:extLst>
          </p:cNvPr>
          <p:cNvSpPr/>
          <p:nvPr/>
        </p:nvSpPr>
        <p:spPr>
          <a:xfrm>
            <a:off x="10488488" y="260648"/>
            <a:ext cx="1008112" cy="3600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advance</a:t>
            </a:r>
            <a:endPar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E6BEA574-3DD2-434C-9908-02F3C3EAE460}"/>
              </a:ext>
            </a:extLst>
          </p:cNvPr>
          <p:cNvSpPr/>
          <p:nvPr/>
        </p:nvSpPr>
        <p:spPr>
          <a:xfrm>
            <a:off x="4969933" y="5435600"/>
            <a:ext cx="508000" cy="295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sp>
        <p:nvSpPr>
          <p:cNvPr id="11" name="矩形 10">
            <a:extLst>
              <a:ext uri="{FF2B5EF4-FFF2-40B4-BE49-F238E27FC236}">
                <a16:creationId xmlns:a16="http://schemas.microsoft.com/office/drawing/2014/main" id="{D01C60AF-36FD-48D2-B11D-43D30BFE83E4}"/>
              </a:ext>
            </a:extLst>
          </p:cNvPr>
          <p:cNvSpPr/>
          <p:nvPr/>
        </p:nvSpPr>
        <p:spPr>
          <a:xfrm>
            <a:off x="801440" y="5311524"/>
            <a:ext cx="508000" cy="295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FFFF"/>
              </a:solidFill>
              <a:effectLst/>
              <a:uLnTx/>
              <a:uFillTx/>
              <a:latin typeface="Century Gothic" panose="020F0302020204030204"/>
              <a:ea typeface="新細明體" panose="02020500000000000000" pitchFamily="18" charset="-120"/>
              <a:cs typeface="+mn-cs"/>
            </a:endParaRPr>
          </a:p>
        </p:txBody>
      </p:sp>
      <p:pic>
        <p:nvPicPr>
          <p:cNvPr id="2" name="圖片 1">
            <a:extLst>
              <a:ext uri="{FF2B5EF4-FFF2-40B4-BE49-F238E27FC236}">
                <a16:creationId xmlns:a16="http://schemas.microsoft.com/office/drawing/2014/main" id="{626F2683-8679-4D69-A664-B012F726F7AE}"/>
              </a:ext>
            </a:extLst>
          </p:cNvPr>
          <p:cNvPicPr>
            <a:picLocks noChangeAspect="1"/>
          </p:cNvPicPr>
          <p:nvPr/>
        </p:nvPicPr>
        <p:blipFill>
          <a:blip r:embed="rId3"/>
          <a:stretch>
            <a:fillRect/>
          </a:stretch>
        </p:blipFill>
        <p:spPr>
          <a:xfrm>
            <a:off x="420090" y="1798659"/>
            <a:ext cx="5365234" cy="4064000"/>
          </a:xfrm>
          <a:prstGeom prst="rect">
            <a:avLst/>
          </a:prstGeom>
        </p:spPr>
      </p:pic>
      <p:pic>
        <p:nvPicPr>
          <p:cNvPr id="4098" name="Picture 2" descr="cutoff.gif">
            <a:extLst>
              <a:ext uri="{FF2B5EF4-FFF2-40B4-BE49-F238E27FC236}">
                <a16:creationId xmlns:a16="http://schemas.microsoft.com/office/drawing/2014/main" id="{66CE499D-4103-43A2-B69E-05FF584D1B3E}"/>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581954" y="1455519"/>
            <a:ext cx="4750280" cy="237514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OC, AUC, precision, and recall visually explained">
            <a:extLst>
              <a:ext uri="{FF2B5EF4-FFF2-40B4-BE49-F238E27FC236}">
                <a16:creationId xmlns:a16="http://schemas.microsoft.com/office/drawing/2014/main" id="{B3BBB8AB-E7A7-4424-9F90-415F0CE3E29F}"/>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616460" y="3842708"/>
            <a:ext cx="4750280" cy="2375140"/>
          </a:xfrm>
          <a:prstGeom prst="rect">
            <a:avLst/>
          </a:prstGeom>
          <a:noFill/>
          <a:extLst>
            <a:ext uri="{909E8E84-426E-40DD-AFC4-6F175D3DCCD1}">
              <a14:hiddenFill xmlns:a14="http://schemas.microsoft.com/office/drawing/2010/main">
                <a:solidFill>
                  <a:srgbClr val="FFFFFF"/>
                </a:solidFill>
              </a14:hiddenFill>
            </a:ext>
          </a:extLst>
        </p:spPr>
      </p:pic>
      <p:pic>
        <p:nvPicPr>
          <p:cNvPr id="13" name="圖片 12">
            <a:extLst>
              <a:ext uri="{FF2B5EF4-FFF2-40B4-BE49-F238E27FC236}">
                <a16:creationId xmlns:a16="http://schemas.microsoft.com/office/drawing/2014/main" id="{8549665D-DBB1-43EB-A546-FE6CAB5AE94D}"/>
              </a:ext>
            </a:extLst>
          </p:cNvPr>
          <p:cNvPicPr>
            <a:picLocks noChangeAspect="1"/>
          </p:cNvPicPr>
          <p:nvPr/>
        </p:nvPicPr>
        <p:blipFill>
          <a:blip r:embed="rId6"/>
          <a:stretch>
            <a:fillRect/>
          </a:stretch>
        </p:blipFill>
        <p:spPr>
          <a:xfrm>
            <a:off x="3672946" y="4385734"/>
            <a:ext cx="2324384" cy="1731962"/>
          </a:xfrm>
          <a:prstGeom prst="rect">
            <a:avLst/>
          </a:prstGeom>
        </p:spPr>
      </p:pic>
    </p:spTree>
    <p:extLst>
      <p:ext uri="{BB962C8B-B14F-4D97-AF65-F5344CB8AC3E}">
        <p14:creationId xmlns:p14="http://schemas.microsoft.com/office/powerpoint/2010/main" val="34943892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AD3BEC21-91C5-4CAB-A4CB-4039C2787629}"/>
              </a:ext>
            </a:extLst>
          </p:cNvPr>
          <p:cNvPicPr>
            <a:picLocks noChangeAspect="1"/>
          </p:cNvPicPr>
          <p:nvPr/>
        </p:nvPicPr>
        <p:blipFill>
          <a:blip r:embed="rId2"/>
          <a:stretch>
            <a:fillRect/>
          </a:stretch>
        </p:blipFill>
        <p:spPr>
          <a:xfrm>
            <a:off x="304800" y="1228725"/>
            <a:ext cx="6337421" cy="4893394"/>
          </a:xfrm>
          <a:prstGeom prst="rect">
            <a:avLst/>
          </a:prstGeom>
        </p:spPr>
      </p:pic>
      <p:sp>
        <p:nvSpPr>
          <p:cNvPr id="6" name="標題 1">
            <a:extLst>
              <a:ext uri="{FF2B5EF4-FFF2-40B4-BE49-F238E27FC236}">
                <a16:creationId xmlns:a16="http://schemas.microsoft.com/office/drawing/2014/main" id="{BD6B18DC-50C5-4967-A37D-D57288A5BF7C}"/>
              </a:ext>
            </a:extLst>
          </p:cNvPr>
          <p:cNvSpPr txBox="1">
            <a:spLocks/>
          </p:cNvSpPr>
          <p:nvPr/>
        </p:nvSpPr>
        <p:spPr bwMode="auto">
          <a:xfrm>
            <a:off x="449004" y="241556"/>
            <a:ext cx="11358143" cy="777875"/>
          </a:xfrm>
          <a:prstGeom prst="rect">
            <a:avLst/>
          </a:prstGeom>
          <a:noFill/>
          <a:ln>
            <a:noFill/>
          </a:ln>
        </p:spPr>
        <p:txBody>
          <a:bodyPr vert="horz" wrap="square" lIns="91440" tIns="45720" rIns="91440" bIns="45720" numCol="1" anchor="ctr" anchorCtr="0" compatLnSpc="1">
            <a:prstTxWarp prst="textNoShape">
              <a:avLst/>
            </a:prstTxWarp>
          </a:bodyPr>
          <a:lstStyle>
            <a:lvl1pPr algn="ctr" defTabSz="913607" rtl="0" eaLnBrk="0" fontAlgn="base" hangingPunct="0">
              <a:lnSpc>
                <a:spcPct val="90000"/>
              </a:lnSpc>
              <a:spcBef>
                <a:spcPct val="0"/>
              </a:spcBef>
              <a:spcAft>
                <a:spcPct val="0"/>
              </a:spcAft>
              <a:defRPr sz="3000" kern="1200" spc="15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1pPr>
            <a:lvl2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2pPr>
            <a:lvl3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3pPr>
            <a:lvl4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4pPr>
            <a:lvl5pPr algn="ctr" defTabSz="913607" rtl="0" eaLnBrk="0" fontAlgn="base" hangingPunct="0">
              <a:lnSpc>
                <a:spcPct val="90000"/>
              </a:lnSpc>
              <a:spcBef>
                <a:spcPct val="0"/>
              </a:spcBef>
              <a:spcAft>
                <a:spcPct val="0"/>
              </a:spcAft>
              <a:defRPr sz="3000">
                <a:solidFill>
                  <a:srgbClr val="363636"/>
                </a:solidFill>
                <a:latin typeface="Microsoft YaHei" panose="020B0503020204020204" pitchFamily="34" charset="-122"/>
                <a:ea typeface="Microsoft YaHei" panose="020B0503020204020204" pitchFamily="34" charset="-122"/>
                <a:cs typeface="Arial" panose="020B0604020202020204" pitchFamily="34" charset="0"/>
              </a:defRPr>
            </a:lvl5pPr>
            <a:lvl6pPr marL="2286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6pPr>
            <a:lvl7pPr marL="4572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7pPr>
            <a:lvl8pPr marL="6858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8pPr>
            <a:lvl9pPr marL="914400" algn="l" defTabSz="913607" rtl="0" fontAlgn="base">
              <a:lnSpc>
                <a:spcPct val="90000"/>
              </a:lnSpc>
              <a:spcBef>
                <a:spcPct val="0"/>
              </a:spcBef>
              <a:spcAft>
                <a:spcPct val="0"/>
              </a:spcAft>
              <a:defRPr sz="3000">
                <a:solidFill>
                  <a:schemeClr val="tx1"/>
                </a:solidFill>
                <a:latin typeface="Lato Light" panose="020F0302020204030204" pitchFamily="34" charset="0"/>
                <a:ea typeface="Lato Light" panose="020F0302020204030204" pitchFamily="34" charset="0"/>
                <a:cs typeface="Lato Light" panose="020F0302020204030204" pitchFamily="34" charset="0"/>
              </a:defRPr>
            </a:lvl9pPr>
          </a:lstStyle>
          <a:p>
            <a:pPr marL="0" marR="0" lvl="0" indent="0" algn="l" defTabSz="913607" rtl="0" eaLnBrk="0" fontAlgn="base" latinLnBrk="0" hangingPunct="0">
              <a:lnSpc>
                <a:spcPct val="90000"/>
              </a:lnSpc>
              <a:spcBef>
                <a:spcPct val="0"/>
              </a:spcBef>
              <a:spcAft>
                <a:spcPct val="0"/>
              </a:spcAft>
              <a:buClrTx/>
              <a:buSzTx/>
              <a:buFontTx/>
              <a:buNone/>
              <a:tabLst/>
              <a:defRPr/>
            </a:pPr>
            <a:r>
              <a:rPr kumimoji="0" lang="zh-TW" altLang="en-US" sz="3200" b="1" i="0" u="none" strike="noStrike" kern="1200" cap="none" spc="0" normalizeH="0" baseline="0" noProof="0" dirty="0">
                <a:ln>
                  <a:noFill/>
                </a:ln>
                <a:solidFill>
                  <a:srgbClr val="737572">
                    <a:lumMod val="50000"/>
                  </a:srgbClr>
                </a:solidFill>
                <a:effectLst/>
                <a:highlight>
                  <a:srgbClr val="FFFFFF"/>
                </a:highlight>
                <a:uLnTx/>
                <a:uFillTx/>
                <a:latin typeface="微軟正黑體" panose="020B0604030504040204" pitchFamily="34" charset="-120"/>
                <a:ea typeface="微軟正黑體" panose="020B0604030504040204" pitchFamily="34" charset="-120"/>
                <a:cs typeface="Arial" panose="020B0604020202020204" pitchFamily="34" charset="0"/>
              </a:rPr>
              <a:t>診斷準確性在臨床推理中的意義</a:t>
            </a:r>
          </a:p>
        </p:txBody>
      </p:sp>
      <p:sp>
        <p:nvSpPr>
          <p:cNvPr id="7" name="矩形: 圓角 6">
            <a:extLst>
              <a:ext uri="{FF2B5EF4-FFF2-40B4-BE49-F238E27FC236}">
                <a16:creationId xmlns:a16="http://schemas.microsoft.com/office/drawing/2014/main" id="{611110A5-A127-40DE-BC73-5BD4161E2A36}"/>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補充</a:t>
            </a:r>
          </a:p>
        </p:txBody>
      </p:sp>
      <p:sp>
        <p:nvSpPr>
          <p:cNvPr id="8" name="矩形 7">
            <a:extLst>
              <a:ext uri="{FF2B5EF4-FFF2-40B4-BE49-F238E27FC236}">
                <a16:creationId xmlns:a16="http://schemas.microsoft.com/office/drawing/2014/main" id="{D3B286C8-9C2C-472D-9A23-60F6CDDBB7C7}"/>
              </a:ext>
            </a:extLst>
          </p:cNvPr>
          <p:cNvSpPr/>
          <p:nvPr/>
        </p:nvSpPr>
        <p:spPr>
          <a:xfrm>
            <a:off x="304800" y="933450"/>
            <a:ext cx="11582400" cy="29527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設定臨界機率</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模型的敏感度</a:t>
            </a:r>
            <a:r>
              <a:rPr kumimoji="0" lang="en-US" altLang="zh-TW"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0" i="0" u="none" strike="noStrike" kern="1200" cap="none" spc="0" normalizeH="0" baseline="0" noProof="0" dirty="0">
              <a:ln>
                <a:noFill/>
              </a:ln>
              <a:solidFill>
                <a:srgbClr val="555555"/>
              </a:solidFill>
              <a:effectLst/>
              <a:uLnTx/>
              <a:uFillTx/>
              <a:latin typeface="微軟正黑體" panose="020B0604030504040204" pitchFamily="34" charset="-120"/>
              <a:ea typeface="微軟正黑體" panose="020B0604030504040204" pitchFamily="34" charset="-120"/>
              <a:cs typeface="+mn-cs"/>
            </a:endParaRPr>
          </a:p>
        </p:txBody>
      </p:sp>
      <p:pic>
        <p:nvPicPr>
          <p:cNvPr id="9" name="圖片 8">
            <a:extLst>
              <a:ext uri="{FF2B5EF4-FFF2-40B4-BE49-F238E27FC236}">
                <a16:creationId xmlns:a16="http://schemas.microsoft.com/office/drawing/2014/main" id="{E7B3ECC9-7F46-4E83-B272-664F91D72700}"/>
              </a:ext>
            </a:extLst>
          </p:cNvPr>
          <p:cNvPicPr>
            <a:picLocks noChangeAspect="1"/>
          </p:cNvPicPr>
          <p:nvPr/>
        </p:nvPicPr>
        <p:blipFill rotWithShape="1">
          <a:blip r:embed="rId3"/>
          <a:srcRect r="49497"/>
          <a:stretch/>
        </p:blipFill>
        <p:spPr>
          <a:xfrm>
            <a:off x="6826310" y="1298005"/>
            <a:ext cx="4534083" cy="4824114"/>
          </a:xfrm>
          <a:prstGeom prst="rect">
            <a:avLst/>
          </a:prstGeom>
        </p:spPr>
      </p:pic>
      <p:sp>
        <p:nvSpPr>
          <p:cNvPr id="10" name="矩形 9">
            <a:extLst>
              <a:ext uri="{FF2B5EF4-FFF2-40B4-BE49-F238E27FC236}">
                <a16:creationId xmlns:a16="http://schemas.microsoft.com/office/drawing/2014/main" id="{917A91B7-F7F5-474D-BC66-9798FAC6556C}"/>
              </a:ext>
            </a:extLst>
          </p:cNvPr>
          <p:cNvSpPr/>
          <p:nvPr/>
        </p:nvSpPr>
        <p:spPr>
          <a:xfrm>
            <a:off x="120711" y="5869748"/>
            <a:ext cx="6096000" cy="46166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737572"/>
                </a:solidFill>
                <a:effectLst/>
                <a:uLnTx/>
                <a:uFillTx/>
                <a:latin typeface="Century Gothic" panose="020F0302020204030204"/>
                <a:ea typeface="新細明體" panose="02020500000000000000" pitchFamily="18" charset="-120"/>
                <a:cs typeface="+mn-cs"/>
              </a:rPr>
              <a:t>https://htlin222.medium.com/medical-screening-%E7%BE%8E%E7%BE%8E%E5%A4%A7%E5%9C%96-a2ecba58540d</a:t>
            </a:r>
          </a:p>
        </p:txBody>
      </p:sp>
    </p:spTree>
    <p:extLst>
      <p:ext uri="{BB962C8B-B14F-4D97-AF65-F5344CB8AC3E}">
        <p14:creationId xmlns:p14="http://schemas.microsoft.com/office/powerpoint/2010/main" val="6899452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0EBDCFE-88D5-C3F0-2FD9-04361BC5C120}"/>
              </a:ext>
            </a:extLst>
          </p:cNvPr>
          <p:cNvSpPr/>
          <p:nvPr/>
        </p:nvSpPr>
        <p:spPr>
          <a:xfrm>
            <a:off x="9227884" y="815789"/>
            <a:ext cx="2961815" cy="55210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5" name="矩形: 圓角 4">
            <a:extLst>
              <a:ext uri="{FF2B5EF4-FFF2-40B4-BE49-F238E27FC236}">
                <a16:creationId xmlns:a16="http://schemas.microsoft.com/office/drawing/2014/main" id="{1034808B-C2BA-16F5-F035-5290EA2EEA31}"/>
              </a:ext>
            </a:extLst>
          </p:cNvPr>
          <p:cNvSpPr/>
          <p:nvPr/>
        </p:nvSpPr>
        <p:spPr>
          <a:xfrm>
            <a:off x="9665778" y="3171899"/>
            <a:ext cx="2022654" cy="2022654"/>
          </a:xfrm>
          <a:prstGeom prst="roundRect">
            <a:avLst>
              <a:gd name="adj" fmla="val 5388"/>
            </a:avLst>
          </a:prstGeom>
          <a:solidFill>
            <a:schemeClr val="bg1"/>
          </a:solidFill>
          <a:ln w="76200">
            <a:solidFill>
              <a:srgbClr val="FFCE33"/>
            </a:solidFill>
          </a:ln>
          <a:effectLst>
            <a:outerShdw blurRad="254000" dist="38100" dir="2700000" algn="tl" rotWithShape="0">
              <a:srgbClr val="FFCE3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8" name="矩形: 圓角 7">
            <a:extLst>
              <a:ext uri="{FF2B5EF4-FFF2-40B4-BE49-F238E27FC236}">
                <a16:creationId xmlns:a16="http://schemas.microsoft.com/office/drawing/2014/main" id="{7FD56383-5774-20B0-D292-31DE0BAA6FE2}"/>
              </a:ext>
            </a:extLst>
          </p:cNvPr>
          <p:cNvSpPr/>
          <p:nvPr/>
        </p:nvSpPr>
        <p:spPr>
          <a:xfrm>
            <a:off x="9580382" y="3098929"/>
            <a:ext cx="2183667" cy="2183667"/>
          </a:xfrm>
          <a:prstGeom prst="roundRect">
            <a:avLst>
              <a:gd name="adj" fmla="val 7776"/>
            </a:avLst>
          </a:prstGeom>
          <a:noFill/>
          <a:ln w="12700">
            <a:solidFill>
              <a:srgbClr val="FFCE3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9" name="內容版面配置區 6">
            <a:extLst>
              <a:ext uri="{FF2B5EF4-FFF2-40B4-BE49-F238E27FC236}">
                <a16:creationId xmlns:a16="http://schemas.microsoft.com/office/drawing/2014/main" id="{63FCAB14-6E89-0925-ADCC-B7DEF408C44A}"/>
              </a:ext>
            </a:extLst>
          </p:cNvPr>
          <p:cNvSpPr txBox="1">
            <a:spLocks/>
          </p:cNvSpPr>
          <p:nvPr/>
        </p:nvSpPr>
        <p:spPr bwMode="auto">
          <a:xfrm>
            <a:off x="9616958" y="1239299"/>
            <a:ext cx="2183667" cy="163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lvl1pPr algn="l" defTabSz="1827213" rtl="0" eaLnBrk="0" fontAlgn="base" hangingPunct="0">
              <a:lnSpc>
                <a:spcPct val="90000"/>
              </a:lnSpc>
              <a:spcBef>
                <a:spcPts val="2000"/>
              </a:spcBef>
              <a:spcAft>
                <a:spcPct val="0"/>
              </a:spcAft>
              <a:buFont typeface="Arial" panose="020B0604020202020204" pitchFamily="34" charset="0"/>
              <a:defRPr sz="4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1pPr>
            <a:lvl2pPr marL="912813" algn="l" defTabSz="1827213" rtl="0" eaLnBrk="0" fontAlgn="base" hangingPunct="0">
              <a:lnSpc>
                <a:spcPct val="90000"/>
              </a:lnSpc>
              <a:spcBef>
                <a:spcPts val="1000"/>
              </a:spcBef>
              <a:spcAft>
                <a:spcPct val="0"/>
              </a:spcAft>
              <a:buFont typeface="Arial" panose="020B0604020202020204" pitchFamily="34" charset="0"/>
              <a:defRPr sz="32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2pPr>
            <a:lvl3pPr marL="1827213" algn="l" defTabSz="1827213" rtl="0" eaLnBrk="0" fontAlgn="base" hangingPunct="0">
              <a:lnSpc>
                <a:spcPct val="90000"/>
              </a:lnSpc>
              <a:spcBef>
                <a:spcPts val="1000"/>
              </a:spcBef>
              <a:spcAft>
                <a:spcPct val="0"/>
              </a:spcAft>
              <a:buFont typeface="Arial" panose="020B0604020202020204" pitchFamily="34" charset="0"/>
              <a:defRPr sz="24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3pPr>
            <a:lvl4pPr marL="27416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4pPr>
            <a:lvl5pPr marL="36560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0" marR="0" lvl="0" indent="0" algn="ctr" defTabSz="1827213" rtl="0" eaLnBrk="0" fontAlgn="base" latinLnBrk="0" hangingPunct="0">
              <a:lnSpc>
                <a:spcPct val="150000"/>
              </a:lnSpc>
              <a:spcBef>
                <a:spcPts val="2000"/>
              </a:spcBef>
              <a:spcAft>
                <a:spcPct val="0"/>
              </a:spcAft>
              <a:buClrTx/>
              <a:buSzTx/>
              <a:buFont typeface="Arial" panose="020B0604020202020204" pitchFamily="34" charset="0"/>
              <a:buNone/>
              <a:tabLst/>
              <a:defRPr/>
            </a:pPr>
            <a:r>
              <a:rPr kumimoji="0" lang="zh-TW" altLang="en-US" sz="1600" b="0" i="0" u="none" strike="noStrike" kern="1200" cap="none" spc="0" normalizeH="0" baseline="0" noProof="0" dirty="0">
                <a:ln>
                  <a:noFill/>
                </a:ln>
                <a:solidFill>
                  <a:srgbClr val="D8D8D8">
                    <a:lumMod val="10000"/>
                  </a:srgbClr>
                </a:solidFill>
                <a:effectLst/>
                <a:uLnTx/>
                <a:uFillTx/>
                <a:latin typeface="Microsoft YaHei"/>
                <a:ea typeface="Microsoft YaHei"/>
                <a:cs typeface="Arial"/>
              </a:rPr>
              <a:t>掃描</a:t>
            </a:r>
            <a:r>
              <a:rPr kumimoji="0" lang="en-US" altLang="zh-TW" sz="1600" b="0" i="0" u="none" strike="noStrike" kern="1200" cap="none" spc="0" normalizeH="0" baseline="0" noProof="0" dirty="0">
                <a:ln>
                  <a:noFill/>
                </a:ln>
                <a:solidFill>
                  <a:srgbClr val="D8D8D8">
                    <a:lumMod val="10000"/>
                  </a:srgbClr>
                </a:solidFill>
                <a:effectLst/>
                <a:uLnTx/>
                <a:uFillTx/>
                <a:latin typeface="Microsoft YaHei"/>
                <a:ea typeface="Microsoft YaHei"/>
                <a:cs typeface="Arial"/>
              </a:rPr>
              <a:t>QR code </a:t>
            </a:r>
          </a:p>
          <a:p>
            <a:pPr marL="0" marR="0" lvl="0" indent="0" algn="ctr" defTabSz="1827213" rtl="0" eaLnBrk="0" fontAlgn="base" latinLnBrk="0" hangingPunct="0">
              <a:lnSpc>
                <a:spcPct val="150000"/>
              </a:lnSpc>
              <a:spcBef>
                <a:spcPts val="2000"/>
              </a:spcBef>
              <a:spcAft>
                <a:spcPct val="0"/>
              </a:spcAft>
              <a:buClrTx/>
              <a:buSzTx/>
              <a:buFont typeface="Arial" panose="020B0604020202020204" pitchFamily="34" charset="0"/>
              <a:buNone/>
              <a:tabLst/>
              <a:defRPr/>
            </a:pPr>
            <a:r>
              <a:rPr kumimoji="0" lang="zh-TW" altLang="en-US" sz="1600" b="0" i="0" u="none" strike="noStrike" kern="1200" cap="none" spc="0" normalizeH="0" baseline="0" noProof="0" dirty="0">
                <a:ln>
                  <a:noFill/>
                </a:ln>
                <a:solidFill>
                  <a:srgbClr val="D8D8D8">
                    <a:lumMod val="10000"/>
                  </a:srgbClr>
                </a:solidFill>
                <a:effectLst/>
                <a:uLnTx/>
                <a:uFillTx/>
                <a:latin typeface="Microsoft YaHei"/>
                <a:ea typeface="Microsoft YaHei"/>
                <a:cs typeface="Arial"/>
              </a:rPr>
              <a:t>參考相關資源 </a:t>
            </a:r>
            <a:r>
              <a:rPr kumimoji="0" lang="zh-TW" altLang="en-US" sz="1600" b="0" i="0" u="none" strike="noStrike" kern="1200" cap="none" spc="0" normalizeH="0" baseline="0" noProof="0" dirty="0">
                <a:ln>
                  <a:noFill/>
                </a:ln>
                <a:solidFill>
                  <a:srgbClr val="737572">
                    <a:lumMod val="50000"/>
                  </a:srgbClr>
                </a:solidFill>
                <a:effectLst/>
                <a:uLnTx/>
                <a:uFillTx/>
                <a:latin typeface="Microsoft YaHei"/>
                <a:ea typeface="Microsoft YaHei"/>
                <a:cs typeface="Arial"/>
              </a:rPr>
              <a:t>✋</a:t>
            </a:r>
            <a:endParaRPr kumimoji="0" lang="zh-TW" altLang="en-US" sz="1600" b="0" i="0" u="none" strike="noStrike" kern="1200" cap="none" spc="0" normalizeH="0" baseline="0" noProof="0" dirty="0">
              <a:ln>
                <a:noFill/>
              </a:ln>
              <a:solidFill>
                <a:srgbClr val="737572">
                  <a:lumMod val="50000"/>
                </a:srgbClr>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pic>
        <p:nvPicPr>
          <p:cNvPr id="10" name="Picture 2" descr="Results for accuracy, precision, recall, and F1 score. | Download  Scientific Diagram">
            <a:extLst>
              <a:ext uri="{FF2B5EF4-FFF2-40B4-BE49-F238E27FC236}">
                <a16:creationId xmlns:a16="http://schemas.microsoft.com/office/drawing/2014/main" id="{3467F4FD-36EC-48D9-B271-F7960F0034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146" y="1215166"/>
            <a:ext cx="4448849" cy="419721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120B27DF-C516-5879-56D5-8F1F2DE4E53E}"/>
              </a:ext>
            </a:extLst>
          </p:cNvPr>
          <p:cNvSpPr/>
          <p:nvPr/>
        </p:nvSpPr>
        <p:spPr>
          <a:xfrm>
            <a:off x="-76200" y="588"/>
            <a:ext cx="12265899" cy="917656"/>
          </a:xfrm>
          <a:prstGeom prst="rect">
            <a:avLst/>
          </a:prstGeom>
          <a:gradFill flip="none" rotWithShape="1">
            <a:gsLst>
              <a:gs pos="0">
                <a:srgbClr val="C0AB6E"/>
              </a:gs>
              <a:gs pos="82000">
                <a:srgbClr val="AA914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22860" rIns="45720" bIns="2286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研究型報表常見格式</a:t>
            </a:r>
            <a:endParaRPr kumimoji="0" lang="zh-TW" altLang="zh-TW" sz="24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p:txBody>
      </p:sp>
      <p:pic>
        <p:nvPicPr>
          <p:cNvPr id="7" name="圖片 6">
            <a:extLst>
              <a:ext uri="{FF2B5EF4-FFF2-40B4-BE49-F238E27FC236}">
                <a16:creationId xmlns:a16="http://schemas.microsoft.com/office/drawing/2014/main" id="{5E51FD0A-DB55-413C-9C83-41575A60232B}"/>
              </a:ext>
            </a:extLst>
          </p:cNvPr>
          <p:cNvPicPr>
            <a:picLocks noChangeAspect="1"/>
          </p:cNvPicPr>
          <p:nvPr/>
        </p:nvPicPr>
        <p:blipFill>
          <a:blip r:embed="rId3"/>
          <a:stretch>
            <a:fillRect/>
          </a:stretch>
        </p:blipFill>
        <p:spPr>
          <a:xfrm>
            <a:off x="3193452" y="4013200"/>
            <a:ext cx="5755552" cy="2170954"/>
          </a:xfrm>
          <a:prstGeom prst="rect">
            <a:avLst/>
          </a:prstGeom>
        </p:spPr>
      </p:pic>
      <p:pic>
        <p:nvPicPr>
          <p:cNvPr id="17410" name="Picture 2">
            <a:extLst>
              <a:ext uri="{FF2B5EF4-FFF2-40B4-BE49-F238E27FC236}">
                <a16:creationId xmlns:a16="http://schemas.microsoft.com/office/drawing/2014/main" id="{CD9BD351-5FD9-40A3-AADE-108FA546C6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2477" y="3293534"/>
            <a:ext cx="1788042" cy="1788042"/>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3BE11ABE-E14E-4D90-B839-AB7CCC2F4D46}"/>
              </a:ext>
            </a:extLst>
          </p:cNvPr>
          <p:cNvSpPr/>
          <p:nvPr/>
        </p:nvSpPr>
        <p:spPr>
          <a:xfrm>
            <a:off x="2446866" y="633662"/>
            <a:ext cx="7298267"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hlinkClick r:id="rId5">
                  <a:extLst>
                    <a:ext uri="{A12FA001-AC4F-418D-AE19-62706E023703}">
                      <ahyp:hlinkClr xmlns:ahyp="http://schemas.microsoft.com/office/drawing/2018/hyperlinkcolor" val="tx"/>
                    </a:ext>
                  </a:extLst>
                </a:hlinkClick>
              </a:rPr>
              <a:t>Assessment of Convolutional Neural Network Pre-Trained Models for Detection and Orientation of Cracks</a:t>
            </a:r>
            <a:endParaRPr kumimoji="0" lang="zh-TW" altLang="en-US" sz="1200" b="1"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99FC295B-AF04-43B7-A1D7-96CB280E3481}"/>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補充</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0EBDCFE-88D5-C3F0-2FD9-04361BC5C120}"/>
              </a:ext>
            </a:extLst>
          </p:cNvPr>
          <p:cNvSpPr/>
          <p:nvPr/>
        </p:nvSpPr>
        <p:spPr>
          <a:xfrm>
            <a:off x="9227884" y="815789"/>
            <a:ext cx="2961815" cy="55210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5" name="矩形: 圓角 4">
            <a:extLst>
              <a:ext uri="{FF2B5EF4-FFF2-40B4-BE49-F238E27FC236}">
                <a16:creationId xmlns:a16="http://schemas.microsoft.com/office/drawing/2014/main" id="{1034808B-C2BA-16F5-F035-5290EA2EEA31}"/>
              </a:ext>
            </a:extLst>
          </p:cNvPr>
          <p:cNvSpPr/>
          <p:nvPr/>
        </p:nvSpPr>
        <p:spPr>
          <a:xfrm>
            <a:off x="9665778" y="3171899"/>
            <a:ext cx="2022654" cy="2022654"/>
          </a:xfrm>
          <a:prstGeom prst="roundRect">
            <a:avLst>
              <a:gd name="adj" fmla="val 5388"/>
            </a:avLst>
          </a:prstGeom>
          <a:solidFill>
            <a:schemeClr val="bg1"/>
          </a:solidFill>
          <a:ln w="76200">
            <a:solidFill>
              <a:srgbClr val="FFCE33"/>
            </a:solidFill>
          </a:ln>
          <a:effectLst>
            <a:outerShdw blurRad="254000" dist="38100" dir="2700000" algn="tl" rotWithShape="0">
              <a:srgbClr val="FFCE3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8" name="矩形: 圓角 7">
            <a:extLst>
              <a:ext uri="{FF2B5EF4-FFF2-40B4-BE49-F238E27FC236}">
                <a16:creationId xmlns:a16="http://schemas.microsoft.com/office/drawing/2014/main" id="{7FD56383-5774-20B0-D292-31DE0BAA6FE2}"/>
              </a:ext>
            </a:extLst>
          </p:cNvPr>
          <p:cNvSpPr/>
          <p:nvPr/>
        </p:nvSpPr>
        <p:spPr>
          <a:xfrm>
            <a:off x="9580382" y="3098929"/>
            <a:ext cx="2183667" cy="2183667"/>
          </a:xfrm>
          <a:prstGeom prst="roundRect">
            <a:avLst>
              <a:gd name="adj" fmla="val 7776"/>
            </a:avLst>
          </a:prstGeom>
          <a:noFill/>
          <a:ln w="12700">
            <a:solidFill>
              <a:srgbClr val="FFCE3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9" name="內容版面配置區 6">
            <a:extLst>
              <a:ext uri="{FF2B5EF4-FFF2-40B4-BE49-F238E27FC236}">
                <a16:creationId xmlns:a16="http://schemas.microsoft.com/office/drawing/2014/main" id="{63FCAB14-6E89-0925-ADCC-B7DEF408C44A}"/>
              </a:ext>
            </a:extLst>
          </p:cNvPr>
          <p:cNvSpPr txBox="1">
            <a:spLocks/>
          </p:cNvSpPr>
          <p:nvPr/>
        </p:nvSpPr>
        <p:spPr bwMode="auto">
          <a:xfrm>
            <a:off x="9616958" y="1239299"/>
            <a:ext cx="2183667" cy="163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lvl1pPr algn="l" defTabSz="1827213" rtl="0" eaLnBrk="0" fontAlgn="base" hangingPunct="0">
              <a:lnSpc>
                <a:spcPct val="90000"/>
              </a:lnSpc>
              <a:spcBef>
                <a:spcPts val="2000"/>
              </a:spcBef>
              <a:spcAft>
                <a:spcPct val="0"/>
              </a:spcAft>
              <a:buFont typeface="Arial" panose="020B0604020202020204" pitchFamily="34" charset="0"/>
              <a:defRPr sz="4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1pPr>
            <a:lvl2pPr marL="912813" algn="l" defTabSz="1827213" rtl="0" eaLnBrk="0" fontAlgn="base" hangingPunct="0">
              <a:lnSpc>
                <a:spcPct val="90000"/>
              </a:lnSpc>
              <a:spcBef>
                <a:spcPts val="1000"/>
              </a:spcBef>
              <a:spcAft>
                <a:spcPct val="0"/>
              </a:spcAft>
              <a:buFont typeface="Arial" panose="020B0604020202020204" pitchFamily="34" charset="0"/>
              <a:defRPr sz="32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2pPr>
            <a:lvl3pPr marL="1827213" algn="l" defTabSz="1827213" rtl="0" eaLnBrk="0" fontAlgn="base" hangingPunct="0">
              <a:lnSpc>
                <a:spcPct val="90000"/>
              </a:lnSpc>
              <a:spcBef>
                <a:spcPts val="1000"/>
              </a:spcBef>
              <a:spcAft>
                <a:spcPct val="0"/>
              </a:spcAft>
              <a:buFont typeface="Arial" panose="020B0604020202020204" pitchFamily="34" charset="0"/>
              <a:defRPr sz="24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3pPr>
            <a:lvl4pPr marL="27416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4pPr>
            <a:lvl5pPr marL="3656013" algn="l" defTabSz="1827213" rtl="0" eaLnBrk="0" fontAlgn="base" hangingPunct="0">
              <a:lnSpc>
                <a:spcPct val="90000"/>
              </a:lnSpc>
              <a:spcBef>
                <a:spcPts val="1000"/>
              </a:spcBef>
              <a:spcAft>
                <a:spcPct val="0"/>
              </a:spcAft>
              <a:buFont typeface="Arial" panose="020B0604020202020204" pitchFamily="34" charset="0"/>
              <a:defRPr sz="2000" kern="1200">
                <a:solidFill>
                  <a:schemeClr val="tx1">
                    <a:lumMod val="75000"/>
                  </a:schemeClr>
                </a:solidFill>
                <a:latin typeface="Microsoft YaHei" panose="020B0503020204020204" pitchFamily="34" charset="-122"/>
                <a:ea typeface="Microsoft YaHei" panose="020B0503020204020204" pitchFamily="34" charset="-122"/>
                <a:cs typeface="Arial" panose="020B060402020202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0" marR="0" lvl="0" indent="0" algn="ctr" defTabSz="1827213" rtl="0" eaLnBrk="0" fontAlgn="base" latinLnBrk="0" hangingPunct="0">
              <a:lnSpc>
                <a:spcPct val="150000"/>
              </a:lnSpc>
              <a:spcBef>
                <a:spcPts val="2000"/>
              </a:spcBef>
              <a:spcAft>
                <a:spcPct val="0"/>
              </a:spcAft>
              <a:buClrTx/>
              <a:buSzTx/>
              <a:buFont typeface="Arial" panose="020B0604020202020204" pitchFamily="34" charset="0"/>
              <a:buNone/>
              <a:tabLst/>
              <a:defRPr/>
            </a:pPr>
            <a:r>
              <a:rPr kumimoji="0" lang="zh-TW" altLang="en-US" sz="1600" b="0" i="0" u="none" strike="noStrike" kern="1200" cap="none" spc="0" normalizeH="0" baseline="0" noProof="0" dirty="0">
                <a:ln>
                  <a:noFill/>
                </a:ln>
                <a:solidFill>
                  <a:srgbClr val="D8D8D8">
                    <a:lumMod val="10000"/>
                  </a:srgbClr>
                </a:solidFill>
                <a:effectLst/>
                <a:uLnTx/>
                <a:uFillTx/>
                <a:latin typeface="Microsoft YaHei"/>
                <a:ea typeface="Microsoft YaHei"/>
                <a:cs typeface="Arial"/>
              </a:rPr>
              <a:t>掃描</a:t>
            </a:r>
            <a:r>
              <a:rPr kumimoji="0" lang="en-US" altLang="zh-TW" sz="1600" b="0" i="0" u="none" strike="noStrike" kern="1200" cap="none" spc="0" normalizeH="0" baseline="0" noProof="0" dirty="0">
                <a:ln>
                  <a:noFill/>
                </a:ln>
                <a:solidFill>
                  <a:srgbClr val="D8D8D8">
                    <a:lumMod val="10000"/>
                  </a:srgbClr>
                </a:solidFill>
                <a:effectLst/>
                <a:uLnTx/>
                <a:uFillTx/>
                <a:latin typeface="Microsoft YaHei"/>
                <a:ea typeface="Microsoft YaHei"/>
                <a:cs typeface="Arial"/>
              </a:rPr>
              <a:t>QR code </a:t>
            </a:r>
          </a:p>
          <a:p>
            <a:pPr marL="0" marR="0" lvl="0" indent="0" algn="ctr" defTabSz="1827213" rtl="0" eaLnBrk="0" fontAlgn="base" latinLnBrk="0" hangingPunct="0">
              <a:lnSpc>
                <a:spcPct val="150000"/>
              </a:lnSpc>
              <a:spcBef>
                <a:spcPts val="2000"/>
              </a:spcBef>
              <a:spcAft>
                <a:spcPct val="0"/>
              </a:spcAft>
              <a:buClrTx/>
              <a:buSzTx/>
              <a:buFont typeface="Arial" panose="020B0604020202020204" pitchFamily="34" charset="0"/>
              <a:buNone/>
              <a:tabLst/>
              <a:defRPr/>
            </a:pPr>
            <a:r>
              <a:rPr kumimoji="0" lang="zh-TW" altLang="en-US" sz="1600" b="0" i="0" u="none" strike="noStrike" kern="1200" cap="none" spc="0" normalizeH="0" baseline="0" noProof="0" dirty="0">
                <a:ln>
                  <a:noFill/>
                </a:ln>
                <a:solidFill>
                  <a:srgbClr val="D8D8D8">
                    <a:lumMod val="10000"/>
                  </a:srgbClr>
                </a:solidFill>
                <a:effectLst/>
                <a:uLnTx/>
                <a:uFillTx/>
                <a:latin typeface="Microsoft YaHei"/>
                <a:ea typeface="Microsoft YaHei"/>
                <a:cs typeface="Arial"/>
              </a:rPr>
              <a:t>參考相關資源 </a:t>
            </a:r>
            <a:r>
              <a:rPr kumimoji="0" lang="zh-TW" altLang="en-US" sz="1600" b="0" i="0" u="none" strike="noStrike" kern="1200" cap="none" spc="0" normalizeH="0" baseline="0" noProof="0" dirty="0">
                <a:ln>
                  <a:noFill/>
                </a:ln>
                <a:solidFill>
                  <a:srgbClr val="737572">
                    <a:lumMod val="50000"/>
                  </a:srgbClr>
                </a:solidFill>
                <a:effectLst/>
                <a:uLnTx/>
                <a:uFillTx/>
                <a:latin typeface="Microsoft YaHei"/>
                <a:ea typeface="Microsoft YaHei"/>
                <a:cs typeface="Arial"/>
              </a:rPr>
              <a:t>✋</a:t>
            </a:r>
            <a:endParaRPr kumimoji="0" lang="zh-TW" altLang="en-US" sz="1600" b="0" i="0" u="none" strike="noStrike" kern="1200" cap="none" spc="0" normalizeH="0" baseline="0" noProof="0" dirty="0">
              <a:ln>
                <a:noFill/>
              </a:ln>
              <a:solidFill>
                <a:srgbClr val="737572">
                  <a:lumMod val="50000"/>
                </a:srgbClr>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1" name="矩形 10">
            <a:extLst>
              <a:ext uri="{FF2B5EF4-FFF2-40B4-BE49-F238E27FC236}">
                <a16:creationId xmlns:a16="http://schemas.microsoft.com/office/drawing/2014/main" id="{120B27DF-C516-5879-56D5-8F1F2DE4E53E}"/>
              </a:ext>
            </a:extLst>
          </p:cNvPr>
          <p:cNvSpPr/>
          <p:nvPr/>
        </p:nvSpPr>
        <p:spPr>
          <a:xfrm>
            <a:off x="-76200" y="588"/>
            <a:ext cx="12265899" cy="917656"/>
          </a:xfrm>
          <a:prstGeom prst="rect">
            <a:avLst/>
          </a:prstGeom>
          <a:gradFill flip="none" rotWithShape="1">
            <a:gsLst>
              <a:gs pos="0">
                <a:srgbClr val="C0AB6E"/>
              </a:gs>
              <a:gs pos="82000">
                <a:srgbClr val="AA914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22860" rIns="45720" bIns="2286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rPr>
              <a:t>研究型報表常見格式</a:t>
            </a:r>
            <a:endParaRPr kumimoji="0" lang="zh-TW" altLang="zh-TW" sz="2400" b="1" i="0" u="none" strike="noStrike" kern="1200" cap="none" spc="0" normalizeH="0" baseline="0" noProof="0" dirty="0">
              <a:ln>
                <a:noFill/>
              </a:ln>
              <a:solidFill>
                <a:srgbClr val="D8D8D8">
                  <a:lumMod val="10000"/>
                </a:srgbClr>
              </a:solidFill>
              <a:effectLst/>
              <a:uLnTx/>
              <a:uFillTx/>
              <a:latin typeface="Microsoft JhengHei UI" panose="020B0604030504040204" pitchFamily="34" charset="-120"/>
              <a:ea typeface="Microsoft JhengHei UI" panose="020B0604030504040204" pitchFamily="34" charset="-120"/>
              <a:cs typeface="+mn-cs"/>
            </a:endParaRPr>
          </a:p>
        </p:txBody>
      </p:sp>
      <p:pic>
        <p:nvPicPr>
          <p:cNvPr id="2" name="圖片 1">
            <a:extLst>
              <a:ext uri="{FF2B5EF4-FFF2-40B4-BE49-F238E27FC236}">
                <a16:creationId xmlns:a16="http://schemas.microsoft.com/office/drawing/2014/main" id="{65C8436C-B27B-4FC9-8DB6-73D35803DD81}"/>
              </a:ext>
            </a:extLst>
          </p:cNvPr>
          <p:cNvPicPr>
            <a:picLocks noChangeAspect="1"/>
          </p:cNvPicPr>
          <p:nvPr/>
        </p:nvPicPr>
        <p:blipFill>
          <a:blip r:embed="rId2"/>
          <a:stretch>
            <a:fillRect/>
          </a:stretch>
        </p:blipFill>
        <p:spPr>
          <a:xfrm>
            <a:off x="545960" y="955508"/>
            <a:ext cx="5872783" cy="3730634"/>
          </a:xfrm>
          <a:prstGeom prst="rect">
            <a:avLst/>
          </a:prstGeom>
        </p:spPr>
      </p:pic>
      <p:pic>
        <p:nvPicPr>
          <p:cNvPr id="7" name="圖片 6">
            <a:extLst>
              <a:ext uri="{FF2B5EF4-FFF2-40B4-BE49-F238E27FC236}">
                <a16:creationId xmlns:a16="http://schemas.microsoft.com/office/drawing/2014/main" id="{69296575-73F5-4F5C-9B90-FFC7C8A656DE}"/>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b="9196"/>
          <a:stretch/>
        </p:blipFill>
        <p:spPr>
          <a:xfrm>
            <a:off x="3661248" y="3857567"/>
            <a:ext cx="5390387" cy="2461299"/>
          </a:xfrm>
          <a:prstGeom prst="rect">
            <a:avLst/>
          </a:prstGeom>
        </p:spPr>
      </p:pic>
      <p:pic>
        <p:nvPicPr>
          <p:cNvPr id="16386" name="Picture 2">
            <a:extLst>
              <a:ext uri="{FF2B5EF4-FFF2-40B4-BE49-F238E27FC236}">
                <a16:creationId xmlns:a16="http://schemas.microsoft.com/office/drawing/2014/main" id="{03E5CC4F-84C8-472D-8025-ECEF748579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73746" y="3285065"/>
            <a:ext cx="1822337" cy="1822337"/>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D0AA0C04-4234-4610-A7DE-225F364BF087}"/>
              </a:ext>
            </a:extLst>
          </p:cNvPr>
          <p:cNvSpPr/>
          <p:nvPr/>
        </p:nvSpPr>
        <p:spPr>
          <a:xfrm>
            <a:off x="3482351" y="632907"/>
            <a:ext cx="5248244"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D8D8D8">
                    <a:lumMod val="10000"/>
                  </a:srgbClr>
                </a:solidFill>
                <a:effectLst/>
                <a:uLnTx/>
                <a:uFillTx/>
                <a:latin typeface="Roboto" panose="02000000000000000000" pitchFamily="2" charset="0"/>
                <a:ea typeface="新細明體" panose="02020500000000000000" pitchFamily="18" charset="-120"/>
                <a:cs typeface="+mn-cs"/>
                <a:hlinkClick r:id="rId6">
                  <a:extLst>
                    <a:ext uri="{A12FA001-AC4F-418D-AE19-62706E023703}">
                      <ahyp:hlinkClr xmlns:ahyp="http://schemas.microsoft.com/office/drawing/2018/hyperlinkcolor" val="tx"/>
                    </a:ext>
                  </a:extLst>
                </a:hlinkClick>
              </a:rPr>
              <a:t>Interaction-Based Behavioral Analysis of Twitter Social Network Accounts</a:t>
            </a:r>
            <a:endParaRPr kumimoji="0" lang="zh-TW" altLang="en-US" sz="1200" b="0"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9BF8DE4C-9534-4740-8E22-0F2547C6046B}"/>
              </a:ext>
            </a:extLst>
          </p:cNvPr>
          <p:cNvSpPr/>
          <p:nvPr/>
        </p:nvSpPr>
        <p:spPr>
          <a:xfrm>
            <a:off x="10488488" y="260648"/>
            <a:ext cx="1008112" cy="36004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D8D8D8">
                    <a:lumMod val="10000"/>
                  </a:srgbClr>
                </a:solidFill>
                <a:effectLst/>
                <a:uLnTx/>
                <a:uFillTx/>
                <a:latin typeface="Century Gothic" panose="020F0302020204030204"/>
                <a:ea typeface="新細明體" panose="02020500000000000000" pitchFamily="18" charset="-120"/>
                <a:cs typeface="+mn-cs"/>
              </a:rPr>
              <a:t>補充</a:t>
            </a:r>
          </a:p>
        </p:txBody>
      </p:sp>
    </p:spTree>
    <p:extLst>
      <p:ext uri="{BB962C8B-B14F-4D97-AF65-F5344CB8AC3E}">
        <p14:creationId xmlns:p14="http://schemas.microsoft.com/office/powerpoint/2010/main" val="33890887"/>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Marketing Pitch - Rocketo">
      <a:dk1>
        <a:srgbClr val="737572"/>
      </a:dk1>
      <a:lt1>
        <a:srgbClr val="FFFFFF"/>
      </a:lt1>
      <a:dk2>
        <a:srgbClr val="445469"/>
      </a:dk2>
      <a:lt2>
        <a:srgbClr val="FFFFFF"/>
      </a:lt2>
      <a:accent1>
        <a:srgbClr val="249DCE"/>
      </a:accent1>
      <a:accent2>
        <a:srgbClr val="38ACC3"/>
      </a:accent2>
      <a:accent3>
        <a:srgbClr val="21B3A9"/>
      </a:accent3>
      <a:accent4>
        <a:srgbClr val="5FBD73"/>
      </a:accent4>
      <a:accent5>
        <a:srgbClr val="566986"/>
      </a:accent5>
      <a:accent6>
        <a:srgbClr val="D8D8D8"/>
      </a:accent6>
      <a:hlink>
        <a:srgbClr val="6DA4EC"/>
      </a:hlink>
      <a:folHlink>
        <a:srgbClr val="CF96EE"/>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4810</TotalTime>
  <Words>22285</Words>
  <Application>Microsoft Office PowerPoint</Application>
  <PresentationFormat>寬螢幕</PresentationFormat>
  <Paragraphs>3415</Paragraphs>
  <Slides>215</Slides>
  <Notes>101</Notes>
  <HiddenSlides>2</HiddenSlides>
  <MMClips>0</MMClips>
  <ScaleCrop>false</ScaleCrop>
  <HeadingPairs>
    <vt:vector size="6" baseType="variant">
      <vt:variant>
        <vt:lpstr>使用字型</vt:lpstr>
      </vt:variant>
      <vt:variant>
        <vt:i4>28</vt:i4>
      </vt:variant>
      <vt:variant>
        <vt:lpstr>佈景主題</vt:lpstr>
      </vt:variant>
      <vt:variant>
        <vt:i4>3</vt:i4>
      </vt:variant>
      <vt:variant>
        <vt:lpstr>投影片標題</vt:lpstr>
      </vt:variant>
      <vt:variant>
        <vt:i4>215</vt:i4>
      </vt:variant>
    </vt:vector>
  </HeadingPairs>
  <TitlesOfParts>
    <vt:vector size="246" baseType="lpstr">
      <vt:lpstr>-apple-system</vt:lpstr>
      <vt:lpstr>Aptos</vt:lpstr>
      <vt:lpstr>Arial Unicode MS</vt:lpstr>
      <vt:lpstr>Helvetica Neue</vt:lpstr>
      <vt:lpstr>Inter</vt:lpstr>
      <vt:lpstr>Lato Light</vt:lpstr>
      <vt:lpstr>Microsoft JhengHei UI</vt:lpstr>
      <vt:lpstr>Microsoft YaHei</vt:lpstr>
      <vt:lpstr>Nunito</vt:lpstr>
      <vt:lpstr>Oswald</vt:lpstr>
      <vt:lpstr>Raleway</vt:lpstr>
      <vt:lpstr>Rubik</vt:lpstr>
      <vt:lpstr>sohne</vt:lpstr>
      <vt:lpstr>Söhne</vt:lpstr>
      <vt:lpstr>source-serif-pro</vt:lpstr>
      <vt:lpstr>微軟正黑體</vt:lpstr>
      <vt:lpstr>微軟正黑體修正</vt:lpstr>
      <vt:lpstr>新細明體</vt:lpstr>
      <vt:lpstr>Arial</vt:lpstr>
      <vt:lpstr>Calibri</vt:lpstr>
      <vt:lpstr>Calibri Light</vt:lpstr>
      <vt:lpstr>Centaur</vt:lpstr>
      <vt:lpstr>Century Gothic</vt:lpstr>
      <vt:lpstr>Courier New</vt:lpstr>
      <vt:lpstr>Georgia</vt:lpstr>
      <vt:lpstr>Roboto</vt:lpstr>
      <vt:lpstr>Segoe UI</vt:lpstr>
      <vt:lpstr>Wingdings</vt:lpstr>
      <vt:lpstr>Office 佈景主題</vt:lpstr>
      <vt:lpstr>1_Office 佈景主題</vt:lpstr>
      <vt:lpstr>Office Theme</vt:lpstr>
      <vt:lpstr>PowerPoint 簡報</vt:lpstr>
      <vt:lpstr>PowerPoint 簡報</vt:lpstr>
      <vt:lpstr>PowerPoint 簡報</vt:lpstr>
      <vt:lpstr>觀念上的提醒</vt:lpstr>
      <vt:lpstr>程式開發習慣</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大師之路 有你有我</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大師之路 有你有我</vt:lpstr>
      <vt:lpstr>PowerPoint 簡報</vt:lpstr>
      <vt:lpstr>PowerPoint 簡報</vt:lpstr>
      <vt:lpstr>PowerPoint 簡報</vt:lpstr>
      <vt:lpstr>PowerPoint 簡報</vt:lpstr>
      <vt:lpstr>PowerPoint 簡報</vt:lpstr>
      <vt:lpstr>大師之路 有你有我</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大師之路 有你有我</vt:lpstr>
      <vt:lpstr>PowerPoint 簡報</vt:lpstr>
      <vt:lpstr>PowerPoint 簡報</vt:lpstr>
      <vt:lpstr>PowerPoint 簡報</vt:lpstr>
      <vt:lpstr>PowerPoint 簡報</vt:lpstr>
      <vt:lpstr>PowerPoint 簡報</vt:lpstr>
      <vt:lpstr>PowerPoint 簡報</vt:lpstr>
      <vt:lpstr>大師之路 有你有我</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大師之路 有你有我</vt:lpstr>
      <vt:lpstr>PowerPoint 簡報</vt:lpstr>
      <vt:lpstr>PowerPoint 簡報</vt:lpstr>
      <vt:lpstr>PowerPoint 簡報</vt:lpstr>
      <vt:lpstr>PowerPoint 簡報</vt:lpstr>
      <vt:lpstr>大師之路 有你有我</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大師之路 有你有我</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大師之路 有你有我</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大師之路 有你有我</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翁維陽</dc:creator>
  <cp:lastModifiedBy>翁維陽</cp:lastModifiedBy>
  <cp:revision>38</cp:revision>
  <dcterms:created xsi:type="dcterms:W3CDTF">2024-05-06T10:57:11Z</dcterms:created>
  <dcterms:modified xsi:type="dcterms:W3CDTF">2024-05-14T11:08:32Z</dcterms:modified>
</cp:coreProperties>
</file>